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8"/>
  </p:notesMasterIdLst>
  <p:handoutMasterIdLst>
    <p:handoutMasterId r:id="rId9"/>
  </p:handoutMasterIdLst>
  <p:sldIdLst>
    <p:sldId id="614" r:id="rId2"/>
    <p:sldId id="615" r:id="rId3"/>
    <p:sldId id="616" r:id="rId4"/>
    <p:sldId id="617" r:id="rId5"/>
    <p:sldId id="618" r:id="rId6"/>
    <p:sldId id="708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DEDEDE"/>
    <a:srgbClr val="C0C0C0"/>
    <a:srgbClr val="FFFF0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3E60C4D-C12D-4E89-A058-B9C3825F89B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2632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277D37D-0F77-4BE9-973B-00F1BE5C69E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0433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2E676FB3-77CA-4449-9DB7-38C59B35C2C7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2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6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6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597842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BC683C14-BA0F-4EC4-9191-F7C62C3BD195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3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810946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37867AE8-F4E6-4F33-B144-F67A51D52A02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4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0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0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993499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977EA144-8B63-4E4D-8A5E-66E294C9CEEA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5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2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812098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8E29A9AE-49A1-4243-8FE5-6FA1DB03B8D5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6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6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6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1329633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chemeClr val="tx1"/>
                </a:solidFill>
              </a:rPr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490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524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797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516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687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74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2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4894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3493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ja-JP" sz="1800" b="1" dirty="0" smtClean="0">
                <a:solidFill>
                  <a:schemeClr val="bg1"/>
                </a:solidFill>
              </a:rPr>
              <a:t>2015</a:t>
            </a:r>
            <a:r>
              <a:rPr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lang="ja-JP" altLang="en-US" sz="1800" b="1" dirty="0">
                <a:solidFill>
                  <a:schemeClr val="bg1"/>
                </a:solidFill>
              </a:rPr>
              <a:t>　プログラミング</a:t>
            </a:r>
            <a:r>
              <a:rPr lang="en-US" altLang="ja-JP" sz="1800" b="1" dirty="0">
                <a:solidFill>
                  <a:schemeClr val="bg1"/>
                </a:solidFill>
              </a:rPr>
              <a:t>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プログラミング</a:t>
            </a:r>
            <a:r>
              <a:rPr lang="en-US" altLang="ja-JP"/>
              <a:t>Ⅰ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3600"/>
              <a:t>～ 論理回路（２） ～</a:t>
            </a:r>
          </a:p>
        </p:txBody>
      </p:sp>
      <p:sp>
        <p:nvSpPr>
          <p:cNvPr id="354308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solidFill>
                  <a:schemeClr val="bg1"/>
                </a:solidFill>
              </a:rPr>
              <a:t>2015</a:t>
            </a:r>
            <a:r>
              <a:rPr lang="ja-JP" altLang="en-US" sz="3200" b="1" dirty="0" smtClean="0">
                <a:solidFill>
                  <a:schemeClr val="bg1"/>
                </a:solidFill>
              </a:rPr>
              <a:t>年度</a:t>
            </a:r>
            <a:endParaRPr lang="ja-JP" alt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5330" name="Picture 2" descr="図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6088" y="2276475"/>
            <a:ext cx="8229600" cy="4000500"/>
          </a:xfrm>
          <a:noFill/>
        </p:spPr>
      </p:pic>
      <p:sp>
        <p:nvSpPr>
          <p:cNvPr id="355331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/>
              <a:t>フリップフロップ（１）</a:t>
            </a:r>
          </a:p>
        </p:txBody>
      </p:sp>
      <p:sp>
        <p:nvSpPr>
          <p:cNvPr id="549892" name="Text Box 4"/>
          <p:cNvSpPr txBox="1">
            <a:spLocks noChangeArrowheads="1"/>
          </p:cNvSpPr>
          <p:nvPr/>
        </p:nvSpPr>
        <p:spPr bwMode="auto">
          <a:xfrm>
            <a:off x="900113" y="2852738"/>
            <a:ext cx="531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0=</a:t>
            </a:r>
          </a:p>
        </p:txBody>
      </p:sp>
      <p:sp>
        <p:nvSpPr>
          <p:cNvPr id="549893" name="Text Box 5"/>
          <p:cNvSpPr txBox="1">
            <a:spLocks noChangeArrowheads="1"/>
          </p:cNvSpPr>
          <p:nvPr/>
        </p:nvSpPr>
        <p:spPr bwMode="auto">
          <a:xfrm>
            <a:off x="944563" y="5132388"/>
            <a:ext cx="531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1=</a:t>
            </a:r>
          </a:p>
        </p:txBody>
      </p:sp>
      <p:sp>
        <p:nvSpPr>
          <p:cNvPr id="549894" name="Text Box 6"/>
          <p:cNvSpPr txBox="1">
            <a:spLocks noChangeArrowheads="1"/>
          </p:cNvSpPr>
          <p:nvPr/>
        </p:nvSpPr>
        <p:spPr bwMode="auto">
          <a:xfrm>
            <a:off x="3708400" y="25654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549895" name="Text Box 7"/>
          <p:cNvSpPr txBox="1">
            <a:spLocks noChangeArrowheads="1"/>
          </p:cNvSpPr>
          <p:nvPr/>
        </p:nvSpPr>
        <p:spPr bwMode="auto">
          <a:xfrm>
            <a:off x="5416550" y="280035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549896" name="Text Box 8"/>
          <p:cNvSpPr txBox="1">
            <a:spLocks noChangeArrowheads="1"/>
          </p:cNvSpPr>
          <p:nvPr/>
        </p:nvSpPr>
        <p:spPr bwMode="auto">
          <a:xfrm>
            <a:off x="7359650" y="3116263"/>
            <a:ext cx="53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=0</a:t>
            </a:r>
          </a:p>
        </p:txBody>
      </p:sp>
      <p:sp>
        <p:nvSpPr>
          <p:cNvPr id="549897" name="Text Box 9"/>
          <p:cNvSpPr txBox="1">
            <a:spLocks noChangeArrowheads="1"/>
          </p:cNvSpPr>
          <p:nvPr/>
        </p:nvSpPr>
        <p:spPr bwMode="auto">
          <a:xfrm>
            <a:off x="3419475" y="45085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549898" name="Text Box 10"/>
          <p:cNvSpPr txBox="1">
            <a:spLocks noChangeArrowheads="1"/>
          </p:cNvSpPr>
          <p:nvPr/>
        </p:nvSpPr>
        <p:spPr bwMode="auto">
          <a:xfrm>
            <a:off x="3713163" y="5373688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549899" name="Text Box 11"/>
          <p:cNvSpPr txBox="1">
            <a:spLocks noChangeArrowheads="1"/>
          </p:cNvSpPr>
          <p:nvPr/>
        </p:nvSpPr>
        <p:spPr bwMode="auto">
          <a:xfrm>
            <a:off x="5435600" y="51577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549900" name="Text Box 12"/>
          <p:cNvSpPr txBox="1">
            <a:spLocks noChangeArrowheads="1"/>
          </p:cNvSpPr>
          <p:nvPr/>
        </p:nvSpPr>
        <p:spPr bwMode="auto">
          <a:xfrm>
            <a:off x="7353300" y="4868863"/>
            <a:ext cx="53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=1</a:t>
            </a:r>
          </a:p>
        </p:txBody>
      </p:sp>
      <p:sp>
        <p:nvSpPr>
          <p:cNvPr id="549901" name="Text Box 13"/>
          <p:cNvSpPr txBox="1">
            <a:spLocks noChangeArrowheads="1"/>
          </p:cNvSpPr>
          <p:nvPr/>
        </p:nvSpPr>
        <p:spPr bwMode="auto">
          <a:xfrm>
            <a:off x="3419475" y="3403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55342" name="Text Box 22"/>
          <p:cNvSpPr txBox="1">
            <a:spLocks noChangeArrowheads="1"/>
          </p:cNvSpPr>
          <p:nvPr/>
        </p:nvSpPr>
        <p:spPr bwMode="auto">
          <a:xfrm>
            <a:off x="407988" y="1719263"/>
            <a:ext cx="4244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chemeClr val="tx1"/>
                </a:solidFill>
              </a:rPr>
              <a:t>リセット： </a:t>
            </a:r>
            <a:r>
              <a:rPr lang="en-US" altLang="ja-JP" sz="2400">
                <a:solidFill>
                  <a:schemeClr val="tx1"/>
                </a:solidFill>
              </a:rPr>
              <a:t>S=0, R=1</a:t>
            </a:r>
            <a:r>
              <a:rPr lang="ja-JP" altLang="en-US" sz="2400">
                <a:solidFill>
                  <a:schemeClr val="tx1"/>
                </a:solidFill>
              </a:rPr>
              <a:t> （初期状態）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9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9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9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9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9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9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9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9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9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9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892" grpId="0"/>
      <p:bldP spid="549893" grpId="0"/>
      <p:bldP spid="549894" grpId="0"/>
      <p:bldP spid="549895" grpId="0"/>
      <p:bldP spid="549896" grpId="0"/>
      <p:bldP spid="549897" grpId="0"/>
      <p:bldP spid="549898" grpId="0"/>
      <p:bldP spid="549899" grpId="0"/>
      <p:bldP spid="549900" grpId="0"/>
      <p:bldP spid="54990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7378" name="Picture 2" descr="図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6088" y="2276475"/>
            <a:ext cx="8229600" cy="4000500"/>
          </a:xfrm>
          <a:noFill/>
        </p:spPr>
      </p:pic>
      <p:sp>
        <p:nvSpPr>
          <p:cNvPr id="357379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/>
              <a:t>フリップフロップ（２）</a:t>
            </a:r>
          </a:p>
        </p:txBody>
      </p:sp>
      <p:sp>
        <p:nvSpPr>
          <p:cNvPr id="357380" name="Text Box 4"/>
          <p:cNvSpPr txBox="1">
            <a:spLocks noChangeArrowheads="1"/>
          </p:cNvSpPr>
          <p:nvPr/>
        </p:nvSpPr>
        <p:spPr bwMode="auto">
          <a:xfrm>
            <a:off x="900113" y="2852738"/>
            <a:ext cx="531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0=</a:t>
            </a:r>
          </a:p>
        </p:txBody>
      </p:sp>
      <p:sp>
        <p:nvSpPr>
          <p:cNvPr id="357381" name="Text Box 5"/>
          <p:cNvSpPr txBox="1">
            <a:spLocks noChangeArrowheads="1"/>
          </p:cNvSpPr>
          <p:nvPr/>
        </p:nvSpPr>
        <p:spPr bwMode="auto">
          <a:xfrm>
            <a:off x="944563" y="5132388"/>
            <a:ext cx="531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1=</a:t>
            </a:r>
          </a:p>
        </p:txBody>
      </p:sp>
      <p:sp>
        <p:nvSpPr>
          <p:cNvPr id="357382" name="Text Box 6"/>
          <p:cNvSpPr txBox="1">
            <a:spLocks noChangeArrowheads="1"/>
          </p:cNvSpPr>
          <p:nvPr/>
        </p:nvSpPr>
        <p:spPr bwMode="auto">
          <a:xfrm>
            <a:off x="3708400" y="25654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57383" name="Text Box 7"/>
          <p:cNvSpPr txBox="1">
            <a:spLocks noChangeArrowheads="1"/>
          </p:cNvSpPr>
          <p:nvPr/>
        </p:nvSpPr>
        <p:spPr bwMode="auto">
          <a:xfrm>
            <a:off x="5416550" y="280035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7384" name="Text Box 8"/>
          <p:cNvSpPr txBox="1">
            <a:spLocks noChangeArrowheads="1"/>
          </p:cNvSpPr>
          <p:nvPr/>
        </p:nvSpPr>
        <p:spPr bwMode="auto">
          <a:xfrm>
            <a:off x="7359650" y="3116263"/>
            <a:ext cx="53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=0</a:t>
            </a:r>
          </a:p>
        </p:txBody>
      </p:sp>
      <p:sp>
        <p:nvSpPr>
          <p:cNvPr id="357385" name="Text Box 9"/>
          <p:cNvSpPr txBox="1">
            <a:spLocks noChangeArrowheads="1"/>
          </p:cNvSpPr>
          <p:nvPr/>
        </p:nvSpPr>
        <p:spPr bwMode="auto">
          <a:xfrm>
            <a:off x="3419475" y="45085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7386" name="Text Box 10"/>
          <p:cNvSpPr txBox="1">
            <a:spLocks noChangeArrowheads="1"/>
          </p:cNvSpPr>
          <p:nvPr/>
        </p:nvSpPr>
        <p:spPr bwMode="auto">
          <a:xfrm>
            <a:off x="3713163" y="5373688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7387" name="Text Box 11"/>
          <p:cNvSpPr txBox="1">
            <a:spLocks noChangeArrowheads="1"/>
          </p:cNvSpPr>
          <p:nvPr/>
        </p:nvSpPr>
        <p:spPr bwMode="auto">
          <a:xfrm>
            <a:off x="5435600" y="51577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57388" name="Text Box 12"/>
          <p:cNvSpPr txBox="1">
            <a:spLocks noChangeArrowheads="1"/>
          </p:cNvSpPr>
          <p:nvPr/>
        </p:nvSpPr>
        <p:spPr bwMode="auto">
          <a:xfrm>
            <a:off x="7353300" y="4868863"/>
            <a:ext cx="53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=1</a:t>
            </a:r>
          </a:p>
        </p:txBody>
      </p:sp>
      <p:sp>
        <p:nvSpPr>
          <p:cNvPr id="357389" name="Text Box 13"/>
          <p:cNvSpPr txBox="1">
            <a:spLocks noChangeArrowheads="1"/>
          </p:cNvSpPr>
          <p:nvPr/>
        </p:nvSpPr>
        <p:spPr bwMode="auto">
          <a:xfrm>
            <a:off x="3419475" y="3403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57390" name="Text Box 14"/>
          <p:cNvSpPr txBox="1">
            <a:spLocks noChangeArrowheads="1"/>
          </p:cNvSpPr>
          <p:nvPr/>
        </p:nvSpPr>
        <p:spPr bwMode="auto">
          <a:xfrm>
            <a:off x="407988" y="1719263"/>
            <a:ext cx="3486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chemeClr val="tx1"/>
                </a:solidFill>
              </a:rPr>
              <a:t>保存状態： </a:t>
            </a:r>
            <a:r>
              <a:rPr lang="en-US" altLang="ja-JP" sz="2400">
                <a:solidFill>
                  <a:schemeClr val="tx1"/>
                </a:solidFill>
              </a:rPr>
              <a:t>S=0, R=1→0</a:t>
            </a:r>
            <a:r>
              <a:rPr lang="ja-JP" altLang="en-US" sz="24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56047" name="Text Box 15"/>
          <p:cNvSpPr txBox="1">
            <a:spLocks noChangeArrowheads="1"/>
          </p:cNvSpPr>
          <p:nvPr/>
        </p:nvSpPr>
        <p:spPr bwMode="auto">
          <a:xfrm>
            <a:off x="960438" y="5445125"/>
            <a:ext cx="658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→0</a:t>
            </a:r>
          </a:p>
        </p:txBody>
      </p:sp>
      <p:sp>
        <p:nvSpPr>
          <p:cNvPr id="556048" name="Text Box 16"/>
          <p:cNvSpPr txBox="1">
            <a:spLocks noChangeArrowheads="1"/>
          </p:cNvSpPr>
          <p:nvPr/>
        </p:nvSpPr>
        <p:spPr bwMode="auto">
          <a:xfrm>
            <a:off x="3697288" y="5635625"/>
            <a:ext cx="658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→1</a:t>
            </a:r>
          </a:p>
        </p:txBody>
      </p:sp>
      <p:sp>
        <p:nvSpPr>
          <p:cNvPr id="556051" name="Line 19"/>
          <p:cNvSpPr>
            <a:spLocks noChangeShapeType="1"/>
          </p:cNvSpPr>
          <p:nvPr/>
        </p:nvSpPr>
        <p:spPr bwMode="auto">
          <a:xfrm>
            <a:off x="7812088" y="3573463"/>
            <a:ext cx="647700" cy="25923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triangle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6052" name="Line 20"/>
          <p:cNvSpPr>
            <a:spLocks noChangeShapeType="1"/>
          </p:cNvSpPr>
          <p:nvPr/>
        </p:nvSpPr>
        <p:spPr bwMode="auto">
          <a:xfrm>
            <a:off x="7812088" y="5229225"/>
            <a:ext cx="647700" cy="9366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triangle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6053" name="Text Box 21"/>
          <p:cNvSpPr txBox="1">
            <a:spLocks noChangeArrowheads="1"/>
          </p:cNvSpPr>
          <p:nvPr/>
        </p:nvSpPr>
        <p:spPr bwMode="auto">
          <a:xfrm>
            <a:off x="7553325" y="6211888"/>
            <a:ext cx="159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FF0000"/>
                </a:solidFill>
              </a:rPr>
              <a:t>変化しない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6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6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6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6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56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6047" grpId="0"/>
      <p:bldP spid="556048" grpId="0"/>
      <p:bldP spid="556051" grpId="0" animBg="1"/>
      <p:bldP spid="556052" grpId="0" animBg="1"/>
      <p:bldP spid="5560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9426" name="Picture 2" descr="図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6088" y="2276475"/>
            <a:ext cx="8229600" cy="4000500"/>
          </a:xfrm>
          <a:noFill/>
        </p:spPr>
      </p:pic>
      <p:sp>
        <p:nvSpPr>
          <p:cNvPr id="35942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/>
              <a:t>フリップフロップ（３）</a:t>
            </a:r>
          </a:p>
        </p:txBody>
      </p:sp>
      <p:sp>
        <p:nvSpPr>
          <p:cNvPr id="359428" name="Text Box 4"/>
          <p:cNvSpPr txBox="1">
            <a:spLocks noChangeArrowheads="1"/>
          </p:cNvSpPr>
          <p:nvPr/>
        </p:nvSpPr>
        <p:spPr bwMode="auto">
          <a:xfrm>
            <a:off x="900113" y="2852738"/>
            <a:ext cx="531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0=</a:t>
            </a:r>
          </a:p>
        </p:txBody>
      </p:sp>
      <p:sp>
        <p:nvSpPr>
          <p:cNvPr id="359429" name="Text Box 5"/>
          <p:cNvSpPr txBox="1">
            <a:spLocks noChangeArrowheads="1"/>
          </p:cNvSpPr>
          <p:nvPr/>
        </p:nvSpPr>
        <p:spPr bwMode="auto">
          <a:xfrm>
            <a:off x="944563" y="5132388"/>
            <a:ext cx="531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0=</a:t>
            </a:r>
          </a:p>
        </p:txBody>
      </p:sp>
      <p:sp>
        <p:nvSpPr>
          <p:cNvPr id="359430" name="Text Box 6"/>
          <p:cNvSpPr txBox="1">
            <a:spLocks noChangeArrowheads="1"/>
          </p:cNvSpPr>
          <p:nvPr/>
        </p:nvSpPr>
        <p:spPr bwMode="auto">
          <a:xfrm>
            <a:off x="3708400" y="25654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59431" name="Text Box 7"/>
          <p:cNvSpPr txBox="1">
            <a:spLocks noChangeArrowheads="1"/>
          </p:cNvSpPr>
          <p:nvPr/>
        </p:nvSpPr>
        <p:spPr bwMode="auto">
          <a:xfrm>
            <a:off x="5416550" y="280035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9432" name="Text Box 8"/>
          <p:cNvSpPr txBox="1">
            <a:spLocks noChangeArrowheads="1"/>
          </p:cNvSpPr>
          <p:nvPr/>
        </p:nvSpPr>
        <p:spPr bwMode="auto">
          <a:xfrm>
            <a:off x="7359650" y="3116263"/>
            <a:ext cx="53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=0</a:t>
            </a:r>
          </a:p>
        </p:txBody>
      </p:sp>
      <p:sp>
        <p:nvSpPr>
          <p:cNvPr id="359433" name="Text Box 9"/>
          <p:cNvSpPr txBox="1">
            <a:spLocks noChangeArrowheads="1"/>
          </p:cNvSpPr>
          <p:nvPr/>
        </p:nvSpPr>
        <p:spPr bwMode="auto">
          <a:xfrm>
            <a:off x="3419475" y="45085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9434" name="Text Box 10"/>
          <p:cNvSpPr txBox="1">
            <a:spLocks noChangeArrowheads="1"/>
          </p:cNvSpPr>
          <p:nvPr/>
        </p:nvSpPr>
        <p:spPr bwMode="auto">
          <a:xfrm>
            <a:off x="3713163" y="5373688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59435" name="Text Box 11"/>
          <p:cNvSpPr txBox="1">
            <a:spLocks noChangeArrowheads="1"/>
          </p:cNvSpPr>
          <p:nvPr/>
        </p:nvSpPr>
        <p:spPr bwMode="auto">
          <a:xfrm>
            <a:off x="5435600" y="51577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59436" name="Text Box 12"/>
          <p:cNvSpPr txBox="1">
            <a:spLocks noChangeArrowheads="1"/>
          </p:cNvSpPr>
          <p:nvPr/>
        </p:nvSpPr>
        <p:spPr bwMode="auto">
          <a:xfrm>
            <a:off x="7353300" y="4868863"/>
            <a:ext cx="53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=1</a:t>
            </a:r>
          </a:p>
        </p:txBody>
      </p:sp>
      <p:sp>
        <p:nvSpPr>
          <p:cNvPr id="359437" name="Text Box 13"/>
          <p:cNvSpPr txBox="1">
            <a:spLocks noChangeArrowheads="1"/>
          </p:cNvSpPr>
          <p:nvPr/>
        </p:nvSpPr>
        <p:spPr bwMode="auto">
          <a:xfrm>
            <a:off x="3419475" y="3403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59438" name="Text Box 14"/>
          <p:cNvSpPr txBox="1">
            <a:spLocks noChangeArrowheads="1"/>
          </p:cNvSpPr>
          <p:nvPr/>
        </p:nvSpPr>
        <p:spPr bwMode="auto">
          <a:xfrm>
            <a:off x="407988" y="1719263"/>
            <a:ext cx="2968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chemeClr val="tx1"/>
                </a:solidFill>
              </a:rPr>
              <a:t>セット： </a:t>
            </a:r>
            <a:r>
              <a:rPr lang="en-US" altLang="ja-JP" sz="2400">
                <a:solidFill>
                  <a:schemeClr val="tx1"/>
                </a:solidFill>
              </a:rPr>
              <a:t>S=0→1, R=0</a:t>
            </a:r>
            <a:r>
              <a:rPr lang="ja-JP" altLang="en-US" sz="24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58095" name="Text Box 15"/>
          <p:cNvSpPr txBox="1">
            <a:spLocks noChangeArrowheads="1"/>
          </p:cNvSpPr>
          <p:nvPr/>
        </p:nvSpPr>
        <p:spPr bwMode="auto">
          <a:xfrm>
            <a:off x="3697288" y="2276475"/>
            <a:ext cx="658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→0</a:t>
            </a:r>
          </a:p>
        </p:txBody>
      </p:sp>
      <p:sp>
        <p:nvSpPr>
          <p:cNvPr id="558096" name="Text Box 16"/>
          <p:cNvSpPr txBox="1">
            <a:spLocks noChangeArrowheads="1"/>
          </p:cNvSpPr>
          <p:nvPr/>
        </p:nvSpPr>
        <p:spPr bwMode="auto">
          <a:xfrm>
            <a:off x="889000" y="2565400"/>
            <a:ext cx="658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→1</a:t>
            </a:r>
          </a:p>
        </p:txBody>
      </p:sp>
      <p:sp>
        <p:nvSpPr>
          <p:cNvPr id="558100" name="Text Box 20"/>
          <p:cNvSpPr txBox="1">
            <a:spLocks noChangeArrowheads="1"/>
          </p:cNvSpPr>
          <p:nvPr/>
        </p:nvSpPr>
        <p:spPr bwMode="auto">
          <a:xfrm>
            <a:off x="5426075" y="2565400"/>
            <a:ext cx="658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→1</a:t>
            </a:r>
          </a:p>
        </p:txBody>
      </p:sp>
      <p:sp>
        <p:nvSpPr>
          <p:cNvPr id="558101" name="Text Box 21"/>
          <p:cNvSpPr txBox="1">
            <a:spLocks noChangeArrowheads="1"/>
          </p:cNvSpPr>
          <p:nvPr/>
        </p:nvSpPr>
        <p:spPr bwMode="auto">
          <a:xfrm>
            <a:off x="8027988" y="3116263"/>
            <a:ext cx="658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→1</a:t>
            </a:r>
          </a:p>
        </p:txBody>
      </p:sp>
      <p:sp>
        <p:nvSpPr>
          <p:cNvPr id="558102" name="Text Box 22"/>
          <p:cNvSpPr txBox="1">
            <a:spLocks noChangeArrowheads="1"/>
          </p:cNvSpPr>
          <p:nvPr/>
        </p:nvSpPr>
        <p:spPr bwMode="auto">
          <a:xfrm>
            <a:off x="3408363" y="4843463"/>
            <a:ext cx="658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→1</a:t>
            </a:r>
          </a:p>
        </p:txBody>
      </p:sp>
      <p:sp>
        <p:nvSpPr>
          <p:cNvPr id="558103" name="Text Box 23"/>
          <p:cNvSpPr txBox="1">
            <a:spLocks noChangeArrowheads="1"/>
          </p:cNvSpPr>
          <p:nvPr/>
        </p:nvSpPr>
        <p:spPr bwMode="auto">
          <a:xfrm>
            <a:off x="5435600" y="5419725"/>
            <a:ext cx="658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→0</a:t>
            </a:r>
          </a:p>
        </p:txBody>
      </p:sp>
      <p:sp>
        <p:nvSpPr>
          <p:cNvPr id="558104" name="Text Box 24"/>
          <p:cNvSpPr txBox="1">
            <a:spLocks noChangeArrowheads="1"/>
          </p:cNvSpPr>
          <p:nvPr/>
        </p:nvSpPr>
        <p:spPr bwMode="auto">
          <a:xfrm>
            <a:off x="8027988" y="4868863"/>
            <a:ext cx="658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→0</a:t>
            </a:r>
          </a:p>
        </p:txBody>
      </p:sp>
      <p:sp>
        <p:nvSpPr>
          <p:cNvPr id="558105" name="Text Box 25"/>
          <p:cNvSpPr txBox="1">
            <a:spLocks noChangeArrowheads="1"/>
          </p:cNvSpPr>
          <p:nvPr/>
        </p:nvSpPr>
        <p:spPr bwMode="auto">
          <a:xfrm>
            <a:off x="3408363" y="3141663"/>
            <a:ext cx="658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8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8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8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8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8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8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8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58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095" grpId="0"/>
      <p:bldP spid="558096" grpId="0"/>
      <p:bldP spid="558100" grpId="0"/>
      <p:bldP spid="558101" grpId="0"/>
      <p:bldP spid="558102" grpId="0"/>
      <p:bldP spid="558103" grpId="0"/>
      <p:bldP spid="558104" grpId="0"/>
      <p:bldP spid="55810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1474" name="Picture 2" descr="図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6088" y="2276475"/>
            <a:ext cx="8229600" cy="4000500"/>
          </a:xfrm>
          <a:noFill/>
        </p:spPr>
      </p:pic>
      <p:sp>
        <p:nvSpPr>
          <p:cNvPr id="361475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/>
              <a:t>フリップフロップ（４）</a:t>
            </a:r>
            <a:endParaRPr lang="en-US" altLang="ja-JP"/>
          </a:p>
        </p:txBody>
      </p:sp>
      <p:sp>
        <p:nvSpPr>
          <p:cNvPr id="361476" name="Text Box 4"/>
          <p:cNvSpPr txBox="1">
            <a:spLocks noChangeArrowheads="1"/>
          </p:cNvSpPr>
          <p:nvPr/>
        </p:nvSpPr>
        <p:spPr bwMode="auto">
          <a:xfrm>
            <a:off x="900113" y="2852738"/>
            <a:ext cx="531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1=</a:t>
            </a:r>
          </a:p>
        </p:txBody>
      </p:sp>
      <p:sp>
        <p:nvSpPr>
          <p:cNvPr id="361477" name="Text Box 5"/>
          <p:cNvSpPr txBox="1">
            <a:spLocks noChangeArrowheads="1"/>
          </p:cNvSpPr>
          <p:nvPr/>
        </p:nvSpPr>
        <p:spPr bwMode="auto">
          <a:xfrm>
            <a:off x="944563" y="5132388"/>
            <a:ext cx="531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0=</a:t>
            </a:r>
          </a:p>
        </p:txBody>
      </p:sp>
      <p:sp>
        <p:nvSpPr>
          <p:cNvPr id="361478" name="Text Box 6"/>
          <p:cNvSpPr txBox="1">
            <a:spLocks noChangeArrowheads="1"/>
          </p:cNvSpPr>
          <p:nvPr/>
        </p:nvSpPr>
        <p:spPr bwMode="auto">
          <a:xfrm>
            <a:off x="3708400" y="25654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61479" name="Text Box 7"/>
          <p:cNvSpPr txBox="1">
            <a:spLocks noChangeArrowheads="1"/>
          </p:cNvSpPr>
          <p:nvPr/>
        </p:nvSpPr>
        <p:spPr bwMode="auto">
          <a:xfrm>
            <a:off x="5416550" y="280035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61480" name="Text Box 8"/>
          <p:cNvSpPr txBox="1">
            <a:spLocks noChangeArrowheads="1"/>
          </p:cNvSpPr>
          <p:nvPr/>
        </p:nvSpPr>
        <p:spPr bwMode="auto">
          <a:xfrm>
            <a:off x="7359650" y="3116263"/>
            <a:ext cx="53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=1</a:t>
            </a:r>
          </a:p>
        </p:txBody>
      </p:sp>
      <p:sp>
        <p:nvSpPr>
          <p:cNvPr id="361481" name="Text Box 9"/>
          <p:cNvSpPr txBox="1">
            <a:spLocks noChangeArrowheads="1"/>
          </p:cNvSpPr>
          <p:nvPr/>
        </p:nvSpPr>
        <p:spPr bwMode="auto">
          <a:xfrm>
            <a:off x="3419475" y="45085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61482" name="Text Box 10"/>
          <p:cNvSpPr txBox="1">
            <a:spLocks noChangeArrowheads="1"/>
          </p:cNvSpPr>
          <p:nvPr/>
        </p:nvSpPr>
        <p:spPr bwMode="auto">
          <a:xfrm>
            <a:off x="3713163" y="5373688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61483" name="Text Box 11"/>
          <p:cNvSpPr txBox="1">
            <a:spLocks noChangeArrowheads="1"/>
          </p:cNvSpPr>
          <p:nvPr/>
        </p:nvSpPr>
        <p:spPr bwMode="auto">
          <a:xfrm>
            <a:off x="5435600" y="51577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61484" name="Text Box 12"/>
          <p:cNvSpPr txBox="1">
            <a:spLocks noChangeArrowheads="1"/>
          </p:cNvSpPr>
          <p:nvPr/>
        </p:nvSpPr>
        <p:spPr bwMode="auto">
          <a:xfrm>
            <a:off x="7353300" y="4868863"/>
            <a:ext cx="53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=0</a:t>
            </a:r>
          </a:p>
        </p:txBody>
      </p:sp>
      <p:sp>
        <p:nvSpPr>
          <p:cNvPr id="361485" name="Text Box 13"/>
          <p:cNvSpPr txBox="1">
            <a:spLocks noChangeArrowheads="1"/>
          </p:cNvSpPr>
          <p:nvPr/>
        </p:nvSpPr>
        <p:spPr bwMode="auto">
          <a:xfrm>
            <a:off x="3419475" y="3403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61486" name="Text Box 14"/>
          <p:cNvSpPr txBox="1">
            <a:spLocks noChangeArrowheads="1"/>
          </p:cNvSpPr>
          <p:nvPr/>
        </p:nvSpPr>
        <p:spPr bwMode="auto">
          <a:xfrm>
            <a:off x="407988" y="1719263"/>
            <a:ext cx="3486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chemeClr val="tx1"/>
                </a:solidFill>
              </a:rPr>
              <a:t>保存状態： </a:t>
            </a:r>
            <a:r>
              <a:rPr lang="en-US" altLang="ja-JP" sz="2400">
                <a:solidFill>
                  <a:schemeClr val="tx1"/>
                </a:solidFill>
              </a:rPr>
              <a:t>S=1→0, R=0</a:t>
            </a:r>
            <a:r>
              <a:rPr lang="ja-JP" altLang="en-US" sz="24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60143" name="Text Box 15"/>
          <p:cNvSpPr txBox="1">
            <a:spLocks noChangeArrowheads="1"/>
          </p:cNvSpPr>
          <p:nvPr/>
        </p:nvSpPr>
        <p:spPr bwMode="auto">
          <a:xfrm>
            <a:off x="3697288" y="2276475"/>
            <a:ext cx="658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→1</a:t>
            </a:r>
          </a:p>
        </p:txBody>
      </p:sp>
      <p:sp>
        <p:nvSpPr>
          <p:cNvPr id="560144" name="Text Box 16"/>
          <p:cNvSpPr txBox="1">
            <a:spLocks noChangeArrowheads="1"/>
          </p:cNvSpPr>
          <p:nvPr/>
        </p:nvSpPr>
        <p:spPr bwMode="auto">
          <a:xfrm>
            <a:off x="889000" y="2565400"/>
            <a:ext cx="658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→0</a:t>
            </a:r>
          </a:p>
        </p:txBody>
      </p:sp>
      <p:sp>
        <p:nvSpPr>
          <p:cNvPr id="560151" name="Line 23"/>
          <p:cNvSpPr>
            <a:spLocks noChangeShapeType="1"/>
          </p:cNvSpPr>
          <p:nvPr/>
        </p:nvSpPr>
        <p:spPr bwMode="auto">
          <a:xfrm>
            <a:off x="7812088" y="3573463"/>
            <a:ext cx="647700" cy="25923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triangle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0152" name="Line 24"/>
          <p:cNvSpPr>
            <a:spLocks noChangeShapeType="1"/>
          </p:cNvSpPr>
          <p:nvPr/>
        </p:nvSpPr>
        <p:spPr bwMode="auto">
          <a:xfrm>
            <a:off x="7812088" y="5229225"/>
            <a:ext cx="647700" cy="9366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triangle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0153" name="Text Box 25"/>
          <p:cNvSpPr txBox="1">
            <a:spLocks noChangeArrowheads="1"/>
          </p:cNvSpPr>
          <p:nvPr/>
        </p:nvSpPr>
        <p:spPr bwMode="auto">
          <a:xfrm>
            <a:off x="7553325" y="6211888"/>
            <a:ext cx="159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FF0000"/>
                </a:solidFill>
              </a:rPr>
              <a:t>変化しない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0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0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0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60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60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0143" grpId="0"/>
      <p:bldP spid="560144" grpId="0"/>
      <p:bldP spid="560151" grpId="0" animBg="1"/>
      <p:bldP spid="560152" grpId="0" animBg="1"/>
      <p:bldP spid="5601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5378" name="Picture 2" descr="図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6088" y="2276475"/>
            <a:ext cx="8229600" cy="4000500"/>
          </a:xfrm>
          <a:noFill/>
        </p:spPr>
      </p:pic>
      <p:sp>
        <p:nvSpPr>
          <p:cNvPr id="485379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/>
              <a:t>フリップフロップ（不安定状態）</a:t>
            </a:r>
          </a:p>
        </p:txBody>
      </p:sp>
      <p:sp>
        <p:nvSpPr>
          <p:cNvPr id="485380" name="Text Box 4"/>
          <p:cNvSpPr txBox="1">
            <a:spLocks noChangeArrowheads="1"/>
          </p:cNvSpPr>
          <p:nvPr/>
        </p:nvSpPr>
        <p:spPr bwMode="auto">
          <a:xfrm>
            <a:off x="900113" y="2852738"/>
            <a:ext cx="531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1=</a:t>
            </a:r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944563" y="5132388"/>
            <a:ext cx="531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1=</a:t>
            </a:r>
          </a:p>
        </p:txBody>
      </p:sp>
      <p:sp>
        <p:nvSpPr>
          <p:cNvPr id="485382" name="Text Box 6"/>
          <p:cNvSpPr txBox="1">
            <a:spLocks noChangeArrowheads="1"/>
          </p:cNvSpPr>
          <p:nvPr/>
        </p:nvSpPr>
        <p:spPr bwMode="auto">
          <a:xfrm>
            <a:off x="3708400" y="25654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485383" name="Text Box 7"/>
          <p:cNvSpPr txBox="1">
            <a:spLocks noChangeArrowheads="1"/>
          </p:cNvSpPr>
          <p:nvPr/>
        </p:nvSpPr>
        <p:spPr bwMode="auto">
          <a:xfrm>
            <a:off x="5416550" y="280035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85384" name="Text Box 8"/>
          <p:cNvSpPr txBox="1">
            <a:spLocks noChangeArrowheads="1"/>
          </p:cNvSpPr>
          <p:nvPr/>
        </p:nvSpPr>
        <p:spPr bwMode="auto">
          <a:xfrm>
            <a:off x="7359650" y="3116263"/>
            <a:ext cx="53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=1</a:t>
            </a:r>
          </a:p>
        </p:txBody>
      </p:sp>
      <p:sp>
        <p:nvSpPr>
          <p:cNvPr id="485385" name="Text Box 9"/>
          <p:cNvSpPr txBox="1">
            <a:spLocks noChangeArrowheads="1"/>
          </p:cNvSpPr>
          <p:nvPr/>
        </p:nvSpPr>
        <p:spPr bwMode="auto">
          <a:xfrm>
            <a:off x="3419475" y="45085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85386" name="Text Box 10"/>
          <p:cNvSpPr txBox="1">
            <a:spLocks noChangeArrowheads="1"/>
          </p:cNvSpPr>
          <p:nvPr/>
        </p:nvSpPr>
        <p:spPr bwMode="auto">
          <a:xfrm>
            <a:off x="3713163" y="5373688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485387" name="Text Box 11"/>
          <p:cNvSpPr txBox="1">
            <a:spLocks noChangeArrowheads="1"/>
          </p:cNvSpPr>
          <p:nvPr/>
        </p:nvSpPr>
        <p:spPr bwMode="auto">
          <a:xfrm>
            <a:off x="5435600" y="51577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85388" name="Text Box 12"/>
          <p:cNvSpPr txBox="1">
            <a:spLocks noChangeArrowheads="1"/>
          </p:cNvSpPr>
          <p:nvPr/>
        </p:nvSpPr>
        <p:spPr bwMode="auto">
          <a:xfrm>
            <a:off x="7353300" y="4868863"/>
            <a:ext cx="53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=1</a:t>
            </a:r>
          </a:p>
        </p:txBody>
      </p:sp>
      <p:sp>
        <p:nvSpPr>
          <p:cNvPr id="485389" name="Text Box 13"/>
          <p:cNvSpPr txBox="1">
            <a:spLocks noChangeArrowheads="1"/>
          </p:cNvSpPr>
          <p:nvPr/>
        </p:nvSpPr>
        <p:spPr bwMode="auto">
          <a:xfrm>
            <a:off x="3419475" y="3403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85390" name="Text Box 14"/>
          <p:cNvSpPr txBox="1">
            <a:spLocks noChangeArrowheads="1"/>
          </p:cNvSpPr>
          <p:nvPr/>
        </p:nvSpPr>
        <p:spPr bwMode="auto">
          <a:xfrm>
            <a:off x="395288" y="1700213"/>
            <a:ext cx="3316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chemeClr val="tx1"/>
                </a:solidFill>
              </a:rPr>
              <a:t>不安定状態： </a:t>
            </a:r>
            <a:r>
              <a:rPr lang="en-US" altLang="ja-JP" sz="2400">
                <a:solidFill>
                  <a:schemeClr val="tx1"/>
                </a:solidFill>
              </a:rPr>
              <a:t>S=1, R=1 </a:t>
            </a:r>
          </a:p>
        </p:txBody>
      </p:sp>
      <p:sp>
        <p:nvSpPr>
          <p:cNvPr id="556051" name="Line 19"/>
          <p:cNvSpPr>
            <a:spLocks noChangeShapeType="1"/>
          </p:cNvSpPr>
          <p:nvPr/>
        </p:nvSpPr>
        <p:spPr bwMode="auto">
          <a:xfrm>
            <a:off x="7812088" y="3573463"/>
            <a:ext cx="647700" cy="25923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triangle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6052" name="Line 20"/>
          <p:cNvSpPr>
            <a:spLocks noChangeShapeType="1"/>
          </p:cNvSpPr>
          <p:nvPr/>
        </p:nvSpPr>
        <p:spPr bwMode="auto">
          <a:xfrm>
            <a:off x="7812088" y="5229225"/>
            <a:ext cx="647700" cy="9366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triangle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6053" name="Text Box 21"/>
          <p:cNvSpPr txBox="1">
            <a:spLocks noChangeArrowheads="1"/>
          </p:cNvSpPr>
          <p:nvPr/>
        </p:nvSpPr>
        <p:spPr bwMode="auto">
          <a:xfrm>
            <a:off x="5249863" y="6211888"/>
            <a:ext cx="3714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2400">
                <a:solidFill>
                  <a:srgbClr val="FF0000"/>
                </a:solidFill>
              </a:rPr>
              <a:t>Q</a:t>
            </a:r>
            <a:r>
              <a:rPr lang="ja-JP" altLang="en-US" sz="2400">
                <a:solidFill>
                  <a:srgbClr val="FF0000"/>
                </a:solidFill>
              </a:rPr>
              <a:t>と</a:t>
            </a:r>
            <a:r>
              <a:rPr lang="en-US" altLang="ja-JP" sz="2400">
                <a:solidFill>
                  <a:srgbClr val="FF0000"/>
                </a:solidFill>
              </a:rPr>
              <a:t>Q</a:t>
            </a:r>
            <a:r>
              <a:rPr lang="ja-JP" altLang="en-US" sz="2400">
                <a:solidFill>
                  <a:srgbClr val="FF0000"/>
                </a:solidFill>
              </a:rPr>
              <a:t>の関係が崩れてしまう</a:t>
            </a:r>
          </a:p>
        </p:txBody>
      </p:sp>
      <p:sp>
        <p:nvSpPr>
          <p:cNvPr id="485400" name="Line 24"/>
          <p:cNvSpPr>
            <a:spLocks noChangeShapeType="1"/>
          </p:cNvSpPr>
          <p:nvPr/>
        </p:nvSpPr>
        <p:spPr bwMode="auto">
          <a:xfrm>
            <a:off x="5795963" y="6308725"/>
            <a:ext cx="28892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6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6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85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6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6051" grpId="0" animBg="1"/>
      <p:bldP spid="556052" grpId="0" animBg="1"/>
      <p:bldP spid="556053" grpId="0"/>
      <p:bldP spid="485400" grpId="0" animBg="1"/>
    </p:bldLst>
  </p:timing>
</p:sld>
</file>

<file path=ppt/theme/theme1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4437</TotalTime>
  <Words>181</Words>
  <Application>Microsoft Office PowerPoint</Application>
  <PresentationFormat>画面に合わせる (4:3)</PresentationFormat>
  <Paragraphs>83</Paragraphs>
  <Slides>6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ＭＳ Ｐゴシック</vt:lpstr>
      <vt:lpstr>ＭＳ Ｐ明朝</vt:lpstr>
      <vt:lpstr>Arial</vt:lpstr>
      <vt:lpstr>Times New Roman</vt:lpstr>
      <vt:lpstr>Wingdings</vt:lpstr>
      <vt:lpstr>1_Pixel</vt:lpstr>
      <vt:lpstr>プログラミングⅠ</vt:lpstr>
      <vt:lpstr>フリップフロップ（１）</vt:lpstr>
      <vt:lpstr>フリップフロップ（２）</vt:lpstr>
      <vt:lpstr>フリップフロップ（３）</vt:lpstr>
      <vt:lpstr>フリップフロップ（４）</vt:lpstr>
      <vt:lpstr>フリップフロップ（不安定状態）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情報科学序論</dc:title>
  <dc:creator>幸山直人</dc:creator>
  <cp:lastModifiedBy>Naoto KOUYAMA</cp:lastModifiedBy>
  <cp:revision>498</cp:revision>
  <dcterms:created xsi:type="dcterms:W3CDTF">1601-01-01T00:00:00Z</dcterms:created>
  <dcterms:modified xsi:type="dcterms:W3CDTF">2015-04-25T06:52:23Z</dcterms:modified>
</cp:coreProperties>
</file>