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9"/>
  </p:notesMasterIdLst>
  <p:handoutMasterIdLst>
    <p:handoutMasterId r:id="rId20"/>
  </p:handoutMasterIdLst>
  <p:sldIdLst>
    <p:sldId id="620" r:id="rId2"/>
    <p:sldId id="621" r:id="rId3"/>
    <p:sldId id="622" r:id="rId4"/>
    <p:sldId id="623" r:id="rId5"/>
    <p:sldId id="625" r:id="rId6"/>
    <p:sldId id="626" r:id="rId7"/>
    <p:sldId id="627" r:id="rId8"/>
    <p:sldId id="796" r:id="rId9"/>
    <p:sldId id="805" r:id="rId10"/>
    <p:sldId id="797" r:id="rId11"/>
    <p:sldId id="799" r:id="rId12"/>
    <p:sldId id="806" r:id="rId13"/>
    <p:sldId id="808" r:id="rId14"/>
    <p:sldId id="809" r:id="rId15"/>
    <p:sldId id="810" r:id="rId16"/>
    <p:sldId id="800" r:id="rId17"/>
    <p:sldId id="801" r:id="rId18"/>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9C03248-CEED-4DA2-8921-E3E34829E34C}"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367619" name="Rectangle 2"/>
          <p:cNvSpPr>
            <a:spLocks noGrp="1" noRot="1" noChangeAspect="1" noChangeArrowheads="1" noTextEdit="1"/>
          </p:cNvSpPr>
          <p:nvPr>
            <p:ph type="sldImg"/>
          </p:nvPr>
        </p:nvSpPr>
        <p:spPr>
          <a:ln/>
        </p:spPr>
      </p:sp>
      <p:sp>
        <p:nvSpPr>
          <p:cNvPr id="367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90001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0DD29B1-3F8B-4610-8E47-F575947E5165}"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369667" name="Rectangle 2"/>
          <p:cNvSpPr>
            <a:spLocks noGrp="1" noRot="1" noChangeAspect="1" noChangeArrowheads="1" noTextEdit="1"/>
          </p:cNvSpPr>
          <p:nvPr>
            <p:ph type="sldImg"/>
          </p:nvPr>
        </p:nvSpPr>
        <p:spPr>
          <a:ln/>
        </p:spPr>
      </p:sp>
      <p:sp>
        <p:nvSpPr>
          <p:cNvPr id="369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96654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679F1BE3-9634-4708-B8AB-576A8F32FCB0}"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371715" name="Rectangle 2"/>
          <p:cNvSpPr>
            <a:spLocks noGrp="1" noRot="1" noChangeAspect="1" noChangeArrowheads="1" noTextEdit="1"/>
          </p:cNvSpPr>
          <p:nvPr>
            <p:ph type="sldImg"/>
          </p:nvPr>
        </p:nvSpPr>
        <p:spPr>
          <a:ln/>
        </p:spPr>
      </p:sp>
      <p:sp>
        <p:nvSpPr>
          <p:cNvPr id="371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49748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A22AABD-A2EB-4164-A661-EF1D7B3400BD}"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374787" name="Rectangle 2"/>
          <p:cNvSpPr>
            <a:spLocks noGrp="1" noRot="1" noChangeAspect="1" noChangeArrowheads="1" noTextEdit="1"/>
          </p:cNvSpPr>
          <p:nvPr>
            <p:ph type="sldImg"/>
          </p:nvPr>
        </p:nvSpPr>
        <p:spPr>
          <a:ln/>
        </p:spPr>
      </p:sp>
      <p:sp>
        <p:nvSpPr>
          <p:cNvPr id="374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39201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9972F5C-D3D0-4B40-B6B8-872FF8D17824}"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376835" name="Rectangle 2"/>
          <p:cNvSpPr>
            <a:spLocks noGrp="1" noRot="1" noChangeAspect="1" noChangeArrowheads="1" noTextEdit="1"/>
          </p:cNvSpPr>
          <p:nvPr>
            <p:ph type="sldImg"/>
          </p:nvPr>
        </p:nvSpPr>
        <p:spPr>
          <a:ln/>
        </p:spPr>
      </p:sp>
      <p:sp>
        <p:nvSpPr>
          <p:cNvPr id="376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26144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5E0C22BD-4536-4314-BDE9-9F7D33EAAC68}"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378883" name="Rectangle 2"/>
          <p:cNvSpPr>
            <a:spLocks noGrp="1" noRot="1" noChangeAspect="1" noChangeArrowheads="1" noTextEdit="1"/>
          </p:cNvSpPr>
          <p:nvPr>
            <p:ph type="sldImg"/>
          </p:nvPr>
        </p:nvSpPr>
        <p:spPr>
          <a:ln/>
        </p:spPr>
      </p:sp>
      <p:sp>
        <p:nvSpPr>
          <p:cNvPr id="378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5005804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2015</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jitec.jp/"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ctrTitle"/>
          </p:nvPr>
        </p:nvSpPr>
        <p:spPr/>
        <p:txBody>
          <a:bodyPr/>
          <a:lstStyle/>
          <a:p>
            <a:r>
              <a:rPr lang="ja-JP" altLang="en-US"/>
              <a:t>プログラミング</a:t>
            </a:r>
            <a:r>
              <a:rPr lang="en-US" altLang="ja-JP"/>
              <a:t>Ⅰ</a:t>
            </a:r>
          </a:p>
        </p:txBody>
      </p:sp>
      <p:sp>
        <p:nvSpPr>
          <p:cNvPr id="365571" name="Rectangle 3"/>
          <p:cNvSpPr>
            <a:spLocks noGrp="1" noChangeArrowheads="1"/>
          </p:cNvSpPr>
          <p:nvPr>
            <p:ph type="subTitle" idx="1"/>
          </p:nvPr>
        </p:nvSpPr>
        <p:spPr/>
        <p:txBody>
          <a:bodyPr/>
          <a:lstStyle/>
          <a:p>
            <a:pPr>
              <a:lnSpc>
                <a:spcPct val="80000"/>
              </a:lnSpc>
            </a:pPr>
            <a:r>
              <a:rPr lang="ja-JP" altLang="en-US" sz="2800"/>
              <a:t>～ 内部構造と動作の仕組み（１） ～</a:t>
            </a:r>
          </a:p>
        </p:txBody>
      </p:sp>
      <p:sp>
        <p:nvSpPr>
          <p:cNvPr id="365572"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2015</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p:txBody>
          <a:bodyPr/>
          <a:lstStyle/>
          <a:p>
            <a:r>
              <a:rPr lang="ja-JP" altLang="en-US"/>
              <a:t>実効アドレス（</a:t>
            </a:r>
            <a:r>
              <a:rPr lang="en-US" altLang="ja-JP"/>
              <a:t>adr</a:t>
            </a:r>
            <a:r>
              <a:rPr lang="ja-JP" altLang="en-US"/>
              <a:t>）について</a:t>
            </a:r>
          </a:p>
        </p:txBody>
      </p:sp>
      <p:sp>
        <p:nvSpPr>
          <p:cNvPr id="585731" name="Rectangle 3"/>
          <p:cNvSpPr>
            <a:spLocks noGrp="1" noChangeArrowheads="1"/>
          </p:cNvSpPr>
          <p:nvPr>
            <p:ph type="body" idx="1"/>
          </p:nvPr>
        </p:nvSpPr>
        <p:spPr/>
        <p:txBody>
          <a:bodyPr/>
          <a:lstStyle/>
          <a:p>
            <a:r>
              <a:rPr lang="ja-JP" altLang="en-US"/>
              <a:t>「実効アドレス」はメモリのアドレスを表し、０～６５５３５の正の値として取り扱う</a:t>
            </a:r>
            <a:br>
              <a:rPr lang="ja-JP" altLang="en-US"/>
            </a:br>
            <a:r>
              <a:rPr lang="ja-JP" altLang="en-US"/>
              <a:t>注意：数値として扱う場合もある</a:t>
            </a:r>
          </a:p>
          <a:p>
            <a:r>
              <a:rPr lang="ja-JP" altLang="en-US"/>
              <a:t>「（実効アドレス）」は実効アドレスが示すメモリのアドレスに格納された値を参照する</a:t>
            </a:r>
          </a:p>
          <a:p>
            <a:r>
              <a:rPr lang="ja-JP" altLang="en-US"/>
              <a:t>省略可能な指標レジスタ（</a:t>
            </a:r>
            <a:r>
              <a:rPr lang="en-US" altLang="ja-JP"/>
              <a:t>[,x]</a:t>
            </a:r>
            <a:r>
              <a:rPr lang="ja-JP" altLang="en-US"/>
              <a:t>）は実効アドレスを修飾するために用いられ、実効アドレス（</a:t>
            </a:r>
            <a:r>
              <a:rPr lang="en-US" altLang="ja-JP"/>
              <a:t>adr</a:t>
            </a:r>
            <a:r>
              <a:rPr lang="ja-JP" altLang="en-US"/>
              <a:t>）と指標レジスタ（</a:t>
            </a:r>
            <a:r>
              <a:rPr lang="en-US" altLang="ja-JP"/>
              <a:t>x</a:t>
            </a:r>
            <a:r>
              <a:rPr lang="ja-JP" altLang="en-US"/>
              <a:t>）に格納された値の論理加算を最終的な実効アドレスとする</a:t>
            </a:r>
            <a:endParaRPr lang="en-US" altLang="ja-JP"/>
          </a:p>
          <a:p>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p:txBody>
          <a:bodyPr/>
          <a:lstStyle/>
          <a:p>
            <a:r>
              <a:rPr lang="ja-JP" altLang="en-US"/>
              <a:t>実効アドレス（まとめ）</a:t>
            </a:r>
          </a:p>
        </p:txBody>
      </p:sp>
      <p:grpSp>
        <p:nvGrpSpPr>
          <p:cNvPr id="588889" name="Group 89"/>
          <p:cNvGrpSpPr>
            <a:grpSpLocks/>
          </p:cNvGrpSpPr>
          <p:nvPr/>
        </p:nvGrpSpPr>
        <p:grpSpPr bwMode="auto">
          <a:xfrm>
            <a:off x="827088" y="1828800"/>
            <a:ext cx="7489825" cy="3113088"/>
            <a:chOff x="249" y="970"/>
            <a:chExt cx="4718" cy="1961"/>
          </a:xfrm>
        </p:grpSpPr>
        <p:sp>
          <p:nvSpPr>
            <p:cNvPr id="588863" name="Rectangle 63"/>
            <p:cNvSpPr>
              <a:spLocks noChangeArrowheads="1"/>
            </p:cNvSpPr>
            <p:nvPr/>
          </p:nvSpPr>
          <p:spPr bwMode="auto">
            <a:xfrm>
              <a:off x="1927" y="2477"/>
              <a:ext cx="3040"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算術左シフト、算術右シフト、</a:t>
              </a:r>
            </a:p>
            <a:p>
              <a:pPr>
                <a:buFont typeface="Wingdings" panose="05000000000000000000" pitchFamily="2" charset="2"/>
                <a:buNone/>
              </a:pPr>
              <a:r>
                <a:rPr lang="ja-JP" altLang="en-US" sz="1800"/>
                <a:t>論理左シフト、論理右シフト</a:t>
              </a:r>
            </a:p>
          </p:txBody>
        </p:sp>
        <p:sp>
          <p:nvSpPr>
            <p:cNvPr id="588862" name="Rectangle 62"/>
            <p:cNvSpPr>
              <a:spLocks noChangeArrowheads="1"/>
            </p:cNvSpPr>
            <p:nvPr/>
          </p:nvSpPr>
          <p:spPr bwMode="auto">
            <a:xfrm>
              <a:off x="1307" y="2477"/>
              <a:ext cx="620"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数値</a:t>
              </a:r>
            </a:p>
          </p:txBody>
        </p:sp>
        <p:sp>
          <p:nvSpPr>
            <p:cNvPr id="588860" name="Rectangle 60"/>
            <p:cNvSpPr>
              <a:spLocks noChangeArrowheads="1"/>
            </p:cNvSpPr>
            <p:nvPr/>
          </p:nvSpPr>
          <p:spPr bwMode="auto">
            <a:xfrm>
              <a:off x="1927" y="1824"/>
              <a:ext cx="3040" cy="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ストア、ロードアドレス、</a:t>
              </a:r>
            </a:p>
            <a:p>
              <a:pPr>
                <a:buFont typeface="Wingdings" panose="05000000000000000000" pitchFamily="2" charset="2"/>
                <a:buNone/>
              </a:pPr>
              <a:r>
                <a:rPr lang="ja-JP" altLang="en-US" sz="1800"/>
                <a:t>正分岐、負分岐、非零分岐、</a:t>
              </a:r>
            </a:p>
            <a:p>
              <a:pPr>
                <a:buFont typeface="Wingdings" panose="05000000000000000000" pitchFamily="2" charset="2"/>
                <a:buNone/>
              </a:pPr>
              <a:r>
                <a:rPr lang="ja-JP" altLang="en-US" sz="1800"/>
                <a:t>零分岐、オーバーフロー分岐、無条件分岐</a:t>
              </a:r>
            </a:p>
          </p:txBody>
        </p:sp>
        <p:sp>
          <p:nvSpPr>
            <p:cNvPr id="588859" name="Rectangle 59"/>
            <p:cNvSpPr>
              <a:spLocks noChangeArrowheads="1"/>
            </p:cNvSpPr>
            <p:nvPr/>
          </p:nvSpPr>
          <p:spPr bwMode="auto">
            <a:xfrm>
              <a:off x="1307" y="1824"/>
              <a:ext cx="620" cy="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アドレス</a:t>
              </a:r>
            </a:p>
          </p:txBody>
        </p:sp>
        <p:sp>
          <p:nvSpPr>
            <p:cNvPr id="588858" name="Rectangle 58"/>
            <p:cNvSpPr>
              <a:spLocks noChangeArrowheads="1"/>
            </p:cNvSpPr>
            <p:nvPr/>
          </p:nvSpPr>
          <p:spPr bwMode="auto">
            <a:xfrm>
              <a:off x="249" y="1824"/>
              <a:ext cx="1058" cy="1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実効アドレス</a:t>
              </a:r>
            </a:p>
          </p:txBody>
        </p:sp>
        <p:sp>
          <p:nvSpPr>
            <p:cNvPr id="588857" name="Rectangle 57"/>
            <p:cNvSpPr>
              <a:spLocks noChangeArrowheads="1"/>
            </p:cNvSpPr>
            <p:nvPr/>
          </p:nvSpPr>
          <p:spPr bwMode="auto">
            <a:xfrm>
              <a:off x="1927" y="970"/>
              <a:ext cx="3040"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ロード、</a:t>
              </a:r>
            </a:p>
            <a:p>
              <a:pPr>
                <a:buFont typeface="Wingdings" panose="05000000000000000000" pitchFamily="2" charset="2"/>
                <a:buNone/>
              </a:pPr>
              <a:r>
                <a:rPr lang="ja-JP" altLang="en-US" sz="1800"/>
                <a:t>算術加算、論理加算、算術減算、論理減算、</a:t>
              </a:r>
            </a:p>
            <a:p>
              <a:pPr>
                <a:buFont typeface="Wingdings" panose="05000000000000000000" pitchFamily="2" charset="2"/>
                <a:buNone/>
              </a:pPr>
              <a:r>
                <a:rPr lang="ja-JP" altLang="en-US" sz="1800"/>
                <a:t>論理積、論理和、排他的論理和、</a:t>
              </a:r>
            </a:p>
            <a:p>
              <a:pPr>
                <a:buFont typeface="Wingdings" panose="05000000000000000000" pitchFamily="2" charset="2"/>
                <a:buNone/>
              </a:pPr>
              <a:r>
                <a:rPr lang="ja-JP" altLang="en-US" sz="1800"/>
                <a:t>算術比較、論理比較</a:t>
              </a:r>
            </a:p>
          </p:txBody>
        </p:sp>
        <p:sp>
          <p:nvSpPr>
            <p:cNvPr id="588856" name="Rectangle 56"/>
            <p:cNvSpPr>
              <a:spLocks noChangeArrowheads="1"/>
            </p:cNvSpPr>
            <p:nvPr/>
          </p:nvSpPr>
          <p:spPr bwMode="auto">
            <a:xfrm>
              <a:off x="1307" y="970"/>
              <a:ext cx="620"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endParaRPr lang="ja-JP" altLang="en-US" sz="1800"/>
            </a:p>
          </p:txBody>
        </p:sp>
        <p:sp>
          <p:nvSpPr>
            <p:cNvPr id="588855" name="Rectangle 55"/>
            <p:cNvSpPr>
              <a:spLocks noChangeArrowheads="1"/>
            </p:cNvSpPr>
            <p:nvPr/>
          </p:nvSpPr>
          <p:spPr bwMode="auto">
            <a:xfrm>
              <a:off x="249" y="970"/>
              <a:ext cx="1058" cy="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None/>
              </a:pPr>
              <a:r>
                <a:rPr lang="ja-JP" altLang="en-US" sz="1800"/>
                <a:t>（実効アドレス）</a:t>
              </a:r>
            </a:p>
          </p:txBody>
        </p:sp>
        <p:sp>
          <p:nvSpPr>
            <p:cNvPr id="588864" name="Line 64"/>
            <p:cNvSpPr>
              <a:spLocks noChangeShapeType="1"/>
            </p:cNvSpPr>
            <p:nvPr/>
          </p:nvSpPr>
          <p:spPr bwMode="auto">
            <a:xfrm>
              <a:off x="249" y="970"/>
              <a:ext cx="471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5" name="Line 65"/>
            <p:cNvSpPr>
              <a:spLocks noChangeShapeType="1"/>
            </p:cNvSpPr>
            <p:nvPr/>
          </p:nvSpPr>
          <p:spPr bwMode="auto">
            <a:xfrm>
              <a:off x="249" y="1824"/>
              <a:ext cx="471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7" name="Line 67"/>
            <p:cNvSpPr>
              <a:spLocks noChangeShapeType="1"/>
            </p:cNvSpPr>
            <p:nvPr/>
          </p:nvSpPr>
          <p:spPr bwMode="auto">
            <a:xfrm>
              <a:off x="249" y="2931"/>
              <a:ext cx="471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8" name="Line 68"/>
            <p:cNvSpPr>
              <a:spLocks noChangeShapeType="1"/>
            </p:cNvSpPr>
            <p:nvPr/>
          </p:nvSpPr>
          <p:spPr bwMode="auto">
            <a:xfrm>
              <a:off x="249" y="970"/>
              <a:ext cx="0" cy="196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69" name="Line 69"/>
            <p:cNvSpPr>
              <a:spLocks noChangeShapeType="1"/>
            </p:cNvSpPr>
            <p:nvPr/>
          </p:nvSpPr>
          <p:spPr bwMode="auto">
            <a:xfrm>
              <a:off x="1307" y="970"/>
              <a:ext cx="0" cy="196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0" name="Line 70"/>
            <p:cNvSpPr>
              <a:spLocks noChangeShapeType="1"/>
            </p:cNvSpPr>
            <p:nvPr/>
          </p:nvSpPr>
          <p:spPr bwMode="auto">
            <a:xfrm>
              <a:off x="1927" y="970"/>
              <a:ext cx="0" cy="196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1" name="Line 71"/>
            <p:cNvSpPr>
              <a:spLocks noChangeShapeType="1"/>
            </p:cNvSpPr>
            <p:nvPr/>
          </p:nvSpPr>
          <p:spPr bwMode="auto">
            <a:xfrm>
              <a:off x="4967" y="970"/>
              <a:ext cx="0" cy="196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3" name="Line 73"/>
            <p:cNvSpPr>
              <a:spLocks noChangeShapeType="1"/>
            </p:cNvSpPr>
            <p:nvPr/>
          </p:nvSpPr>
          <p:spPr bwMode="auto">
            <a:xfrm flipV="1">
              <a:off x="1307" y="970"/>
              <a:ext cx="620" cy="854"/>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8875" name="Line 75"/>
            <p:cNvSpPr>
              <a:spLocks noChangeShapeType="1"/>
            </p:cNvSpPr>
            <p:nvPr/>
          </p:nvSpPr>
          <p:spPr bwMode="auto">
            <a:xfrm>
              <a:off x="1307" y="2477"/>
              <a:ext cx="36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pSp>
      <p:sp>
        <p:nvSpPr>
          <p:cNvPr id="588890" name="Text Box 90"/>
          <p:cNvSpPr txBox="1">
            <a:spLocks noChangeArrowheads="1"/>
          </p:cNvSpPr>
          <p:nvPr/>
        </p:nvSpPr>
        <p:spPr bwMode="auto">
          <a:xfrm>
            <a:off x="817563" y="5373688"/>
            <a:ext cx="7508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800">
                <a:solidFill>
                  <a:schemeClr val="tx1"/>
                </a:solidFill>
              </a:rPr>
              <a:t>注意：スタック操作命令（プッシュ、ポップ）、コール、リターン命令（コール、リターン）、その他（スーパバイザコール、ノーオペレーション）を除く</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ja-JP" altLang="en-US"/>
              <a:t>命令の具体例１</a:t>
            </a:r>
          </a:p>
        </p:txBody>
      </p:sp>
      <p:sp>
        <p:nvSpPr>
          <p:cNvPr id="595971" name="Rectangle 3"/>
          <p:cNvSpPr>
            <a:spLocks noGrp="1" noChangeArrowheads="1"/>
          </p:cNvSpPr>
          <p:nvPr>
            <p:ph type="body" idx="1"/>
          </p:nvPr>
        </p:nvSpPr>
        <p:spPr/>
        <p:txBody>
          <a:bodyPr/>
          <a:lstStyle/>
          <a:p>
            <a:r>
              <a:rPr lang="ja-JP" altLang="en-US" sz="2800"/>
              <a:t>「</a:t>
            </a:r>
            <a:r>
              <a:rPr lang="en-US" altLang="ja-JP" sz="2800"/>
              <a:t>LD</a:t>
            </a:r>
            <a:r>
              <a:rPr lang="ja-JP" altLang="en-US" sz="2800"/>
              <a:t>　</a:t>
            </a:r>
            <a:r>
              <a:rPr lang="en-US" altLang="ja-JP" sz="2800"/>
              <a:t>GR0</a:t>
            </a:r>
            <a:r>
              <a:rPr lang="ja-JP" altLang="en-US" sz="2800"/>
              <a:t>，</a:t>
            </a:r>
            <a:r>
              <a:rPr lang="en-US" altLang="ja-JP" sz="2800"/>
              <a:t>GR</a:t>
            </a:r>
            <a:r>
              <a:rPr lang="ja-JP" altLang="en-US" sz="2800"/>
              <a:t>１」 </a:t>
            </a:r>
            <a:br>
              <a:rPr lang="ja-JP" altLang="en-US" sz="2800"/>
            </a:br>
            <a:r>
              <a:rPr lang="en-US" altLang="ja-JP" sz="2800"/>
              <a:t>GR0←</a:t>
            </a:r>
            <a:r>
              <a:rPr lang="ja-JP" altLang="en-US" sz="2800"/>
              <a:t>（</a:t>
            </a:r>
            <a:r>
              <a:rPr lang="en-US" altLang="ja-JP" sz="2800"/>
              <a:t>GR1</a:t>
            </a:r>
            <a:r>
              <a:rPr lang="ja-JP" altLang="en-US" sz="2800"/>
              <a:t>）：汎用レジスタ</a:t>
            </a:r>
            <a:r>
              <a:rPr lang="en-US" altLang="ja-JP" sz="2800"/>
              <a:t>GR1</a:t>
            </a:r>
            <a:r>
              <a:rPr lang="ja-JP" altLang="en-US" sz="2800"/>
              <a:t>に格納された値を汎用レジスタ</a:t>
            </a:r>
            <a:r>
              <a:rPr lang="en-US" altLang="ja-JP" sz="2800"/>
              <a:t>GR0</a:t>
            </a:r>
            <a:r>
              <a:rPr lang="ja-JP" altLang="en-US" sz="2800"/>
              <a:t>に格納する</a:t>
            </a:r>
          </a:p>
          <a:p>
            <a:r>
              <a:rPr lang="ja-JP" altLang="en-US" sz="2800"/>
              <a:t>「</a:t>
            </a:r>
            <a:r>
              <a:rPr lang="en-US" altLang="ja-JP" sz="2800"/>
              <a:t>LD</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en-US" altLang="ja-JP" sz="2800"/>
              <a:t>GR0←</a:t>
            </a:r>
            <a:r>
              <a:rPr lang="ja-JP" altLang="en-US" sz="2800"/>
              <a:t>（実効アドレス）：実効アドレス（アドレス）</a:t>
            </a:r>
            <a:r>
              <a:rPr lang="en-US" altLang="ja-JP" sz="2400"/>
              <a:t>adr</a:t>
            </a:r>
            <a:r>
              <a:rPr lang="ja-JP" altLang="en-US" sz="2800"/>
              <a:t>に格納された値を汎用レジスタ</a:t>
            </a:r>
            <a:r>
              <a:rPr lang="en-US" altLang="ja-JP" sz="2800"/>
              <a:t>GR0</a:t>
            </a:r>
            <a:r>
              <a:rPr lang="ja-JP" altLang="en-US" sz="2800"/>
              <a:t>に格納する</a:t>
            </a:r>
          </a:p>
          <a:p>
            <a:r>
              <a:rPr lang="ja-JP" altLang="en-US" sz="2800"/>
              <a:t>「</a:t>
            </a:r>
            <a:r>
              <a:rPr lang="en-US" altLang="ja-JP" sz="2800"/>
              <a:t>ST</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ja-JP" altLang="en-US" sz="2800"/>
              <a:t>実効アドレス</a:t>
            </a:r>
            <a:r>
              <a:rPr lang="en-US" altLang="ja-JP" sz="2800"/>
              <a:t>←</a:t>
            </a:r>
            <a:r>
              <a:rPr lang="ja-JP" altLang="en-US" sz="2800"/>
              <a:t>（</a:t>
            </a:r>
            <a:r>
              <a:rPr lang="en-US" altLang="ja-JP" sz="2800"/>
              <a:t>GR0</a:t>
            </a:r>
            <a:r>
              <a:rPr lang="ja-JP" altLang="en-US" sz="2800"/>
              <a:t>）：汎用レジスタ</a:t>
            </a:r>
            <a:r>
              <a:rPr lang="en-US" altLang="ja-JP" sz="2800"/>
              <a:t>GR0</a:t>
            </a:r>
            <a:r>
              <a:rPr lang="ja-JP" altLang="en-US" sz="2800"/>
              <a:t>に格納された値（アドレス）を実効アドレス</a:t>
            </a:r>
            <a:r>
              <a:rPr lang="en-US" altLang="ja-JP" sz="2400"/>
              <a:t>adr</a:t>
            </a:r>
            <a:r>
              <a:rPr lang="ja-JP" altLang="en-US" sz="2800"/>
              <a:t>が示すアドレスに格納する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ja-JP" altLang="en-US"/>
              <a:t>命令の具体例２</a:t>
            </a:r>
          </a:p>
        </p:txBody>
      </p:sp>
      <p:sp>
        <p:nvSpPr>
          <p:cNvPr id="598019" name="Rectangle 3"/>
          <p:cNvSpPr>
            <a:spLocks noGrp="1" noChangeArrowheads="1"/>
          </p:cNvSpPr>
          <p:nvPr>
            <p:ph type="body" idx="1"/>
          </p:nvPr>
        </p:nvSpPr>
        <p:spPr>
          <a:xfrm>
            <a:off x="457200" y="1557338"/>
            <a:ext cx="8229600" cy="5111750"/>
          </a:xfrm>
        </p:spPr>
        <p:txBody>
          <a:bodyPr/>
          <a:lstStyle/>
          <a:p>
            <a:pPr>
              <a:lnSpc>
                <a:spcPct val="80000"/>
              </a:lnSpc>
            </a:pPr>
            <a:r>
              <a:rPr lang="ja-JP" altLang="en-US" sz="2800"/>
              <a:t>「</a:t>
            </a:r>
            <a:r>
              <a:rPr lang="en-US" altLang="ja-JP" sz="2800"/>
              <a:t>ADDA</a:t>
            </a:r>
            <a:r>
              <a:rPr lang="ja-JP" altLang="en-US" sz="2800"/>
              <a:t>　</a:t>
            </a:r>
            <a:r>
              <a:rPr lang="en-US" altLang="ja-JP" sz="2800"/>
              <a:t>GR0</a:t>
            </a:r>
            <a:r>
              <a:rPr lang="ja-JP" altLang="en-US" sz="2800"/>
              <a:t>，</a:t>
            </a:r>
            <a:r>
              <a:rPr lang="en-US" altLang="ja-JP" sz="2800"/>
              <a:t>GR</a:t>
            </a:r>
            <a:r>
              <a:rPr lang="ja-JP" altLang="en-US" sz="2800"/>
              <a:t>１」 </a:t>
            </a:r>
            <a:br>
              <a:rPr lang="ja-JP" altLang="en-US" sz="2800"/>
            </a:br>
            <a:r>
              <a:rPr lang="en-US" altLang="ja-JP" sz="2800"/>
              <a:t>GR0←</a:t>
            </a:r>
            <a:r>
              <a:rPr lang="ja-JP" altLang="en-US" sz="2800"/>
              <a:t>（</a:t>
            </a:r>
            <a:r>
              <a:rPr lang="en-US" altLang="ja-JP" sz="2800"/>
              <a:t>GR0</a:t>
            </a:r>
            <a:r>
              <a:rPr lang="ja-JP" altLang="en-US" sz="2800"/>
              <a:t>）＋（</a:t>
            </a:r>
            <a:r>
              <a:rPr lang="en-US" altLang="ja-JP" sz="2800"/>
              <a:t>GR1</a:t>
            </a:r>
            <a:r>
              <a:rPr lang="ja-JP" altLang="en-US" sz="2800"/>
              <a:t>）：汎用レジスタ</a:t>
            </a:r>
            <a:r>
              <a:rPr lang="en-US" altLang="ja-JP" sz="2800"/>
              <a:t>GR0</a:t>
            </a:r>
            <a:r>
              <a:rPr lang="ja-JP" altLang="en-US" sz="2800"/>
              <a:t>に格納された値と汎用レジスタ</a:t>
            </a:r>
            <a:r>
              <a:rPr lang="en-US" altLang="ja-JP" sz="2800"/>
              <a:t>GR1</a:t>
            </a:r>
            <a:r>
              <a:rPr lang="ja-JP" altLang="en-US" sz="2800"/>
              <a:t>に格納された値を加算して、その結果を汎用レジスタ</a:t>
            </a:r>
            <a:r>
              <a:rPr lang="en-US" altLang="ja-JP" sz="2800"/>
              <a:t>GR0</a:t>
            </a:r>
            <a:r>
              <a:rPr lang="ja-JP" altLang="en-US" sz="2800"/>
              <a:t>に格納する</a:t>
            </a:r>
          </a:p>
          <a:p>
            <a:pPr>
              <a:lnSpc>
                <a:spcPct val="80000"/>
              </a:lnSpc>
            </a:pPr>
            <a:r>
              <a:rPr lang="ja-JP" altLang="en-US" sz="2800"/>
              <a:t>「</a:t>
            </a:r>
            <a:r>
              <a:rPr lang="en-US" altLang="ja-JP" sz="2800"/>
              <a:t>SUBL</a:t>
            </a:r>
            <a:r>
              <a:rPr lang="ja-JP" altLang="en-US" sz="2800"/>
              <a:t>　</a:t>
            </a:r>
            <a:r>
              <a:rPr lang="en-US" altLang="ja-JP" sz="2800"/>
              <a:t>GR0</a:t>
            </a:r>
            <a:r>
              <a:rPr lang="ja-JP" altLang="en-US" sz="2800"/>
              <a:t>，</a:t>
            </a:r>
            <a:r>
              <a:rPr lang="en-US" altLang="ja-JP" sz="2400"/>
              <a:t>adr</a:t>
            </a:r>
            <a:r>
              <a:rPr lang="ja-JP" altLang="en-US" sz="2800"/>
              <a:t>」</a:t>
            </a:r>
            <a:br>
              <a:rPr lang="ja-JP" altLang="en-US" sz="2800"/>
            </a:br>
            <a:r>
              <a:rPr lang="en-US" altLang="ja-JP" sz="2800"/>
              <a:t>GR0←</a:t>
            </a:r>
            <a:r>
              <a:rPr lang="ja-JP" altLang="en-US" sz="2800"/>
              <a:t>（</a:t>
            </a:r>
            <a:r>
              <a:rPr lang="en-US" altLang="ja-JP" sz="2800"/>
              <a:t>GR0</a:t>
            </a:r>
            <a:r>
              <a:rPr lang="ja-JP" altLang="en-US" sz="2800"/>
              <a:t>）－</a:t>
            </a:r>
            <a:r>
              <a:rPr lang="en-US" altLang="ja-JP" sz="2800" baseline="-25000"/>
              <a:t>L</a:t>
            </a:r>
            <a:r>
              <a:rPr lang="ja-JP" altLang="en-US" sz="2800"/>
              <a:t>（実効アドレス）：汎用レジスタ</a:t>
            </a:r>
            <a:r>
              <a:rPr lang="en-US" altLang="ja-JP" sz="2800"/>
              <a:t>GR0</a:t>
            </a:r>
            <a:r>
              <a:rPr lang="ja-JP" altLang="en-US" sz="2800"/>
              <a:t>に格納された値から汎用レジスタ</a:t>
            </a:r>
            <a:r>
              <a:rPr lang="en-US" altLang="ja-JP" sz="2800"/>
              <a:t>GR1</a:t>
            </a:r>
            <a:r>
              <a:rPr lang="ja-JP" altLang="en-US" sz="2800"/>
              <a:t>に実効アドレス</a:t>
            </a:r>
            <a:r>
              <a:rPr lang="en-US" altLang="ja-JP" sz="2400"/>
              <a:t>adr</a:t>
            </a:r>
            <a:r>
              <a:rPr lang="ja-JP" altLang="en-US" sz="2800"/>
              <a:t>が示すアドレスに格納された値を減算して、その結果を汎用レジスタ</a:t>
            </a:r>
            <a:r>
              <a:rPr lang="en-US" altLang="ja-JP" sz="2800"/>
              <a:t>GR0</a:t>
            </a:r>
            <a:r>
              <a:rPr lang="ja-JP" altLang="en-US" sz="2800"/>
              <a:t>に格納する</a:t>
            </a:r>
          </a:p>
          <a:p>
            <a:pPr>
              <a:lnSpc>
                <a:spcPct val="80000"/>
              </a:lnSpc>
            </a:pPr>
            <a:r>
              <a:rPr lang="ja-JP" altLang="en-US" sz="2800"/>
              <a:t>「</a:t>
            </a:r>
            <a:r>
              <a:rPr lang="en-US" altLang="ja-JP" sz="2800"/>
              <a:t>AND</a:t>
            </a:r>
            <a:r>
              <a:rPr lang="ja-JP" altLang="en-US" sz="2800"/>
              <a:t>　</a:t>
            </a:r>
            <a:r>
              <a:rPr lang="en-US" altLang="ja-JP" sz="2800"/>
              <a:t>GR0</a:t>
            </a:r>
            <a:r>
              <a:rPr lang="ja-JP" altLang="en-US" sz="2800"/>
              <a:t>，</a:t>
            </a:r>
            <a:r>
              <a:rPr lang="en-US" altLang="ja-JP" sz="2800"/>
              <a:t>GR1</a:t>
            </a:r>
            <a:r>
              <a:rPr lang="ja-JP" altLang="en-US" sz="2800"/>
              <a:t>」</a:t>
            </a:r>
            <a:br>
              <a:rPr lang="ja-JP" altLang="en-US" sz="2800"/>
            </a:br>
            <a:r>
              <a:rPr lang="en-US" altLang="ja-JP" sz="2800"/>
              <a:t>GR0←</a:t>
            </a:r>
            <a:r>
              <a:rPr lang="ja-JP" altLang="en-US" sz="2800"/>
              <a:t>（</a:t>
            </a:r>
            <a:r>
              <a:rPr lang="en-US" altLang="ja-JP" sz="2800"/>
              <a:t>GR0</a:t>
            </a:r>
            <a:r>
              <a:rPr lang="ja-JP" altLang="en-US" sz="2800"/>
              <a:t>）</a:t>
            </a:r>
            <a:r>
              <a:rPr lang="en-US" altLang="ja-JP" sz="2800"/>
              <a:t>AND</a:t>
            </a:r>
            <a:r>
              <a:rPr lang="ja-JP" altLang="en-US" sz="2800"/>
              <a:t>（</a:t>
            </a:r>
            <a:r>
              <a:rPr lang="en-US" altLang="ja-JP" sz="2800"/>
              <a:t>GR1</a:t>
            </a:r>
            <a:r>
              <a:rPr lang="ja-JP" altLang="en-US" sz="2800"/>
              <a:t>）：汎用レジスタ</a:t>
            </a:r>
            <a:r>
              <a:rPr lang="en-US" altLang="ja-JP" sz="2800"/>
              <a:t>GR0</a:t>
            </a:r>
            <a:r>
              <a:rPr lang="ja-JP" altLang="en-US" sz="2800"/>
              <a:t>に格納された値と汎用レジスタ</a:t>
            </a:r>
            <a:r>
              <a:rPr lang="en-US" altLang="ja-JP" sz="2800"/>
              <a:t>GR1</a:t>
            </a:r>
            <a:r>
              <a:rPr lang="ja-JP" altLang="en-US" sz="2800"/>
              <a:t>に格納された値の論理積をとり、その結果を汎用レジスタ</a:t>
            </a:r>
            <a:r>
              <a:rPr lang="en-US" altLang="ja-JP" sz="2800"/>
              <a:t>GR0</a:t>
            </a:r>
            <a:r>
              <a:rPr lang="ja-JP" altLang="en-US" sz="2800"/>
              <a:t>に格納する（各桁ごとに論理積をとる）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ja-JP" altLang="en-US"/>
              <a:t>命令の具体例３</a:t>
            </a:r>
          </a:p>
        </p:txBody>
      </p:sp>
      <p:sp>
        <p:nvSpPr>
          <p:cNvPr id="599043" name="Rectangle 3"/>
          <p:cNvSpPr>
            <a:spLocks noGrp="1" noChangeArrowheads="1"/>
          </p:cNvSpPr>
          <p:nvPr>
            <p:ph type="body" idx="1"/>
          </p:nvPr>
        </p:nvSpPr>
        <p:spPr>
          <a:xfrm>
            <a:off x="457200" y="1557338"/>
            <a:ext cx="8291513" cy="4751387"/>
          </a:xfrm>
        </p:spPr>
        <p:txBody>
          <a:bodyPr/>
          <a:lstStyle/>
          <a:p>
            <a:pPr>
              <a:lnSpc>
                <a:spcPct val="90000"/>
              </a:lnSpc>
            </a:pPr>
            <a:r>
              <a:rPr lang="ja-JP" altLang="en-US"/>
              <a:t>「</a:t>
            </a:r>
            <a:r>
              <a:rPr lang="en-US" altLang="ja-JP"/>
              <a:t>CPA</a:t>
            </a:r>
            <a:r>
              <a:rPr lang="ja-JP" altLang="en-US"/>
              <a:t>　</a:t>
            </a:r>
            <a:r>
              <a:rPr lang="en-US" altLang="ja-JP"/>
              <a:t>GR0</a:t>
            </a:r>
            <a:r>
              <a:rPr lang="ja-JP" altLang="en-US"/>
              <a:t>，</a:t>
            </a:r>
            <a:r>
              <a:rPr lang="en-US" altLang="ja-JP"/>
              <a:t>GR</a:t>
            </a:r>
            <a:r>
              <a:rPr lang="ja-JP" altLang="en-US"/>
              <a:t>１」 </a:t>
            </a:r>
            <a:br>
              <a:rPr lang="ja-JP" altLang="en-US"/>
            </a:br>
            <a:r>
              <a:rPr lang="ja-JP" altLang="en-US"/>
              <a:t>汎用レジスタ</a:t>
            </a:r>
            <a:r>
              <a:rPr lang="en-US" altLang="ja-JP"/>
              <a:t>GR0</a:t>
            </a:r>
            <a:r>
              <a:rPr lang="ja-JP" altLang="en-US"/>
              <a:t>に格納された値と汎用レジスタ</a:t>
            </a:r>
            <a:r>
              <a:rPr lang="en-US" altLang="ja-JP"/>
              <a:t>GR1</a:t>
            </a:r>
            <a:r>
              <a:rPr lang="ja-JP" altLang="en-US"/>
              <a:t>に格納された値を比較し、その結果によってフラグレジスタ（</a:t>
            </a:r>
            <a:r>
              <a:rPr lang="en-US" altLang="ja-JP"/>
              <a:t>FR</a:t>
            </a:r>
            <a:r>
              <a:rPr lang="ja-JP" altLang="en-US"/>
              <a:t>）の値を設定する（分岐命令を伴うのが一般的である）</a:t>
            </a:r>
          </a:p>
          <a:p>
            <a:pPr>
              <a:lnSpc>
                <a:spcPct val="90000"/>
              </a:lnSpc>
            </a:pPr>
            <a:r>
              <a:rPr lang="ja-JP" altLang="en-US"/>
              <a:t>「</a:t>
            </a:r>
            <a:r>
              <a:rPr lang="en-US" altLang="ja-JP"/>
              <a:t>JPL</a:t>
            </a:r>
            <a:r>
              <a:rPr lang="ja-JP" altLang="en-US"/>
              <a:t>　</a:t>
            </a:r>
            <a:r>
              <a:rPr lang="en-US" altLang="ja-JP" sz="2800"/>
              <a:t>adr</a:t>
            </a:r>
            <a:r>
              <a:rPr lang="ja-JP" altLang="en-US"/>
              <a:t>」</a:t>
            </a:r>
            <a:br>
              <a:rPr lang="ja-JP" altLang="en-US"/>
            </a:br>
            <a:r>
              <a:rPr lang="ja-JP" altLang="en-US"/>
              <a:t>フラグレジスタ（</a:t>
            </a:r>
            <a:r>
              <a:rPr lang="en-US" altLang="ja-JP"/>
              <a:t>FR</a:t>
            </a:r>
            <a:r>
              <a:rPr lang="ja-JP" altLang="en-US"/>
              <a:t>）が条件（</a:t>
            </a:r>
            <a:r>
              <a:rPr lang="en-US" altLang="ja-JP"/>
              <a:t>SF=0</a:t>
            </a:r>
            <a:r>
              <a:rPr lang="ja-JP" altLang="en-US"/>
              <a:t>かつ</a:t>
            </a:r>
            <a:r>
              <a:rPr lang="en-US" altLang="ja-JP"/>
              <a:t>ZF=0</a:t>
            </a:r>
            <a:r>
              <a:rPr lang="ja-JP" altLang="en-US"/>
              <a:t>）を満たすとき、実効アドレス</a:t>
            </a:r>
            <a:r>
              <a:rPr lang="en-US" altLang="ja-JP" sz="2800"/>
              <a:t>adr</a:t>
            </a:r>
            <a:r>
              <a:rPr lang="ja-JP" altLang="en-US"/>
              <a:t>が示すアドレスに分岐（ジャンプ）する（条件を満たさない場合は次の命令に進む）</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p:txBody>
          <a:bodyPr/>
          <a:lstStyle/>
          <a:p>
            <a:r>
              <a:rPr lang="ja-JP" altLang="en-US"/>
              <a:t>命令の具体例４</a:t>
            </a:r>
          </a:p>
        </p:txBody>
      </p:sp>
      <p:sp>
        <p:nvSpPr>
          <p:cNvPr id="600067" name="Rectangle 3"/>
          <p:cNvSpPr>
            <a:spLocks noGrp="1" noChangeArrowheads="1"/>
          </p:cNvSpPr>
          <p:nvPr>
            <p:ph type="body" idx="1"/>
          </p:nvPr>
        </p:nvSpPr>
        <p:spPr>
          <a:xfrm>
            <a:off x="457200" y="1557338"/>
            <a:ext cx="8291513" cy="4751387"/>
          </a:xfrm>
        </p:spPr>
        <p:txBody>
          <a:bodyPr/>
          <a:lstStyle/>
          <a:p>
            <a:r>
              <a:rPr lang="ja-JP" altLang="en-US"/>
              <a:t>「</a:t>
            </a:r>
            <a:r>
              <a:rPr lang="en-US" altLang="ja-JP"/>
              <a:t>SLL</a:t>
            </a:r>
            <a:r>
              <a:rPr lang="ja-JP" altLang="en-US"/>
              <a:t>　</a:t>
            </a:r>
            <a:r>
              <a:rPr lang="en-US" altLang="ja-JP"/>
              <a:t>GR0</a:t>
            </a:r>
            <a:r>
              <a:rPr lang="ja-JP" altLang="en-US"/>
              <a:t>，</a:t>
            </a:r>
            <a:r>
              <a:rPr lang="en-US" altLang="ja-JP" sz="2800"/>
              <a:t>adr</a:t>
            </a:r>
            <a:r>
              <a:rPr lang="ja-JP" altLang="en-US"/>
              <a:t>」 </a:t>
            </a:r>
            <a:br>
              <a:rPr lang="ja-JP" altLang="en-US"/>
            </a:br>
            <a:r>
              <a:rPr lang="ja-JP" altLang="en-US"/>
              <a:t>汎用レジスタ</a:t>
            </a:r>
            <a:r>
              <a:rPr lang="en-US" altLang="ja-JP"/>
              <a:t>GR0</a:t>
            </a:r>
            <a:r>
              <a:rPr lang="ja-JP" altLang="en-US"/>
              <a:t>に格納された値を実効アドレス（数値）</a:t>
            </a:r>
            <a:r>
              <a:rPr lang="en-US" altLang="ja-JP" sz="2800"/>
              <a:t>adr</a:t>
            </a:r>
            <a:r>
              <a:rPr lang="ja-JP" altLang="en-US"/>
              <a:t>が示すビット数だけ論理左シフトする（詳細については次のスライドを参照のこと）</a:t>
            </a:r>
          </a:p>
          <a:p>
            <a:r>
              <a:rPr lang="ja-JP" altLang="en-US"/>
              <a:t>スタック操作命令、コール、リターン命令、その他の機能については、少し厄介になるので、概略を述べるにとどまることとする</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ja-JP" altLang="en-US"/>
              <a:t>シフト演算（まとめ）</a:t>
            </a:r>
          </a:p>
        </p:txBody>
      </p:sp>
      <p:sp>
        <p:nvSpPr>
          <p:cNvPr id="589827" name="Rectangle 3"/>
          <p:cNvSpPr>
            <a:spLocks noGrp="1" noChangeArrowheads="1"/>
          </p:cNvSpPr>
          <p:nvPr>
            <p:ph type="body" idx="1"/>
          </p:nvPr>
        </p:nvSpPr>
        <p:spPr/>
        <p:txBody>
          <a:bodyPr/>
          <a:lstStyle/>
          <a:p>
            <a:pPr>
              <a:lnSpc>
                <a:spcPct val="90000"/>
              </a:lnSpc>
            </a:pPr>
            <a:r>
              <a:rPr lang="ja-JP" altLang="en-US" sz="2800"/>
              <a:t>算術左シフト（符号を変化させない）</a:t>
            </a:r>
            <a:br>
              <a:rPr lang="ja-JP" altLang="en-US" sz="2800"/>
            </a:br>
            <a:r>
              <a:rPr lang="ja-JP" altLang="en-US" sz="2800"/>
              <a:t/>
            </a:r>
            <a:br>
              <a:rPr lang="ja-JP" altLang="en-US" sz="2800"/>
            </a:br>
            <a:endParaRPr lang="ja-JP" altLang="en-US" sz="2800"/>
          </a:p>
          <a:p>
            <a:pPr>
              <a:lnSpc>
                <a:spcPct val="90000"/>
              </a:lnSpc>
            </a:pPr>
            <a:r>
              <a:rPr lang="ja-JP" altLang="en-US" sz="2800"/>
              <a:t>算術右シフト（符号を変化させない）</a:t>
            </a:r>
            <a:br>
              <a:rPr lang="ja-JP" altLang="en-US" sz="2800"/>
            </a:br>
            <a:r>
              <a:rPr lang="ja-JP" altLang="en-US" sz="2800"/>
              <a:t/>
            </a:r>
            <a:br>
              <a:rPr lang="ja-JP" altLang="en-US" sz="2800"/>
            </a:br>
            <a:endParaRPr lang="ja-JP" altLang="en-US" sz="2800"/>
          </a:p>
          <a:p>
            <a:pPr>
              <a:lnSpc>
                <a:spcPct val="90000"/>
              </a:lnSpc>
            </a:pPr>
            <a:r>
              <a:rPr lang="ja-JP" altLang="en-US" sz="2800"/>
              <a:t>論理左シフト</a:t>
            </a:r>
            <a:br>
              <a:rPr lang="ja-JP" altLang="en-US" sz="2800"/>
            </a:br>
            <a:r>
              <a:rPr lang="ja-JP" altLang="en-US" sz="2800"/>
              <a:t/>
            </a:r>
            <a:br>
              <a:rPr lang="ja-JP" altLang="en-US" sz="2800"/>
            </a:br>
            <a:endParaRPr lang="ja-JP" altLang="en-US" sz="2800"/>
          </a:p>
          <a:p>
            <a:pPr>
              <a:lnSpc>
                <a:spcPct val="90000"/>
              </a:lnSpc>
            </a:pPr>
            <a:r>
              <a:rPr lang="ja-JP" altLang="en-US" sz="2800"/>
              <a:t>論理右シフト</a:t>
            </a:r>
            <a:br>
              <a:rPr lang="ja-JP" altLang="en-US" sz="2800"/>
            </a:br>
            <a:endParaRPr lang="ja-JP" altLang="en-US" sz="2800"/>
          </a:p>
        </p:txBody>
      </p:sp>
      <p:graphicFrame>
        <p:nvGraphicFramePr>
          <p:cNvPr id="589919" name="Group 95"/>
          <p:cNvGraphicFramePr>
            <a:graphicFrameLocks noGrp="1"/>
          </p:cNvGraphicFramePr>
          <p:nvPr/>
        </p:nvGraphicFramePr>
        <p:xfrm>
          <a:off x="1403350" y="2276475"/>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05" name="Group 281"/>
          <p:cNvGraphicFramePr>
            <a:graphicFrameLocks noGrp="1"/>
          </p:cNvGraphicFramePr>
          <p:nvPr/>
        </p:nvGraphicFramePr>
        <p:xfrm>
          <a:off x="8435975" y="227647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589922" name="Line 98"/>
          <p:cNvSpPr>
            <a:spLocks noChangeShapeType="1"/>
          </p:cNvSpPr>
          <p:nvPr/>
        </p:nvSpPr>
        <p:spPr bwMode="auto">
          <a:xfrm flipH="1">
            <a:off x="7956550" y="2492375"/>
            <a:ext cx="4318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9924" name="Line 100"/>
          <p:cNvSpPr>
            <a:spLocks noChangeShapeType="1"/>
          </p:cNvSpPr>
          <p:nvPr/>
        </p:nvSpPr>
        <p:spPr bwMode="auto">
          <a:xfrm flipH="1">
            <a:off x="2266950" y="2492375"/>
            <a:ext cx="54737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89941" name="Group 117"/>
          <p:cNvGraphicFramePr>
            <a:graphicFrameLocks noGrp="1"/>
          </p:cNvGraphicFramePr>
          <p:nvPr/>
        </p:nvGraphicFramePr>
        <p:xfrm>
          <a:off x="468313" y="227647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18" name="Group 294"/>
          <p:cNvGraphicFramePr>
            <a:graphicFrameLocks noGrp="1"/>
          </p:cNvGraphicFramePr>
          <p:nvPr/>
        </p:nvGraphicFramePr>
        <p:xfrm>
          <a:off x="1403350" y="3573463"/>
          <a:ext cx="6553200" cy="396240"/>
        </p:xfrm>
        <a:graphic>
          <a:graphicData uri="http://schemas.openxmlformats.org/drawingml/2006/table">
            <a:tbl>
              <a:tblPr/>
              <a:tblGrid>
                <a:gridCol w="431800"/>
                <a:gridCol w="387350"/>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89983" name="Group 159"/>
          <p:cNvGraphicFramePr>
            <a:graphicFrameLocks noGrp="1"/>
          </p:cNvGraphicFramePr>
          <p:nvPr/>
        </p:nvGraphicFramePr>
        <p:xfrm>
          <a:off x="8435975" y="3573463"/>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89989" name="Line 165"/>
          <p:cNvSpPr>
            <a:spLocks noChangeShapeType="1"/>
          </p:cNvSpPr>
          <p:nvPr/>
        </p:nvSpPr>
        <p:spPr bwMode="auto">
          <a:xfrm>
            <a:off x="7740650" y="3789363"/>
            <a:ext cx="71913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89991" name="Line 167"/>
          <p:cNvSpPr>
            <a:spLocks noChangeShapeType="1"/>
          </p:cNvSpPr>
          <p:nvPr/>
        </p:nvSpPr>
        <p:spPr bwMode="auto">
          <a:xfrm>
            <a:off x="1619250" y="3789363"/>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89998" name="Group 174"/>
          <p:cNvGraphicFramePr>
            <a:graphicFrameLocks noGrp="1"/>
          </p:cNvGraphicFramePr>
          <p:nvPr/>
        </p:nvGraphicFramePr>
        <p:xfrm>
          <a:off x="1403350" y="4797425"/>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102" name="Group 278"/>
          <p:cNvGraphicFramePr>
            <a:graphicFrameLocks noGrp="1"/>
          </p:cNvGraphicFramePr>
          <p:nvPr/>
        </p:nvGraphicFramePr>
        <p:xfrm>
          <a:off x="8435975" y="4797425"/>
          <a:ext cx="457200" cy="431800"/>
        </p:xfrm>
        <a:graphic>
          <a:graphicData uri="http://schemas.openxmlformats.org/drawingml/2006/table">
            <a:tbl>
              <a:tblPr/>
              <a:tblGrid>
                <a:gridCol w="457200"/>
              </a:tblGrid>
              <a:tr h="4318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marL="90000" marR="90000" marT="46800" marB="46800" horzOverflow="overflow">
                    <a:lnL cap="flat">
                      <a:noFill/>
                    </a:lnL>
                    <a:lnR cap="flat">
                      <a:noFill/>
                    </a:lnR>
                    <a:lnT cap="flat">
                      <a:noFill/>
                    </a:lnT>
                    <a:lnB cap="flat">
                      <a:noFill/>
                    </a:lnB>
                    <a:lnTlToBr>
                      <a:noFill/>
                    </a:lnTlToBr>
                    <a:lnBlToTr>
                      <a:noFill/>
                    </a:lnBlToTr>
                    <a:noFill/>
                  </a:tcPr>
                </a:tc>
              </a:tr>
            </a:tbl>
          </a:graphicData>
        </a:graphic>
      </p:graphicFrame>
      <p:sp>
        <p:nvSpPr>
          <p:cNvPr id="590040" name="Line 216"/>
          <p:cNvSpPr>
            <a:spLocks noChangeShapeType="1"/>
          </p:cNvSpPr>
          <p:nvPr/>
        </p:nvSpPr>
        <p:spPr bwMode="auto">
          <a:xfrm flipH="1">
            <a:off x="7956550" y="5013325"/>
            <a:ext cx="4318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41" name="Line 217"/>
          <p:cNvSpPr>
            <a:spLocks noChangeShapeType="1"/>
          </p:cNvSpPr>
          <p:nvPr/>
        </p:nvSpPr>
        <p:spPr bwMode="auto">
          <a:xfrm flipH="1">
            <a:off x="971550" y="5013325"/>
            <a:ext cx="64770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42" name="Line 218"/>
          <p:cNvSpPr>
            <a:spLocks noChangeShapeType="1"/>
          </p:cNvSpPr>
          <p:nvPr/>
        </p:nvSpPr>
        <p:spPr bwMode="auto">
          <a:xfrm flipH="1">
            <a:off x="1835150" y="5013325"/>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90043" name="Group 219"/>
          <p:cNvGraphicFramePr>
            <a:graphicFrameLocks noGrp="1"/>
          </p:cNvGraphicFramePr>
          <p:nvPr/>
        </p:nvGraphicFramePr>
        <p:xfrm>
          <a:off x="468313" y="4797425"/>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049" name="Group 225"/>
          <p:cNvGraphicFramePr>
            <a:graphicFrameLocks noGrp="1"/>
          </p:cNvGraphicFramePr>
          <p:nvPr/>
        </p:nvGraphicFramePr>
        <p:xfrm>
          <a:off x="1403350" y="6057900"/>
          <a:ext cx="6553200" cy="396240"/>
        </p:xfrm>
        <a:graphic>
          <a:graphicData uri="http://schemas.openxmlformats.org/drawingml/2006/table">
            <a:tbl>
              <a:tblPr/>
              <a:tblGrid>
                <a:gridCol w="407988"/>
                <a:gridCol w="411162"/>
                <a:gridCol w="407988"/>
                <a:gridCol w="409575"/>
                <a:gridCol w="407987"/>
                <a:gridCol w="411163"/>
                <a:gridCol w="409575"/>
                <a:gridCol w="407987"/>
                <a:gridCol w="409575"/>
                <a:gridCol w="411163"/>
                <a:gridCol w="409575"/>
                <a:gridCol w="409575"/>
                <a:gridCol w="409575"/>
                <a:gridCol w="411162"/>
                <a:gridCol w="409575"/>
                <a:gridCol w="409575"/>
              </a:tblGrid>
              <a:tr h="287338">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1" lang="ja-JP" altLang="en-US" sz="2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90085" name="Group 261"/>
          <p:cNvGraphicFramePr>
            <a:graphicFrameLocks noGrp="1"/>
          </p:cNvGraphicFramePr>
          <p:nvPr/>
        </p:nvGraphicFramePr>
        <p:xfrm>
          <a:off x="8435975" y="6057900"/>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OF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90091" name="Line 267"/>
          <p:cNvSpPr>
            <a:spLocks noChangeShapeType="1"/>
          </p:cNvSpPr>
          <p:nvPr/>
        </p:nvSpPr>
        <p:spPr bwMode="auto">
          <a:xfrm>
            <a:off x="7740650" y="6273800"/>
            <a:ext cx="719138"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92" name="Line 268"/>
          <p:cNvSpPr>
            <a:spLocks noChangeShapeType="1"/>
          </p:cNvSpPr>
          <p:nvPr/>
        </p:nvSpPr>
        <p:spPr bwMode="auto">
          <a:xfrm>
            <a:off x="900113" y="6273800"/>
            <a:ext cx="504825"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093" name="Line 269"/>
          <p:cNvSpPr>
            <a:spLocks noChangeShapeType="1"/>
          </p:cNvSpPr>
          <p:nvPr/>
        </p:nvSpPr>
        <p:spPr bwMode="auto">
          <a:xfrm>
            <a:off x="1619250" y="6273800"/>
            <a:ext cx="5905500" cy="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graphicFrame>
        <p:nvGraphicFramePr>
          <p:cNvPr id="590103" name="Group 279"/>
          <p:cNvGraphicFramePr>
            <a:graphicFrameLocks noGrp="1"/>
          </p:cNvGraphicFramePr>
          <p:nvPr/>
        </p:nvGraphicFramePr>
        <p:xfrm>
          <a:off x="468313" y="6057900"/>
          <a:ext cx="457200" cy="396240"/>
        </p:xfrm>
        <a:graphic>
          <a:graphicData uri="http://schemas.openxmlformats.org/drawingml/2006/table">
            <a:tbl>
              <a:tblPr/>
              <a:tblGrid>
                <a:gridCol w="457200"/>
              </a:tblGrid>
              <a:tr h="2317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2000" b="0"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rPr>
                        <a:t>0</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590116" name="Freeform 292"/>
          <p:cNvSpPr>
            <a:spLocks/>
          </p:cNvSpPr>
          <p:nvPr/>
        </p:nvSpPr>
        <p:spPr bwMode="auto">
          <a:xfrm>
            <a:off x="973138" y="2133600"/>
            <a:ext cx="1006475" cy="358775"/>
          </a:xfrm>
          <a:custGeom>
            <a:avLst/>
            <a:gdLst>
              <a:gd name="T0" fmla="*/ 635 w 635"/>
              <a:gd name="T1" fmla="*/ 317 h 317"/>
              <a:gd name="T2" fmla="*/ 454 w 635"/>
              <a:gd name="T3" fmla="*/ 45 h 317"/>
              <a:gd name="T4" fmla="*/ 182 w 635"/>
              <a:gd name="T5" fmla="*/ 45 h 317"/>
              <a:gd name="T6" fmla="*/ 0 w 635"/>
              <a:gd name="T7" fmla="*/ 317 h 317"/>
            </a:gdLst>
            <a:ahLst/>
            <a:cxnLst>
              <a:cxn ang="0">
                <a:pos x="T0" y="T1"/>
              </a:cxn>
              <a:cxn ang="0">
                <a:pos x="T2" y="T3"/>
              </a:cxn>
              <a:cxn ang="0">
                <a:pos x="T4" y="T5"/>
              </a:cxn>
              <a:cxn ang="0">
                <a:pos x="T6" y="T7"/>
              </a:cxn>
            </a:cxnLst>
            <a:rect l="0" t="0" r="r" b="b"/>
            <a:pathLst>
              <a:path w="635" h="317">
                <a:moveTo>
                  <a:pt x="635" y="317"/>
                </a:moveTo>
                <a:cubicBezTo>
                  <a:pt x="582" y="203"/>
                  <a:pt x="529" y="90"/>
                  <a:pt x="454" y="45"/>
                </a:cubicBezTo>
                <a:cubicBezTo>
                  <a:pt x="379" y="0"/>
                  <a:pt x="258" y="0"/>
                  <a:pt x="182" y="45"/>
                </a:cubicBezTo>
                <a:cubicBezTo>
                  <a:pt x="106" y="90"/>
                  <a:pt x="53" y="203"/>
                  <a:pt x="0" y="317"/>
                </a:cubicBezTo>
              </a:path>
            </a:pathLst>
          </a:custGeom>
          <a:noFill/>
          <a:ln w="25400" cap="flat" cmpd="sng">
            <a:solidFill>
              <a:schemeClr val="tx1"/>
            </a:solidFill>
            <a:prstDash val="solid"/>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590123" name="Freeform 299"/>
          <p:cNvSpPr>
            <a:spLocks/>
          </p:cNvSpPr>
          <p:nvPr/>
        </p:nvSpPr>
        <p:spPr bwMode="auto">
          <a:xfrm>
            <a:off x="1270000" y="3260725"/>
            <a:ext cx="565150" cy="528638"/>
          </a:xfrm>
          <a:custGeom>
            <a:avLst/>
            <a:gdLst>
              <a:gd name="T0" fmla="*/ 250 w 356"/>
              <a:gd name="T1" fmla="*/ 333 h 333"/>
              <a:gd name="T2" fmla="*/ 341 w 356"/>
              <a:gd name="T3" fmla="*/ 287 h 333"/>
              <a:gd name="T4" fmla="*/ 341 w 356"/>
              <a:gd name="T5" fmla="*/ 151 h 333"/>
              <a:gd name="T6" fmla="*/ 250 w 356"/>
              <a:gd name="T7" fmla="*/ 15 h 333"/>
              <a:gd name="T8" fmla="*/ 69 w 356"/>
              <a:gd name="T9" fmla="*/ 61 h 333"/>
              <a:gd name="T10" fmla="*/ 23 w 356"/>
              <a:gd name="T11" fmla="*/ 287 h 333"/>
              <a:gd name="T12" fmla="*/ 205 w 356"/>
              <a:gd name="T13" fmla="*/ 333 h 333"/>
            </a:gdLst>
            <a:ahLst/>
            <a:cxnLst>
              <a:cxn ang="0">
                <a:pos x="T0" y="T1"/>
              </a:cxn>
              <a:cxn ang="0">
                <a:pos x="T2" y="T3"/>
              </a:cxn>
              <a:cxn ang="0">
                <a:pos x="T4" y="T5"/>
              </a:cxn>
              <a:cxn ang="0">
                <a:pos x="T6" y="T7"/>
              </a:cxn>
              <a:cxn ang="0">
                <a:pos x="T8" y="T9"/>
              </a:cxn>
              <a:cxn ang="0">
                <a:pos x="T10" y="T11"/>
              </a:cxn>
              <a:cxn ang="0">
                <a:pos x="T12" y="T13"/>
              </a:cxn>
            </a:cxnLst>
            <a:rect l="0" t="0" r="r" b="b"/>
            <a:pathLst>
              <a:path w="356" h="333">
                <a:moveTo>
                  <a:pt x="250" y="333"/>
                </a:moveTo>
                <a:cubicBezTo>
                  <a:pt x="288" y="325"/>
                  <a:pt x="326" y="317"/>
                  <a:pt x="341" y="287"/>
                </a:cubicBezTo>
                <a:cubicBezTo>
                  <a:pt x="356" y="257"/>
                  <a:pt x="356" y="196"/>
                  <a:pt x="341" y="151"/>
                </a:cubicBezTo>
                <a:cubicBezTo>
                  <a:pt x="326" y="106"/>
                  <a:pt x="295" y="30"/>
                  <a:pt x="250" y="15"/>
                </a:cubicBezTo>
                <a:cubicBezTo>
                  <a:pt x="205" y="0"/>
                  <a:pt x="107" y="16"/>
                  <a:pt x="69" y="61"/>
                </a:cubicBezTo>
                <a:cubicBezTo>
                  <a:pt x="31" y="106"/>
                  <a:pt x="0" y="242"/>
                  <a:pt x="23" y="287"/>
                </a:cubicBezTo>
                <a:cubicBezTo>
                  <a:pt x="46" y="332"/>
                  <a:pt x="125" y="332"/>
                  <a:pt x="205" y="333"/>
                </a:cubicBezTo>
              </a:path>
            </a:pathLst>
          </a:custGeom>
          <a:noFill/>
          <a:ln w="25400"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ja-JP" altLang="en-US"/>
              <a:t>フラグレジスタ（まとめ）</a:t>
            </a:r>
          </a:p>
        </p:txBody>
      </p:sp>
      <p:graphicFrame>
        <p:nvGraphicFramePr>
          <p:cNvPr id="590928" name="Group 80"/>
          <p:cNvGraphicFramePr>
            <a:graphicFrameLocks noGrp="1"/>
          </p:cNvGraphicFramePr>
          <p:nvPr/>
        </p:nvGraphicFramePr>
        <p:xfrm>
          <a:off x="468313" y="1531938"/>
          <a:ext cx="8351837" cy="4915408"/>
        </p:xfrm>
        <a:graphic>
          <a:graphicData uri="http://schemas.openxmlformats.org/drawingml/2006/table">
            <a:tbl>
              <a:tblPr/>
              <a:tblGrid>
                <a:gridCol w="3816350"/>
                <a:gridCol w="4535487"/>
              </a:tblGrid>
              <a:tr h="4476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フラグレジスタの設定</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機械語命令（アセンブラ言語）</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1592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算術加算、論理加算、算術減算、論理減算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（ただし、</a:t>
                      </a:r>
                      <a:r>
                        <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OF</a:t>
                      </a: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には０が設定される）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ロード、</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論理積、論理和、排他的論理和、</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算術比較、論理比較</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設定されることを示す</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（ただし、</a:t>
                      </a:r>
                      <a:r>
                        <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OF</a:t>
                      </a: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にはレジスタから最後に送り出されたビットの値が設定される）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算術左シフト、算術右シフト、</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論理左シフト、論理右シフト</a:t>
                      </a:r>
                      <a:endParaRPr kumimoji="1" lang="en-US"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4975">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実行前の値が保持される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ストア、ロードアドレス、</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正分岐、負分岐、非零分岐、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零分岐、オーバーフロー分岐、無条件分岐、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プッシュ、ポップ、</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コール、リターン、</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スーパバイザコール、ノーオペレーション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6594"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6595" name="Text Box 3"/>
          <p:cNvSpPr txBox="1">
            <a:spLocks noChangeArrowheads="1"/>
          </p:cNvSpPr>
          <p:nvPr/>
        </p:nvSpPr>
        <p:spPr bwMode="auto">
          <a:xfrm>
            <a:off x="6948488" y="62372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各装置の説明</a:t>
            </a:r>
          </a:p>
        </p:txBody>
      </p:sp>
      <p:sp>
        <p:nvSpPr>
          <p:cNvPr id="564228" name="Rectangle 4"/>
          <p:cNvSpPr>
            <a:spLocks noChangeArrowheads="1"/>
          </p:cNvSpPr>
          <p:nvPr/>
        </p:nvSpPr>
        <p:spPr bwMode="auto">
          <a:xfrm>
            <a:off x="1763713" y="692150"/>
            <a:ext cx="3313112" cy="525780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29" name="Rectangle 5"/>
          <p:cNvSpPr>
            <a:spLocks noChangeArrowheads="1"/>
          </p:cNvSpPr>
          <p:nvPr/>
        </p:nvSpPr>
        <p:spPr bwMode="auto">
          <a:xfrm>
            <a:off x="468313" y="836613"/>
            <a:ext cx="4464050" cy="2808287"/>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0" name="Rectangle 6"/>
          <p:cNvSpPr>
            <a:spLocks noChangeArrowheads="1"/>
          </p:cNvSpPr>
          <p:nvPr/>
        </p:nvSpPr>
        <p:spPr bwMode="auto">
          <a:xfrm>
            <a:off x="468313" y="3860800"/>
            <a:ext cx="4464050" cy="187325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1" name="Rectangle 7"/>
          <p:cNvSpPr>
            <a:spLocks noChangeArrowheads="1"/>
          </p:cNvSpPr>
          <p:nvPr/>
        </p:nvSpPr>
        <p:spPr bwMode="auto">
          <a:xfrm>
            <a:off x="6659563" y="260350"/>
            <a:ext cx="2160587" cy="5616575"/>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2" name="Rectangle 8"/>
          <p:cNvSpPr>
            <a:spLocks noChangeArrowheads="1"/>
          </p:cNvSpPr>
          <p:nvPr/>
        </p:nvSpPr>
        <p:spPr bwMode="auto">
          <a:xfrm>
            <a:off x="5003800" y="115888"/>
            <a:ext cx="1728788" cy="6626225"/>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4231"/>
                                        </p:tgtEl>
                                        <p:attrNameLst>
                                          <p:attrName>style.visibility</p:attrName>
                                        </p:attrNameLst>
                                      </p:cBhvr>
                                      <p:to>
                                        <p:strVal val="visible"/>
                                      </p:to>
                                    </p:set>
                                    <p:animEffect transition="in" filter="fade">
                                      <p:cBhvr>
                                        <p:cTn id="7" dur="2000"/>
                                        <p:tgtEl>
                                          <p:spTgt spid="5642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64231"/>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64228"/>
                                        </p:tgtEl>
                                        <p:attrNameLst>
                                          <p:attrName>style.visibility</p:attrName>
                                        </p:attrNameLst>
                                      </p:cBhvr>
                                      <p:to>
                                        <p:strVal val="visible"/>
                                      </p:to>
                                    </p:set>
                                    <p:animEffect transition="in" filter="fade">
                                      <p:cBhvr>
                                        <p:cTn id="16" dur="2000"/>
                                        <p:tgtEl>
                                          <p:spTgt spid="56422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56422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64229"/>
                                        </p:tgtEl>
                                        <p:attrNameLst>
                                          <p:attrName>style.visibility</p:attrName>
                                        </p:attrNameLst>
                                      </p:cBhvr>
                                      <p:to>
                                        <p:strVal val="visible"/>
                                      </p:to>
                                    </p:set>
                                    <p:animEffect transition="in" filter="fade">
                                      <p:cBhvr>
                                        <p:cTn id="25" dur="2000"/>
                                        <p:tgtEl>
                                          <p:spTgt spid="56422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xit" presetSubtype="0" fill="hold" grpId="1" nodeType="clickEffect">
                                  <p:stCondLst>
                                    <p:cond delay="0"/>
                                  </p:stCondLst>
                                  <p:childTnLst>
                                    <p:set>
                                      <p:cBhvr>
                                        <p:cTn id="29" dur="1" fill="hold">
                                          <p:stCondLst>
                                            <p:cond delay="0"/>
                                          </p:stCondLst>
                                        </p:cTn>
                                        <p:tgtEl>
                                          <p:spTgt spid="564229"/>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64230"/>
                                        </p:tgtEl>
                                        <p:attrNameLst>
                                          <p:attrName>style.visibility</p:attrName>
                                        </p:attrNameLst>
                                      </p:cBhvr>
                                      <p:to>
                                        <p:strVal val="visible"/>
                                      </p:to>
                                    </p:set>
                                    <p:animEffect transition="in" filter="fade">
                                      <p:cBhvr>
                                        <p:cTn id="34" dur="2000"/>
                                        <p:tgtEl>
                                          <p:spTgt spid="56423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564230"/>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64232"/>
                                        </p:tgtEl>
                                        <p:attrNameLst>
                                          <p:attrName>style.visibility</p:attrName>
                                        </p:attrNameLst>
                                      </p:cBhvr>
                                      <p:to>
                                        <p:strVal val="visible"/>
                                      </p:to>
                                    </p:set>
                                    <p:animEffect transition="in" filter="fade">
                                      <p:cBhvr>
                                        <p:cTn id="43" dur="2000"/>
                                        <p:tgtEl>
                                          <p:spTgt spid="56423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5642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8" grpId="0" animBg="1"/>
      <p:bldP spid="564228" grpId="1" animBg="1"/>
      <p:bldP spid="564229" grpId="0" animBg="1"/>
      <p:bldP spid="564229" grpId="1" animBg="1"/>
      <p:bldP spid="564230" grpId="0" animBg="1"/>
      <p:bldP spid="564230" grpId="1" animBg="1"/>
      <p:bldP spid="564231" grpId="0" animBg="1"/>
      <p:bldP spid="564231" grpId="1" animBg="1"/>
      <p:bldP spid="564232" grpId="0" animBg="1"/>
      <p:bldP spid="56423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42"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43" name="Text Box 3"/>
          <p:cNvSpPr txBox="1">
            <a:spLocks noChangeArrowheads="1"/>
          </p:cNvSpPr>
          <p:nvPr/>
        </p:nvSpPr>
        <p:spPr bwMode="auto">
          <a:xfrm>
            <a:off x="6670675" y="6237288"/>
            <a:ext cx="2473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命令取り出し段階</a:t>
            </a:r>
          </a:p>
        </p:txBody>
      </p:sp>
      <p:grpSp>
        <p:nvGrpSpPr>
          <p:cNvPr id="2" name="Group 4"/>
          <p:cNvGrpSpPr>
            <a:grpSpLocks/>
          </p:cNvGrpSpPr>
          <p:nvPr/>
        </p:nvGrpSpPr>
        <p:grpSpPr bwMode="auto">
          <a:xfrm>
            <a:off x="4787900" y="1052513"/>
            <a:ext cx="2016125" cy="530225"/>
            <a:chOff x="3016" y="663"/>
            <a:chExt cx="1270" cy="334"/>
          </a:xfrm>
        </p:grpSpPr>
        <p:sp>
          <p:nvSpPr>
            <p:cNvPr id="368645" name="Line 5"/>
            <p:cNvSpPr>
              <a:spLocks noChangeShapeType="1"/>
            </p:cNvSpPr>
            <p:nvPr/>
          </p:nvSpPr>
          <p:spPr bwMode="auto">
            <a:xfrm>
              <a:off x="3016" y="663"/>
              <a:ext cx="1270"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46" name="Text Box 6"/>
            <p:cNvSpPr txBox="1">
              <a:spLocks noChangeArrowheads="1"/>
            </p:cNvSpPr>
            <p:nvPr/>
          </p:nvSpPr>
          <p:spPr bwMode="auto">
            <a:xfrm>
              <a:off x="3833" y="709"/>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①</a:t>
              </a:r>
            </a:p>
          </p:txBody>
        </p:sp>
      </p:grpSp>
      <p:grpSp>
        <p:nvGrpSpPr>
          <p:cNvPr id="3" name="Group 7"/>
          <p:cNvGrpSpPr>
            <a:grpSpLocks/>
          </p:cNvGrpSpPr>
          <p:nvPr/>
        </p:nvGrpSpPr>
        <p:grpSpPr bwMode="auto">
          <a:xfrm>
            <a:off x="7812088" y="1268413"/>
            <a:ext cx="633412" cy="792162"/>
            <a:chOff x="4921" y="799"/>
            <a:chExt cx="399" cy="499"/>
          </a:xfrm>
        </p:grpSpPr>
        <p:sp>
          <p:nvSpPr>
            <p:cNvPr id="368648" name="Line 8"/>
            <p:cNvSpPr>
              <a:spLocks noChangeShapeType="1"/>
            </p:cNvSpPr>
            <p:nvPr/>
          </p:nvSpPr>
          <p:spPr bwMode="auto">
            <a:xfrm>
              <a:off x="4921" y="799"/>
              <a:ext cx="0" cy="499"/>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49" name="Text Box 9"/>
            <p:cNvSpPr txBox="1">
              <a:spLocks noChangeArrowheads="1"/>
            </p:cNvSpPr>
            <p:nvPr/>
          </p:nvSpPr>
          <p:spPr bwMode="auto">
            <a:xfrm>
              <a:off x="5012" y="981"/>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②</a:t>
              </a:r>
            </a:p>
          </p:txBody>
        </p:sp>
      </p:grpSp>
      <p:sp>
        <p:nvSpPr>
          <p:cNvPr id="368650" name="Text Box 10"/>
          <p:cNvSpPr txBox="1">
            <a:spLocks noChangeArrowheads="1"/>
          </p:cNvSpPr>
          <p:nvPr/>
        </p:nvSpPr>
        <p:spPr bwMode="auto">
          <a:xfrm>
            <a:off x="7451725" y="2060575"/>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latin typeface="Times New Roman" panose="02020603050405020304" pitchFamily="18" charset="0"/>
              </a:rPr>
              <a:t>命令</a:t>
            </a:r>
          </a:p>
        </p:txBody>
      </p:sp>
      <p:grpSp>
        <p:nvGrpSpPr>
          <p:cNvPr id="4" name="Group 11"/>
          <p:cNvGrpSpPr>
            <a:grpSpLocks/>
          </p:cNvGrpSpPr>
          <p:nvPr/>
        </p:nvGrpSpPr>
        <p:grpSpPr bwMode="auto">
          <a:xfrm>
            <a:off x="4787900" y="2565400"/>
            <a:ext cx="3636963" cy="2951163"/>
            <a:chOff x="3016" y="1616"/>
            <a:chExt cx="2291" cy="1859"/>
          </a:xfrm>
        </p:grpSpPr>
        <p:sp>
          <p:nvSpPr>
            <p:cNvPr id="368652" name="Line 12"/>
            <p:cNvSpPr>
              <a:spLocks noChangeShapeType="1"/>
            </p:cNvSpPr>
            <p:nvPr/>
          </p:nvSpPr>
          <p:spPr bwMode="auto">
            <a:xfrm>
              <a:off x="4921" y="1616"/>
              <a:ext cx="0" cy="1768"/>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368653" name="Group 13"/>
            <p:cNvGrpSpPr>
              <a:grpSpLocks/>
            </p:cNvGrpSpPr>
            <p:nvPr/>
          </p:nvGrpSpPr>
          <p:grpSpPr bwMode="auto">
            <a:xfrm>
              <a:off x="3016" y="1842"/>
              <a:ext cx="1270" cy="1633"/>
              <a:chOff x="3016" y="1842"/>
              <a:chExt cx="1270" cy="1633"/>
            </a:xfrm>
          </p:grpSpPr>
          <p:sp>
            <p:nvSpPr>
              <p:cNvPr id="368654" name="Line 14"/>
              <p:cNvSpPr>
                <a:spLocks noChangeShapeType="1"/>
              </p:cNvSpPr>
              <p:nvPr/>
            </p:nvSpPr>
            <p:spPr bwMode="auto">
              <a:xfrm flipH="1">
                <a:off x="4014" y="3475"/>
                <a:ext cx="272"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68655" name="Line 15"/>
              <p:cNvSpPr>
                <a:spLocks noChangeShapeType="1"/>
              </p:cNvSpPr>
              <p:nvPr/>
            </p:nvSpPr>
            <p:spPr bwMode="auto">
              <a:xfrm flipV="1">
                <a:off x="4014" y="1842"/>
                <a:ext cx="0" cy="1633"/>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68656" name="Line 16"/>
              <p:cNvSpPr>
                <a:spLocks noChangeShapeType="1"/>
              </p:cNvSpPr>
              <p:nvPr/>
            </p:nvSpPr>
            <p:spPr bwMode="auto">
              <a:xfrm flipH="1">
                <a:off x="3016" y="1842"/>
                <a:ext cx="99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57" name="Text Box 17"/>
              <p:cNvSpPr txBox="1">
                <a:spLocks noChangeArrowheads="1"/>
              </p:cNvSpPr>
              <p:nvPr/>
            </p:nvSpPr>
            <p:spPr bwMode="auto">
              <a:xfrm>
                <a:off x="3243" y="1888"/>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grpSp>
        <p:sp>
          <p:nvSpPr>
            <p:cNvPr id="368658" name="Text Box 18"/>
            <p:cNvSpPr txBox="1">
              <a:spLocks noChangeArrowheads="1"/>
            </p:cNvSpPr>
            <p:nvPr/>
          </p:nvSpPr>
          <p:spPr bwMode="auto">
            <a:xfrm>
              <a:off x="4999" y="288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grpSp>
      <p:grpSp>
        <p:nvGrpSpPr>
          <p:cNvPr id="6" name="Group 19"/>
          <p:cNvGrpSpPr>
            <a:grpSpLocks/>
          </p:cNvGrpSpPr>
          <p:nvPr/>
        </p:nvGrpSpPr>
        <p:grpSpPr bwMode="auto">
          <a:xfrm>
            <a:off x="1116013" y="765175"/>
            <a:ext cx="1584325" cy="528638"/>
            <a:chOff x="703" y="482"/>
            <a:chExt cx="998" cy="333"/>
          </a:xfrm>
        </p:grpSpPr>
        <p:sp>
          <p:nvSpPr>
            <p:cNvPr id="368660" name="Line 20"/>
            <p:cNvSpPr>
              <a:spLocks noChangeShapeType="1"/>
            </p:cNvSpPr>
            <p:nvPr/>
          </p:nvSpPr>
          <p:spPr bwMode="auto">
            <a:xfrm flipH="1">
              <a:off x="1292" y="618"/>
              <a:ext cx="40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61" name="Line 21"/>
            <p:cNvSpPr>
              <a:spLocks noChangeShapeType="1"/>
            </p:cNvSpPr>
            <p:nvPr/>
          </p:nvSpPr>
          <p:spPr bwMode="auto">
            <a:xfrm>
              <a:off x="1292" y="709"/>
              <a:ext cx="40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68662" name="Text Box 22"/>
            <p:cNvSpPr txBox="1">
              <a:spLocks noChangeArrowheads="1"/>
            </p:cNvSpPr>
            <p:nvPr/>
          </p:nvSpPr>
          <p:spPr bwMode="auto">
            <a:xfrm>
              <a:off x="1020" y="482"/>
              <a:ext cx="2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b="1">
                  <a:solidFill>
                    <a:schemeClr val="tx1"/>
                  </a:solidFill>
                  <a:latin typeface="Times New Roman" panose="02020603050405020304" pitchFamily="18" charset="0"/>
                </a:rPr>
                <a:t>+</a:t>
              </a:r>
              <a:r>
                <a:rPr lang="en-US" altLang="ja-JP" sz="2400" b="1" i="1">
                  <a:solidFill>
                    <a:schemeClr val="tx1"/>
                  </a:solidFill>
                  <a:latin typeface="Times New Roman" panose="02020603050405020304" pitchFamily="18" charset="0"/>
                </a:rPr>
                <a:t>l</a:t>
              </a:r>
            </a:p>
          </p:txBody>
        </p:sp>
        <p:sp>
          <p:nvSpPr>
            <p:cNvPr id="368663" name="Text Box 23"/>
            <p:cNvSpPr txBox="1">
              <a:spLocks noChangeArrowheads="1"/>
            </p:cNvSpPr>
            <p:nvPr/>
          </p:nvSpPr>
          <p:spPr bwMode="auto">
            <a:xfrm>
              <a:off x="703" y="527"/>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0690" name="Picture 2" descr="bb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7727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0691" name="Text Box 3"/>
          <p:cNvSpPr txBox="1">
            <a:spLocks noChangeArrowheads="1"/>
          </p:cNvSpPr>
          <p:nvPr/>
        </p:nvSpPr>
        <p:spPr bwMode="auto">
          <a:xfrm>
            <a:off x="6948488" y="62372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accent2"/>
                </a:solidFill>
                <a:latin typeface="Times New Roman" panose="02020603050405020304" pitchFamily="18" charset="0"/>
              </a:rPr>
              <a:t>命令実行段階</a:t>
            </a:r>
          </a:p>
        </p:txBody>
      </p:sp>
      <p:grpSp>
        <p:nvGrpSpPr>
          <p:cNvPr id="2" name="Group 4"/>
          <p:cNvGrpSpPr>
            <a:grpSpLocks/>
          </p:cNvGrpSpPr>
          <p:nvPr/>
        </p:nvGrpSpPr>
        <p:grpSpPr bwMode="auto">
          <a:xfrm>
            <a:off x="1547813" y="2708275"/>
            <a:ext cx="1152525" cy="457200"/>
            <a:chOff x="975" y="1706"/>
            <a:chExt cx="726" cy="288"/>
          </a:xfrm>
        </p:grpSpPr>
        <p:sp>
          <p:nvSpPr>
            <p:cNvPr id="370693" name="Line 5"/>
            <p:cNvSpPr>
              <a:spLocks noChangeShapeType="1"/>
            </p:cNvSpPr>
            <p:nvPr/>
          </p:nvSpPr>
          <p:spPr bwMode="auto">
            <a:xfrm flipH="1">
              <a:off x="975" y="1706"/>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694" name="Text Box 6"/>
            <p:cNvSpPr txBox="1">
              <a:spLocks noChangeArrowheads="1"/>
            </p:cNvSpPr>
            <p:nvPr/>
          </p:nvSpPr>
          <p:spPr bwMode="auto">
            <a:xfrm>
              <a:off x="1234" y="170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①</a:t>
              </a:r>
            </a:p>
          </p:txBody>
        </p:sp>
      </p:grpSp>
      <p:grpSp>
        <p:nvGrpSpPr>
          <p:cNvPr id="3" name="Group 7"/>
          <p:cNvGrpSpPr>
            <a:grpSpLocks/>
          </p:cNvGrpSpPr>
          <p:nvPr/>
        </p:nvGrpSpPr>
        <p:grpSpPr bwMode="auto">
          <a:xfrm>
            <a:off x="684213" y="2997200"/>
            <a:ext cx="574675" cy="1152525"/>
            <a:chOff x="431" y="1888"/>
            <a:chExt cx="362" cy="726"/>
          </a:xfrm>
        </p:grpSpPr>
        <p:sp>
          <p:nvSpPr>
            <p:cNvPr id="370696" name="Line 8"/>
            <p:cNvSpPr>
              <a:spLocks noChangeShapeType="1"/>
            </p:cNvSpPr>
            <p:nvPr/>
          </p:nvSpPr>
          <p:spPr bwMode="auto">
            <a:xfrm>
              <a:off x="793" y="1888"/>
              <a:ext cx="0" cy="72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697" name="Text Box 9"/>
            <p:cNvSpPr txBox="1">
              <a:spLocks noChangeArrowheads="1"/>
            </p:cNvSpPr>
            <p:nvPr/>
          </p:nvSpPr>
          <p:spPr bwMode="auto">
            <a:xfrm>
              <a:off x="431" y="1979"/>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②</a:t>
              </a:r>
            </a:p>
          </p:txBody>
        </p:sp>
      </p:grpSp>
      <p:sp>
        <p:nvSpPr>
          <p:cNvPr id="370698" name="Text Box 10"/>
          <p:cNvSpPr txBox="1">
            <a:spLocks noChangeArrowheads="1"/>
          </p:cNvSpPr>
          <p:nvPr/>
        </p:nvSpPr>
        <p:spPr bwMode="auto">
          <a:xfrm>
            <a:off x="7308850" y="3429000"/>
            <a:ext cx="1004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latin typeface="Times New Roman" panose="02020603050405020304" pitchFamily="18" charset="0"/>
              </a:rPr>
              <a:t>データ</a:t>
            </a:r>
          </a:p>
        </p:txBody>
      </p:sp>
      <p:grpSp>
        <p:nvGrpSpPr>
          <p:cNvPr id="4" name="Group 11"/>
          <p:cNvGrpSpPr>
            <a:grpSpLocks/>
          </p:cNvGrpSpPr>
          <p:nvPr/>
        </p:nvGrpSpPr>
        <p:grpSpPr bwMode="auto">
          <a:xfrm>
            <a:off x="3419475" y="1125538"/>
            <a:ext cx="5097463" cy="2303462"/>
            <a:chOff x="2154" y="709"/>
            <a:chExt cx="3211" cy="1451"/>
          </a:xfrm>
        </p:grpSpPr>
        <p:sp>
          <p:nvSpPr>
            <p:cNvPr id="370700" name="Text Box 12"/>
            <p:cNvSpPr txBox="1">
              <a:spLocks noChangeArrowheads="1"/>
            </p:cNvSpPr>
            <p:nvPr/>
          </p:nvSpPr>
          <p:spPr bwMode="auto">
            <a:xfrm>
              <a:off x="2517" y="1117"/>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b="1">
                  <a:solidFill>
                    <a:schemeClr val="tx1"/>
                  </a:solidFill>
                  <a:latin typeface="Times New Roman" panose="02020603050405020304" pitchFamily="18" charset="0"/>
                </a:rPr>
                <a:t>+</a:t>
              </a:r>
            </a:p>
          </p:txBody>
        </p:sp>
        <p:sp>
          <p:nvSpPr>
            <p:cNvPr id="370701" name="Line 13"/>
            <p:cNvSpPr>
              <a:spLocks noChangeShapeType="1"/>
            </p:cNvSpPr>
            <p:nvPr/>
          </p:nvSpPr>
          <p:spPr bwMode="auto">
            <a:xfrm>
              <a:off x="2154" y="1207"/>
              <a:ext cx="31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2" name="Line 14"/>
            <p:cNvSpPr>
              <a:spLocks noChangeShapeType="1"/>
            </p:cNvSpPr>
            <p:nvPr/>
          </p:nvSpPr>
          <p:spPr bwMode="auto">
            <a:xfrm>
              <a:off x="2154" y="1344"/>
              <a:ext cx="318"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3" name="Line 15"/>
            <p:cNvSpPr>
              <a:spLocks noChangeShapeType="1"/>
            </p:cNvSpPr>
            <p:nvPr/>
          </p:nvSpPr>
          <p:spPr bwMode="auto">
            <a:xfrm flipV="1">
              <a:off x="2608" y="1389"/>
              <a:ext cx="0" cy="227"/>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4" name="Line 16"/>
            <p:cNvSpPr>
              <a:spLocks noChangeShapeType="1"/>
            </p:cNvSpPr>
            <p:nvPr/>
          </p:nvSpPr>
          <p:spPr bwMode="auto">
            <a:xfrm>
              <a:off x="2835" y="1253"/>
              <a:ext cx="544"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05" name="Line 17"/>
            <p:cNvSpPr>
              <a:spLocks noChangeShapeType="1"/>
            </p:cNvSpPr>
            <p:nvPr/>
          </p:nvSpPr>
          <p:spPr bwMode="auto">
            <a:xfrm>
              <a:off x="3379" y="709"/>
              <a:ext cx="907"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06" name="Line 18"/>
            <p:cNvSpPr>
              <a:spLocks noChangeShapeType="1"/>
            </p:cNvSpPr>
            <p:nvPr/>
          </p:nvSpPr>
          <p:spPr bwMode="auto">
            <a:xfrm flipV="1">
              <a:off x="3379" y="709"/>
              <a:ext cx="0" cy="544"/>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07" name="Text Box 19"/>
            <p:cNvSpPr txBox="1">
              <a:spLocks noChangeArrowheads="1"/>
            </p:cNvSpPr>
            <p:nvPr/>
          </p:nvSpPr>
          <p:spPr bwMode="auto">
            <a:xfrm>
              <a:off x="3865" y="754"/>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sp>
          <p:nvSpPr>
            <p:cNvPr id="370708" name="Text Box 20"/>
            <p:cNvSpPr txBox="1">
              <a:spLocks noChangeArrowheads="1"/>
            </p:cNvSpPr>
            <p:nvPr/>
          </p:nvSpPr>
          <p:spPr bwMode="auto">
            <a:xfrm>
              <a:off x="5057" y="1207"/>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③</a:t>
              </a:r>
            </a:p>
          </p:txBody>
        </p:sp>
        <p:sp>
          <p:nvSpPr>
            <p:cNvPr id="370709" name="Line 21"/>
            <p:cNvSpPr>
              <a:spLocks noChangeShapeType="1"/>
            </p:cNvSpPr>
            <p:nvPr/>
          </p:nvSpPr>
          <p:spPr bwMode="auto">
            <a:xfrm>
              <a:off x="5012" y="799"/>
              <a:ext cx="0" cy="1361"/>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5" name="Group 22"/>
          <p:cNvGrpSpPr>
            <a:grpSpLocks/>
          </p:cNvGrpSpPr>
          <p:nvPr/>
        </p:nvGrpSpPr>
        <p:grpSpPr bwMode="auto">
          <a:xfrm>
            <a:off x="4787900" y="3933825"/>
            <a:ext cx="3781425" cy="1582738"/>
            <a:chOff x="3016" y="2478"/>
            <a:chExt cx="2382" cy="997"/>
          </a:xfrm>
        </p:grpSpPr>
        <p:sp>
          <p:nvSpPr>
            <p:cNvPr id="370711" name="Line 23"/>
            <p:cNvSpPr>
              <a:spLocks noChangeShapeType="1"/>
            </p:cNvSpPr>
            <p:nvPr/>
          </p:nvSpPr>
          <p:spPr bwMode="auto">
            <a:xfrm>
              <a:off x="5012" y="2478"/>
              <a:ext cx="0" cy="861"/>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2" name="Line 24"/>
            <p:cNvSpPr>
              <a:spLocks noChangeShapeType="1"/>
            </p:cNvSpPr>
            <p:nvPr/>
          </p:nvSpPr>
          <p:spPr bwMode="auto">
            <a:xfrm flipH="1">
              <a:off x="3969" y="3475"/>
              <a:ext cx="317"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13" name="Line 25"/>
            <p:cNvSpPr>
              <a:spLocks noChangeShapeType="1"/>
            </p:cNvSpPr>
            <p:nvPr/>
          </p:nvSpPr>
          <p:spPr bwMode="auto">
            <a:xfrm flipV="1">
              <a:off x="3969" y="3113"/>
              <a:ext cx="0" cy="362"/>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0714" name="Line 26"/>
            <p:cNvSpPr>
              <a:spLocks noChangeShapeType="1"/>
            </p:cNvSpPr>
            <p:nvPr/>
          </p:nvSpPr>
          <p:spPr bwMode="auto">
            <a:xfrm flipH="1">
              <a:off x="3016" y="3113"/>
              <a:ext cx="953"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5" name="Text Box 27"/>
            <p:cNvSpPr txBox="1">
              <a:spLocks noChangeArrowheads="1"/>
            </p:cNvSpPr>
            <p:nvPr/>
          </p:nvSpPr>
          <p:spPr bwMode="auto">
            <a:xfrm>
              <a:off x="5090" y="288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sp>
          <p:nvSpPr>
            <p:cNvPr id="370716" name="Text Box 28"/>
            <p:cNvSpPr txBox="1">
              <a:spLocks noChangeArrowheads="1"/>
            </p:cNvSpPr>
            <p:nvPr/>
          </p:nvSpPr>
          <p:spPr bwMode="auto">
            <a:xfrm>
              <a:off x="3243" y="3113"/>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④</a:t>
              </a:r>
            </a:p>
          </p:txBody>
        </p:sp>
      </p:grpSp>
      <p:grpSp>
        <p:nvGrpSpPr>
          <p:cNvPr id="6" name="Group 29"/>
          <p:cNvGrpSpPr>
            <a:grpSpLocks/>
          </p:cNvGrpSpPr>
          <p:nvPr/>
        </p:nvGrpSpPr>
        <p:grpSpPr bwMode="auto">
          <a:xfrm>
            <a:off x="1547813" y="4724400"/>
            <a:ext cx="1152525" cy="817563"/>
            <a:chOff x="975" y="2976"/>
            <a:chExt cx="726" cy="515"/>
          </a:xfrm>
        </p:grpSpPr>
        <p:sp>
          <p:nvSpPr>
            <p:cNvPr id="370718" name="Line 30"/>
            <p:cNvSpPr>
              <a:spLocks noChangeShapeType="1"/>
            </p:cNvSpPr>
            <p:nvPr/>
          </p:nvSpPr>
          <p:spPr bwMode="auto">
            <a:xfrm>
              <a:off x="975" y="2976"/>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19" name="Line 31"/>
            <p:cNvSpPr>
              <a:spLocks noChangeShapeType="1"/>
            </p:cNvSpPr>
            <p:nvPr/>
          </p:nvSpPr>
          <p:spPr bwMode="auto">
            <a:xfrm flipH="1">
              <a:off x="975" y="3158"/>
              <a:ext cx="726"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70720" name="Text Box 32"/>
            <p:cNvSpPr txBox="1">
              <a:spLocks noChangeArrowheads="1"/>
            </p:cNvSpPr>
            <p:nvPr/>
          </p:nvSpPr>
          <p:spPr bwMode="auto">
            <a:xfrm>
              <a:off x="1202" y="3203"/>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2400">
                  <a:solidFill>
                    <a:schemeClr val="tx1"/>
                  </a:solidFill>
                  <a:latin typeface="Times New Roman" panose="02020603050405020304" pitchFamily="18" charset="0"/>
                </a:rPr>
                <a:t>⑤</a:t>
              </a:r>
              <a:endParaRPr lang="ja-JP" altLang="en-US" sz="2400">
                <a:solidFill>
                  <a:schemeClr val="tx1"/>
                </a:solidFill>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idx="4294967295"/>
          </p:nvPr>
        </p:nvSpPr>
        <p:spPr/>
        <p:txBody>
          <a:bodyPr/>
          <a:lstStyle/>
          <a:p>
            <a:r>
              <a:rPr lang="ja-JP" altLang="en-US"/>
              <a:t>機械語とアセンブラ言語</a:t>
            </a:r>
          </a:p>
        </p:txBody>
      </p:sp>
      <p:sp>
        <p:nvSpPr>
          <p:cNvPr id="373763" name="Rectangle 4"/>
          <p:cNvSpPr>
            <a:spLocks noChangeArrowheads="1"/>
          </p:cNvSpPr>
          <p:nvPr/>
        </p:nvSpPr>
        <p:spPr bwMode="auto">
          <a:xfrm>
            <a:off x="898525" y="4940300"/>
            <a:ext cx="2881313" cy="1225550"/>
          </a:xfrm>
          <a:prstGeom prst="rect">
            <a:avLst/>
          </a:prstGeom>
          <a:solidFill>
            <a:schemeClr val="accent1"/>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コンピュータ</a:t>
            </a:r>
          </a:p>
          <a:p>
            <a:pPr algn="ctr" eaLnBrk="1" hangingPunct="1"/>
            <a:r>
              <a:rPr lang="ja-JP" altLang="en-US" sz="2400">
                <a:solidFill>
                  <a:schemeClr val="tx1"/>
                </a:solidFill>
              </a:rPr>
              <a:t>（ハードウェア）</a:t>
            </a:r>
          </a:p>
        </p:txBody>
      </p:sp>
      <p:sp>
        <p:nvSpPr>
          <p:cNvPr id="373764" name="Rectangle 5"/>
          <p:cNvSpPr>
            <a:spLocks noChangeArrowheads="1"/>
          </p:cNvSpPr>
          <p:nvPr/>
        </p:nvSpPr>
        <p:spPr bwMode="auto">
          <a:xfrm>
            <a:off x="898525" y="3714750"/>
            <a:ext cx="2881313" cy="1225550"/>
          </a:xfrm>
          <a:prstGeom prst="rect">
            <a:avLst/>
          </a:prstGeom>
          <a:solidFill>
            <a:srgbClr val="00FF00"/>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機械語</a:t>
            </a:r>
          </a:p>
          <a:p>
            <a:pPr algn="ctr" eaLnBrk="1" hangingPunct="1"/>
            <a:r>
              <a:rPr lang="ja-JP" altLang="en-US" sz="2400">
                <a:solidFill>
                  <a:schemeClr val="tx1"/>
                </a:solidFill>
              </a:rPr>
              <a:t>（ソフトウェア）</a:t>
            </a:r>
          </a:p>
        </p:txBody>
      </p:sp>
      <p:sp>
        <p:nvSpPr>
          <p:cNvPr id="373765" name="AutoShape 7"/>
          <p:cNvSpPr>
            <a:spLocks noChangeArrowheads="1"/>
          </p:cNvSpPr>
          <p:nvPr/>
        </p:nvSpPr>
        <p:spPr bwMode="auto">
          <a:xfrm>
            <a:off x="3779838" y="4149725"/>
            <a:ext cx="1655762" cy="360363"/>
          </a:xfrm>
          <a:prstGeom prst="leftRightArrow">
            <a:avLst>
              <a:gd name="adj1" fmla="val 50000"/>
              <a:gd name="adj2" fmla="val 91894"/>
            </a:avLst>
          </a:prstGeom>
          <a:solidFill>
            <a:srgbClr val="0000FF"/>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3766" name="Rectangle 8"/>
          <p:cNvSpPr>
            <a:spLocks noChangeArrowheads="1"/>
          </p:cNvSpPr>
          <p:nvPr/>
        </p:nvSpPr>
        <p:spPr bwMode="auto">
          <a:xfrm>
            <a:off x="5435600" y="3716338"/>
            <a:ext cx="2881313" cy="1225550"/>
          </a:xfrm>
          <a:prstGeom prst="rect">
            <a:avLst/>
          </a:prstGeom>
          <a:solidFill>
            <a:srgbClr val="FFFF99"/>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アセンブラ言語</a:t>
            </a:r>
          </a:p>
          <a:p>
            <a:pPr algn="ctr" eaLnBrk="1" hangingPunct="1"/>
            <a:r>
              <a:rPr lang="ja-JP" altLang="en-US" sz="2400">
                <a:solidFill>
                  <a:schemeClr val="tx1"/>
                </a:solidFill>
              </a:rPr>
              <a:t>（ソフトウェア）</a:t>
            </a:r>
          </a:p>
        </p:txBody>
      </p:sp>
      <p:sp>
        <p:nvSpPr>
          <p:cNvPr id="373767" name="Text Box 9"/>
          <p:cNvSpPr txBox="1">
            <a:spLocks noChangeArrowheads="1"/>
          </p:cNvSpPr>
          <p:nvPr/>
        </p:nvSpPr>
        <p:spPr bwMode="auto">
          <a:xfrm>
            <a:off x="4140200" y="45085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１対１</a:t>
            </a:r>
          </a:p>
        </p:txBody>
      </p:sp>
      <p:sp>
        <p:nvSpPr>
          <p:cNvPr id="373768" name="Text Box 10"/>
          <p:cNvSpPr txBox="1">
            <a:spLocks noChangeArrowheads="1"/>
          </p:cNvSpPr>
          <p:nvPr/>
        </p:nvSpPr>
        <p:spPr bwMode="auto">
          <a:xfrm>
            <a:off x="5508625" y="5013325"/>
            <a:ext cx="29479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kumimoji="0" lang="ja-JP" altLang="en-US" sz="1800">
                <a:solidFill>
                  <a:schemeClr val="tx1"/>
                </a:solidFill>
              </a:rPr>
              <a:t>・コンピュータの本質的命令</a:t>
            </a:r>
          </a:p>
          <a:p>
            <a:pPr eaLnBrk="1" hangingPunct="1"/>
            <a:r>
              <a:rPr kumimoji="0" lang="ja-JP" altLang="en-US" sz="1800">
                <a:solidFill>
                  <a:schemeClr val="tx1"/>
                </a:solidFill>
              </a:rPr>
              <a:t>・人</a:t>
            </a:r>
            <a:r>
              <a:rPr lang="ja-JP" altLang="en-US" sz="1800">
                <a:solidFill>
                  <a:schemeClr val="tx1"/>
                </a:solidFill>
              </a:rPr>
              <a:t>間に比較的わかりやすい</a:t>
            </a:r>
          </a:p>
        </p:txBody>
      </p:sp>
      <p:sp>
        <p:nvSpPr>
          <p:cNvPr id="373769" name="AutoShape 12"/>
          <p:cNvSpPr>
            <a:spLocks noChangeArrowheads="1"/>
          </p:cNvSpPr>
          <p:nvPr/>
        </p:nvSpPr>
        <p:spPr bwMode="auto">
          <a:xfrm>
            <a:off x="1403350" y="3068638"/>
            <a:ext cx="1943100" cy="647700"/>
          </a:xfrm>
          <a:prstGeom prst="downArrow">
            <a:avLst>
              <a:gd name="adj1" fmla="val 44611"/>
              <a:gd name="adj2" fmla="val 62500"/>
            </a:avLst>
          </a:prstGeom>
          <a:solidFill>
            <a:srgbClr val="CC99FF"/>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3770" name="Rectangle 11"/>
          <p:cNvSpPr>
            <a:spLocks noChangeArrowheads="1"/>
          </p:cNvSpPr>
          <p:nvPr/>
        </p:nvSpPr>
        <p:spPr bwMode="auto">
          <a:xfrm>
            <a:off x="900113" y="1844675"/>
            <a:ext cx="2879725" cy="1225550"/>
          </a:xfrm>
          <a:prstGeom prst="rect">
            <a:avLst/>
          </a:prstGeom>
          <a:solidFill>
            <a:srgbClr val="FF6600"/>
          </a:solidFill>
          <a:ln w="25400" algn="ctr">
            <a:solidFill>
              <a:schemeClr val="tx1"/>
            </a:solidFill>
            <a:miter lim="800000"/>
            <a:headEnd/>
            <a:tailEnd/>
          </a:ln>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高級言語</a:t>
            </a:r>
          </a:p>
          <a:p>
            <a:pPr algn="ctr" eaLnBrk="1" hangingPunct="1"/>
            <a:r>
              <a:rPr lang="ja-JP" altLang="en-US" sz="2400">
                <a:solidFill>
                  <a:schemeClr val="tx1"/>
                </a:solidFill>
              </a:rPr>
              <a:t>（ソフトウェア）</a:t>
            </a:r>
          </a:p>
          <a:p>
            <a:pPr algn="ctr" eaLnBrk="1" hangingPunct="1"/>
            <a:r>
              <a:rPr lang="ja-JP" altLang="en-US" sz="2400">
                <a:solidFill>
                  <a:schemeClr val="tx1"/>
                </a:solidFill>
              </a:rPr>
              <a:t>Ｃ言語など</a:t>
            </a:r>
          </a:p>
        </p:txBody>
      </p:sp>
      <p:sp>
        <p:nvSpPr>
          <p:cNvPr id="373771" name="Text Box 13"/>
          <p:cNvSpPr txBox="1">
            <a:spLocks noChangeArrowheads="1"/>
          </p:cNvSpPr>
          <p:nvPr/>
        </p:nvSpPr>
        <p:spPr bwMode="auto">
          <a:xfrm>
            <a:off x="3851275" y="2139950"/>
            <a:ext cx="3540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kumimoji="0" lang="ja-JP" altLang="en-US" sz="1800">
                <a:solidFill>
                  <a:schemeClr val="tx1"/>
                </a:solidFill>
              </a:rPr>
              <a:t>・最終的には、機械語に変換される</a:t>
            </a:r>
          </a:p>
          <a:p>
            <a:pPr eaLnBrk="1" hangingPunct="1"/>
            <a:r>
              <a:rPr kumimoji="0" lang="ja-JP" altLang="en-US" sz="1800">
                <a:solidFill>
                  <a:schemeClr val="tx1"/>
                </a:solidFill>
              </a:rPr>
              <a:t>・人間が扱いやすい</a:t>
            </a:r>
            <a:endParaRPr lang="ja-JP" altLang="en-US" sz="180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idx="4294967295"/>
          </p:nvPr>
        </p:nvSpPr>
        <p:spPr/>
        <p:txBody>
          <a:bodyPr/>
          <a:lstStyle/>
          <a:p>
            <a:r>
              <a:rPr lang="ja-JP" altLang="en-US"/>
              <a:t>ＣＯＭＥＴ</a:t>
            </a:r>
            <a:r>
              <a:rPr lang="en-US" altLang="ja-JP"/>
              <a:t>Ⅱ</a:t>
            </a:r>
            <a:r>
              <a:rPr lang="ja-JP" altLang="en-US"/>
              <a:t>とＣＡＳＬ</a:t>
            </a:r>
            <a:r>
              <a:rPr lang="en-US" altLang="ja-JP"/>
              <a:t>Ⅱ</a:t>
            </a:r>
          </a:p>
        </p:txBody>
      </p:sp>
      <p:sp>
        <p:nvSpPr>
          <p:cNvPr id="375811" name="Rectangle 3"/>
          <p:cNvSpPr>
            <a:spLocks noGrp="1" noChangeArrowheads="1"/>
          </p:cNvSpPr>
          <p:nvPr>
            <p:ph type="body" idx="4294967295"/>
          </p:nvPr>
        </p:nvSpPr>
        <p:spPr>
          <a:xfrm>
            <a:off x="468313" y="1557338"/>
            <a:ext cx="8207375" cy="2735262"/>
          </a:xfrm>
        </p:spPr>
        <p:txBody>
          <a:bodyPr/>
          <a:lstStyle/>
          <a:p>
            <a:r>
              <a:rPr lang="ja-JP" altLang="en-US"/>
              <a:t>ＣＯＭＥＴ</a:t>
            </a:r>
            <a:r>
              <a:rPr lang="en-US" altLang="ja-JP"/>
              <a:t>Ⅱ</a:t>
            </a:r>
            <a:r>
              <a:rPr lang="ja-JP" altLang="en-US"/>
              <a:t>（コンピュータ；ハードウェア）</a:t>
            </a:r>
            <a:br>
              <a:rPr lang="ja-JP" altLang="en-US"/>
            </a:br>
            <a:r>
              <a:rPr lang="ja-JP" altLang="en-US" sz="2400"/>
              <a:t>ＣＯＭＥＴ</a:t>
            </a:r>
            <a:r>
              <a:rPr lang="en-US" altLang="ja-JP" sz="2400"/>
              <a:t>Ⅱ</a:t>
            </a:r>
            <a:r>
              <a:rPr lang="ja-JP" altLang="en-US" sz="2400"/>
              <a:t>は、実在しないコンピュータだが、コンピュータとしての五大機能を備えた仮想のコンピュータである。</a:t>
            </a:r>
          </a:p>
          <a:p>
            <a:r>
              <a:rPr lang="ja-JP" altLang="en-US"/>
              <a:t>ＣＡＳＬ</a:t>
            </a:r>
            <a:r>
              <a:rPr lang="en-US" altLang="ja-JP"/>
              <a:t>Ⅱ</a:t>
            </a:r>
            <a:r>
              <a:rPr lang="ja-JP" altLang="en-US"/>
              <a:t>（アセンブラ言語；ソフトウェア）</a:t>
            </a:r>
            <a:br>
              <a:rPr lang="ja-JP" altLang="en-US"/>
            </a:br>
            <a:r>
              <a:rPr lang="ja-JP" altLang="en-US" sz="2400"/>
              <a:t>ＣＡＳＬ</a:t>
            </a:r>
            <a:r>
              <a:rPr lang="en-US" altLang="ja-JP" sz="2400"/>
              <a:t>Ⅱ</a:t>
            </a:r>
            <a:r>
              <a:rPr lang="ja-JP" altLang="en-US" sz="2400"/>
              <a:t>は、ＣＯＭＥＴ</a:t>
            </a:r>
            <a:r>
              <a:rPr lang="en-US" altLang="ja-JP" sz="2400"/>
              <a:t>Ⅱ</a:t>
            </a:r>
            <a:r>
              <a:rPr lang="ja-JP" altLang="en-US" sz="2400"/>
              <a:t>上で動作する機械語に対応するアセンブラ言語である。</a:t>
            </a:r>
          </a:p>
        </p:txBody>
      </p:sp>
      <p:sp>
        <p:nvSpPr>
          <p:cNvPr id="375812" name="Text Box 4"/>
          <p:cNvSpPr txBox="1">
            <a:spLocks noChangeArrowheads="1"/>
          </p:cNvSpPr>
          <p:nvPr/>
        </p:nvSpPr>
        <p:spPr bwMode="auto">
          <a:xfrm>
            <a:off x="323850" y="4941888"/>
            <a:ext cx="8497888"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1800" b="1">
                <a:solidFill>
                  <a:schemeClr val="tx1"/>
                </a:solidFill>
              </a:rPr>
              <a:t>注意：</a:t>
            </a:r>
            <a:r>
              <a:rPr lang="ja-JP" altLang="en-US" sz="1800">
                <a:solidFill>
                  <a:schemeClr val="tx1"/>
                </a:solidFill>
              </a:rPr>
              <a:t>ＣＡＳＬ</a:t>
            </a:r>
            <a:r>
              <a:rPr lang="en-US" altLang="ja-JP" sz="1800">
                <a:solidFill>
                  <a:schemeClr val="tx1"/>
                </a:solidFill>
              </a:rPr>
              <a:t>Ⅱ</a:t>
            </a:r>
            <a:r>
              <a:rPr lang="ja-JP" altLang="en-US" sz="1800">
                <a:solidFill>
                  <a:schemeClr val="tx1"/>
                </a:solidFill>
              </a:rPr>
              <a:t>の仕様書は、情報処理技術者試験を実施いている</a:t>
            </a:r>
            <a:r>
              <a:rPr lang="ja-JP" altLang="en-US" sz="1800">
                <a:solidFill>
                  <a:schemeClr val="tx1"/>
                </a:solidFill>
                <a:hlinkClick r:id="rId3"/>
              </a:rPr>
              <a:t>情報処理推進機構</a:t>
            </a:r>
            <a:r>
              <a:rPr lang="ja-JP" altLang="en-US" sz="1800">
                <a:solidFill>
                  <a:schemeClr val="tx1"/>
                </a:solidFill>
              </a:rPr>
              <a:t>から入手できるほか、情報処理技術者試験の「案内書・願書」の巻末に記載されている。</a:t>
            </a:r>
          </a:p>
          <a:p>
            <a:pPr eaLnBrk="1" hangingPunct="1"/>
            <a:r>
              <a:rPr lang="ja-JP" altLang="en-US" sz="1800">
                <a:solidFill>
                  <a:schemeClr val="tx1"/>
                </a:solidFill>
              </a:rPr>
              <a:t>また、ＣＡＳＬ</a:t>
            </a:r>
            <a:r>
              <a:rPr lang="en-US" altLang="ja-JP" sz="1800">
                <a:solidFill>
                  <a:schemeClr val="tx1"/>
                </a:solidFill>
              </a:rPr>
              <a:t>Ⅱ</a:t>
            </a:r>
            <a:r>
              <a:rPr lang="ja-JP" altLang="en-US" sz="1800">
                <a:solidFill>
                  <a:schemeClr val="tx1"/>
                </a:solidFill>
              </a:rPr>
              <a:t>のプログラミングを体験できるシミュレータも提供されている。</a:t>
            </a:r>
          </a:p>
          <a:p>
            <a:pPr eaLnBrk="1" hangingPunct="1"/>
            <a:r>
              <a:rPr lang="ja-JP" altLang="en-US" sz="1800">
                <a:solidFill>
                  <a:schemeClr val="tx1"/>
                </a:solidFill>
              </a:rPr>
              <a:t>　その他、多くの有志によってＣＡＳＬ</a:t>
            </a:r>
            <a:r>
              <a:rPr lang="en-US" altLang="ja-JP" sz="1800">
                <a:solidFill>
                  <a:schemeClr val="tx1"/>
                </a:solidFill>
              </a:rPr>
              <a:t>Ⅱ</a:t>
            </a:r>
            <a:r>
              <a:rPr lang="ja-JP" altLang="en-US" sz="1800">
                <a:solidFill>
                  <a:schemeClr val="tx1"/>
                </a:solidFill>
              </a:rPr>
              <a:t>を学習できる教材がインターネット上で提供されているので、必要に応じて学習してもらいたい。</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idx="4294967295"/>
          </p:nvPr>
        </p:nvSpPr>
        <p:spPr/>
        <p:txBody>
          <a:bodyPr/>
          <a:lstStyle/>
          <a:p>
            <a:r>
              <a:rPr lang="ja-JP" altLang="en-US"/>
              <a:t>ＣＯＭＥＴ</a:t>
            </a:r>
            <a:r>
              <a:rPr lang="en-US" altLang="ja-JP"/>
              <a:t>Ⅱ</a:t>
            </a:r>
            <a:r>
              <a:rPr lang="ja-JP" altLang="en-US"/>
              <a:t>の主な仕様</a:t>
            </a:r>
          </a:p>
        </p:txBody>
      </p:sp>
      <p:sp>
        <p:nvSpPr>
          <p:cNvPr id="377859" name="Rectangle 5"/>
          <p:cNvSpPr>
            <a:spLocks noGrp="1" noChangeArrowheads="1"/>
          </p:cNvSpPr>
          <p:nvPr>
            <p:ph type="body" sz="half" idx="4294967295"/>
          </p:nvPr>
        </p:nvSpPr>
        <p:spPr>
          <a:xfrm>
            <a:off x="457200" y="1557338"/>
            <a:ext cx="8686800" cy="3671887"/>
          </a:xfrm>
        </p:spPr>
        <p:txBody>
          <a:bodyPr/>
          <a:lstStyle/>
          <a:p>
            <a:r>
              <a:rPr lang="ja-JP" altLang="en-US"/>
              <a:t>１語は１６ビット（負の数は２の補数で表す）</a:t>
            </a:r>
            <a:br>
              <a:rPr lang="ja-JP" altLang="en-US"/>
            </a:br>
            <a:r>
              <a:rPr lang="ja-JP" altLang="en-US" sz="2400"/>
              <a:t>「</a:t>
            </a:r>
            <a:r>
              <a:rPr lang="en-US" altLang="ja-JP" sz="2400"/>
              <a:t>#</a:t>
            </a:r>
            <a:r>
              <a:rPr lang="ja-JP" altLang="en-US" sz="2400"/>
              <a:t>」が付加された数は１６進数を表す（例：＃０１</a:t>
            </a:r>
            <a:r>
              <a:rPr lang="en-US" altLang="ja-JP" sz="2400"/>
              <a:t>AC</a:t>
            </a:r>
            <a:r>
              <a:rPr lang="ja-JP" altLang="en-US" sz="2400"/>
              <a:t>、＃</a:t>
            </a:r>
            <a:r>
              <a:rPr lang="en-US" altLang="ja-JP" sz="2400"/>
              <a:t>FFFF</a:t>
            </a:r>
            <a:r>
              <a:rPr lang="ja-JP" altLang="en-US" sz="2400"/>
              <a:t>）</a:t>
            </a:r>
          </a:p>
          <a:p>
            <a:r>
              <a:rPr lang="ja-JP" altLang="en-US"/>
              <a:t>主記憶の容量は６５５３６語で０～６５５３５番地</a:t>
            </a:r>
          </a:p>
          <a:p>
            <a:r>
              <a:rPr lang="ja-JP" altLang="en-US"/>
              <a:t>逐次制御（命令語は１語長または２語長）</a:t>
            </a:r>
          </a:p>
          <a:p>
            <a:r>
              <a:rPr lang="ja-JP" altLang="en-US"/>
              <a:t>汎用レジスタは８つ（ＧＲ０～ＧＲ７）</a:t>
            </a:r>
            <a:br>
              <a:rPr lang="ja-JP" altLang="en-US"/>
            </a:br>
            <a:r>
              <a:rPr lang="ja-JP" altLang="en-US" sz="2400"/>
              <a:t>ＧＲ１～ＧＲ７は指標レジスタ（アドレスの修飾）として利用できる</a:t>
            </a:r>
          </a:p>
          <a:p>
            <a:r>
              <a:rPr lang="ja-JP" altLang="en-US"/>
              <a:t>その他のレジスタ：スタックポインタ（ＳＰ）、プログラムレジスタ（ＰＲ）、フラグレジスタ（</a:t>
            </a:r>
            <a:r>
              <a:rPr lang="en-US" altLang="ja-JP"/>
              <a:t>FR</a:t>
            </a:r>
            <a:r>
              <a:rPr lang="ja-JP" altLang="en-US"/>
              <a:t>）</a:t>
            </a:r>
          </a:p>
        </p:txBody>
      </p:sp>
      <p:sp>
        <p:nvSpPr>
          <p:cNvPr id="377890" name="Text Box 34"/>
          <p:cNvSpPr txBox="1">
            <a:spLocks noChangeArrowheads="1"/>
          </p:cNvSpPr>
          <p:nvPr/>
        </p:nvSpPr>
        <p:spPr bwMode="auto">
          <a:xfrm>
            <a:off x="757238" y="5608638"/>
            <a:ext cx="378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solidFill>
                  <a:schemeClr val="tx1"/>
                </a:solidFill>
              </a:rPr>
              <a:t>フラグレジスタ（</a:t>
            </a:r>
            <a:r>
              <a:rPr lang="en-US" altLang="ja-JP" sz="2400">
                <a:solidFill>
                  <a:schemeClr val="tx1"/>
                </a:solidFill>
              </a:rPr>
              <a:t>FR</a:t>
            </a:r>
            <a:r>
              <a:rPr lang="ja-JP" altLang="en-US" sz="2400">
                <a:solidFill>
                  <a:schemeClr val="tx1"/>
                </a:solidFill>
              </a:rPr>
              <a:t>）の種類：</a:t>
            </a:r>
          </a:p>
        </p:txBody>
      </p:sp>
      <p:grpSp>
        <p:nvGrpSpPr>
          <p:cNvPr id="377891" name="Group 35"/>
          <p:cNvGrpSpPr>
            <a:grpSpLocks/>
          </p:cNvGrpSpPr>
          <p:nvPr/>
        </p:nvGrpSpPr>
        <p:grpSpPr bwMode="auto">
          <a:xfrm>
            <a:off x="827088" y="6021388"/>
            <a:ext cx="7488237" cy="719137"/>
            <a:chOff x="1043" y="3657"/>
            <a:chExt cx="4717" cy="495"/>
          </a:xfrm>
        </p:grpSpPr>
        <p:sp>
          <p:nvSpPr>
            <p:cNvPr id="2" name="Rectangle 5"/>
            <p:cNvSpPr>
              <a:spLocks noChangeArrowheads="1"/>
            </p:cNvSpPr>
            <p:nvPr/>
          </p:nvSpPr>
          <p:spPr bwMode="auto">
            <a:xfrm>
              <a:off x="1043" y="3657"/>
              <a:ext cx="157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ＯＦ</a:t>
              </a:r>
            </a:p>
            <a:p>
              <a:pPr algn="ctr">
                <a:buFont typeface="Wingdings" panose="05000000000000000000" pitchFamily="2" charset="2"/>
                <a:buNone/>
              </a:pPr>
              <a:r>
                <a:rPr lang="ja-JP" altLang="en-US" sz="1400"/>
                <a:t>（オーバフローフラグ）</a:t>
              </a:r>
            </a:p>
          </p:txBody>
        </p:sp>
        <p:sp>
          <p:nvSpPr>
            <p:cNvPr id="3" name="Rectangle 6"/>
            <p:cNvSpPr>
              <a:spLocks noChangeArrowheads="1"/>
            </p:cNvSpPr>
            <p:nvPr/>
          </p:nvSpPr>
          <p:spPr bwMode="auto">
            <a:xfrm>
              <a:off x="2615" y="3657"/>
              <a:ext cx="1573"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ＳＦ</a:t>
              </a:r>
            </a:p>
            <a:p>
              <a:pPr algn="ctr">
                <a:buFont typeface="Wingdings" panose="05000000000000000000" pitchFamily="2" charset="2"/>
                <a:buNone/>
              </a:pPr>
              <a:r>
                <a:rPr lang="ja-JP" altLang="en-US" sz="1400"/>
                <a:t>（サインフラグ）</a:t>
              </a:r>
            </a:p>
          </p:txBody>
        </p:sp>
        <p:sp>
          <p:nvSpPr>
            <p:cNvPr id="4" name="Rectangle 7"/>
            <p:cNvSpPr>
              <a:spLocks noChangeArrowheads="1"/>
            </p:cNvSpPr>
            <p:nvPr/>
          </p:nvSpPr>
          <p:spPr bwMode="auto">
            <a:xfrm>
              <a:off x="4188" y="3657"/>
              <a:ext cx="157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lr>
                  <a:schemeClr val="bg2"/>
                </a:buClr>
                <a:buFont typeface="Wingdings" panose="05000000000000000000" pitchFamily="2" charset="2"/>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 typeface="Wingdings" panose="05000000000000000000" pitchFamily="2" charset="2"/>
                <a:buNone/>
              </a:pPr>
              <a:r>
                <a:rPr lang="ja-JP" altLang="en-US" sz="2000"/>
                <a:t>ＺＦ</a:t>
              </a:r>
            </a:p>
            <a:p>
              <a:pPr algn="ctr">
                <a:buFont typeface="Wingdings" panose="05000000000000000000" pitchFamily="2" charset="2"/>
                <a:buNone/>
              </a:pPr>
              <a:r>
                <a:rPr lang="ja-JP" altLang="en-US" sz="1400"/>
                <a:t>（ゼロフラグ）</a:t>
              </a:r>
            </a:p>
          </p:txBody>
        </p:sp>
        <p:sp>
          <p:nvSpPr>
            <p:cNvPr id="5" name="Line 8"/>
            <p:cNvSpPr>
              <a:spLocks noChangeShapeType="1"/>
            </p:cNvSpPr>
            <p:nvPr/>
          </p:nvSpPr>
          <p:spPr bwMode="auto">
            <a:xfrm>
              <a:off x="2615" y="3657"/>
              <a:ext cx="0" cy="49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 name="Line 9"/>
            <p:cNvSpPr>
              <a:spLocks noChangeShapeType="1"/>
            </p:cNvSpPr>
            <p:nvPr/>
          </p:nvSpPr>
          <p:spPr bwMode="auto">
            <a:xfrm>
              <a:off x="4188" y="3657"/>
              <a:ext cx="0" cy="495"/>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 name="Line 10"/>
            <p:cNvSpPr>
              <a:spLocks noChangeShapeType="1"/>
            </p:cNvSpPr>
            <p:nvPr/>
          </p:nvSpPr>
          <p:spPr bwMode="auto">
            <a:xfrm>
              <a:off x="1043" y="3657"/>
              <a:ext cx="0" cy="49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Line 11"/>
            <p:cNvSpPr>
              <a:spLocks noChangeShapeType="1"/>
            </p:cNvSpPr>
            <p:nvPr/>
          </p:nvSpPr>
          <p:spPr bwMode="auto">
            <a:xfrm>
              <a:off x="5760" y="3657"/>
              <a:ext cx="0" cy="49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Line 12"/>
            <p:cNvSpPr>
              <a:spLocks noChangeShapeType="1"/>
            </p:cNvSpPr>
            <p:nvPr/>
          </p:nvSpPr>
          <p:spPr bwMode="auto">
            <a:xfrm>
              <a:off x="1043" y="3657"/>
              <a:ext cx="471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Line 13"/>
            <p:cNvSpPr>
              <a:spLocks noChangeShapeType="1"/>
            </p:cNvSpPr>
            <p:nvPr/>
          </p:nvSpPr>
          <p:spPr bwMode="auto">
            <a:xfrm>
              <a:off x="1043" y="4152"/>
              <a:ext cx="471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ja-JP" altLang="en-US"/>
              <a:t>ＣＯＭＥＴ</a:t>
            </a:r>
            <a:r>
              <a:rPr lang="en-US" altLang="ja-JP"/>
              <a:t>Ⅱ</a:t>
            </a:r>
            <a:r>
              <a:rPr lang="ja-JP" altLang="en-US"/>
              <a:t>の命令（機械語命令）</a:t>
            </a:r>
          </a:p>
        </p:txBody>
      </p:sp>
      <p:sp>
        <p:nvSpPr>
          <p:cNvPr id="584707" name="Rectangle 3"/>
          <p:cNvSpPr>
            <a:spLocks noGrp="1" noChangeArrowheads="1"/>
          </p:cNvSpPr>
          <p:nvPr>
            <p:ph type="body" idx="1"/>
          </p:nvPr>
        </p:nvSpPr>
        <p:spPr/>
        <p:txBody>
          <a:bodyPr/>
          <a:lstStyle/>
          <a:p>
            <a:pPr>
              <a:lnSpc>
                <a:spcPct val="90000"/>
              </a:lnSpc>
            </a:pPr>
            <a:r>
              <a:rPr lang="ja-JP" altLang="en-US"/>
              <a:t>ロード、ストア、ロードアドレス命令</a:t>
            </a:r>
            <a:br>
              <a:rPr lang="ja-JP" altLang="en-US"/>
            </a:br>
            <a:r>
              <a:rPr lang="ja-JP" altLang="en-US" sz="2400"/>
              <a:t>注意：ストア（</a:t>
            </a:r>
            <a:r>
              <a:rPr lang="en-US" altLang="ja-JP" sz="2400"/>
              <a:t>STore</a:t>
            </a:r>
            <a:r>
              <a:rPr lang="ja-JP" altLang="en-US" sz="2400"/>
              <a:t>）命令は代入方向が逆になる</a:t>
            </a:r>
            <a:endParaRPr lang="en-US" altLang="ja-JP" sz="2400"/>
          </a:p>
          <a:p>
            <a:pPr>
              <a:lnSpc>
                <a:spcPct val="90000"/>
              </a:lnSpc>
            </a:pPr>
            <a:r>
              <a:rPr lang="ja-JP" altLang="en-US"/>
              <a:t>算術、論理演算命令</a:t>
            </a:r>
          </a:p>
          <a:p>
            <a:pPr>
              <a:lnSpc>
                <a:spcPct val="90000"/>
              </a:lnSpc>
            </a:pPr>
            <a:r>
              <a:rPr lang="ja-JP" altLang="en-US"/>
              <a:t>比較演算命令</a:t>
            </a:r>
          </a:p>
          <a:p>
            <a:pPr>
              <a:lnSpc>
                <a:spcPct val="90000"/>
              </a:lnSpc>
            </a:pPr>
            <a:r>
              <a:rPr lang="ja-JP" altLang="en-US"/>
              <a:t>シフト演算命令（参考資料の３を参照のこと）</a:t>
            </a:r>
          </a:p>
          <a:p>
            <a:pPr>
              <a:lnSpc>
                <a:spcPct val="90000"/>
              </a:lnSpc>
            </a:pPr>
            <a:r>
              <a:rPr lang="ja-JP" altLang="en-US"/>
              <a:t>分岐命令</a:t>
            </a:r>
          </a:p>
          <a:p>
            <a:pPr>
              <a:lnSpc>
                <a:spcPct val="90000"/>
              </a:lnSpc>
            </a:pPr>
            <a:r>
              <a:rPr lang="ja-JP" altLang="en-US"/>
              <a:t>スタック操作命令（</a:t>
            </a:r>
            <a:r>
              <a:rPr lang="en-US" altLang="ja-JP"/>
              <a:t>SP</a:t>
            </a:r>
            <a:r>
              <a:rPr lang="ja-JP" altLang="en-US"/>
              <a:t>）</a:t>
            </a:r>
          </a:p>
          <a:p>
            <a:pPr>
              <a:lnSpc>
                <a:spcPct val="90000"/>
              </a:lnSpc>
            </a:pPr>
            <a:r>
              <a:rPr lang="ja-JP" altLang="en-US"/>
              <a:t>コール、リターン命令（</a:t>
            </a:r>
            <a:r>
              <a:rPr lang="en-US" altLang="ja-JP"/>
              <a:t>PR</a:t>
            </a:r>
            <a:r>
              <a:rPr lang="ja-JP" altLang="en-US"/>
              <a:t>、</a:t>
            </a:r>
            <a:r>
              <a:rPr lang="en-US" altLang="ja-JP"/>
              <a:t>SP</a:t>
            </a:r>
            <a:r>
              <a:rPr lang="ja-JP" altLang="en-US"/>
              <a:t>）</a:t>
            </a:r>
          </a:p>
          <a:p>
            <a:pPr>
              <a:lnSpc>
                <a:spcPct val="90000"/>
              </a:lnSpc>
            </a:pPr>
            <a:r>
              <a:rPr lang="ja-JP" altLang="en-US"/>
              <a:t>その他</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ja-JP" altLang="en-US"/>
              <a:t>命令に用いられる記号について</a:t>
            </a:r>
          </a:p>
        </p:txBody>
      </p:sp>
      <p:sp>
        <p:nvSpPr>
          <p:cNvPr id="594947" name="Rectangle 3"/>
          <p:cNvSpPr>
            <a:spLocks noGrp="1" noChangeArrowheads="1"/>
          </p:cNvSpPr>
          <p:nvPr>
            <p:ph type="body" idx="1"/>
          </p:nvPr>
        </p:nvSpPr>
        <p:spPr/>
        <p:txBody>
          <a:bodyPr/>
          <a:lstStyle/>
          <a:p>
            <a:pPr>
              <a:lnSpc>
                <a:spcPct val="80000"/>
              </a:lnSpc>
            </a:pPr>
            <a:r>
              <a:rPr lang="ja-JP" altLang="en-US" sz="2800"/>
              <a:t>ｒ，ｒ１，ｒ２：汎用レジスタを示す（</a:t>
            </a:r>
            <a:r>
              <a:rPr lang="en-US" altLang="ja-JP" sz="2800"/>
              <a:t>GR0</a:t>
            </a:r>
            <a:r>
              <a:rPr lang="ja-JP" altLang="en-US" sz="2800"/>
              <a:t>～</a:t>
            </a:r>
            <a:r>
              <a:rPr lang="en-US" altLang="ja-JP" sz="2800"/>
              <a:t>GR7</a:t>
            </a:r>
            <a:r>
              <a:rPr lang="ja-JP" altLang="en-US" sz="2800"/>
              <a:t>）</a:t>
            </a:r>
          </a:p>
          <a:p>
            <a:pPr>
              <a:lnSpc>
                <a:spcPct val="80000"/>
              </a:lnSpc>
            </a:pPr>
            <a:r>
              <a:rPr lang="ja-JP" altLang="en-US" sz="2800"/>
              <a:t>ｘ：指標レジスタを示す（</a:t>
            </a:r>
            <a:r>
              <a:rPr lang="en-US" altLang="ja-JP" sz="2800"/>
              <a:t>GR1</a:t>
            </a:r>
            <a:r>
              <a:rPr lang="ja-JP" altLang="en-US" sz="2800"/>
              <a:t>～</a:t>
            </a:r>
            <a:r>
              <a:rPr lang="en-US" altLang="ja-JP" sz="2800"/>
              <a:t>GR7</a:t>
            </a:r>
            <a:r>
              <a:rPr lang="ja-JP" altLang="en-US" sz="2800"/>
              <a:t>）</a:t>
            </a:r>
          </a:p>
          <a:p>
            <a:pPr>
              <a:lnSpc>
                <a:spcPct val="80000"/>
              </a:lnSpc>
            </a:pPr>
            <a:r>
              <a:rPr lang="ja-JP" altLang="en-US" sz="2800"/>
              <a:t>［　］：省略できることを示す</a:t>
            </a:r>
          </a:p>
          <a:p>
            <a:pPr>
              <a:lnSpc>
                <a:spcPct val="80000"/>
              </a:lnSpc>
            </a:pPr>
            <a:r>
              <a:rPr lang="ja-JP" altLang="en-US" sz="2800"/>
              <a:t>（　）：レジスタまたはアドレスに格納されている内容を示す</a:t>
            </a:r>
          </a:p>
          <a:p>
            <a:pPr>
              <a:lnSpc>
                <a:spcPct val="80000"/>
              </a:lnSpc>
            </a:pPr>
            <a:r>
              <a:rPr lang="ja-JP" altLang="en-US" sz="2800"/>
              <a:t>実効アドレス：次のスライドを参照のこと</a:t>
            </a:r>
          </a:p>
          <a:p>
            <a:pPr>
              <a:lnSpc>
                <a:spcPct val="80000"/>
              </a:lnSpc>
            </a:pPr>
            <a:r>
              <a:rPr lang="en-US" altLang="ja-JP" sz="2800"/>
              <a:t>←</a:t>
            </a:r>
            <a:r>
              <a:rPr lang="ja-JP" altLang="en-US" sz="2800"/>
              <a:t>：演算結果（左辺）をレジスタまたはアドレス（右辺）に格納することを示す</a:t>
            </a:r>
          </a:p>
          <a:p>
            <a:pPr>
              <a:lnSpc>
                <a:spcPct val="80000"/>
              </a:lnSpc>
            </a:pPr>
            <a:r>
              <a:rPr lang="ja-JP" altLang="en-US" sz="2800"/>
              <a:t>＋，ー：それぞれ算術加算および算術減算を表す</a:t>
            </a:r>
            <a:br>
              <a:rPr lang="ja-JP" altLang="en-US" sz="2800"/>
            </a:br>
            <a:r>
              <a:rPr lang="ja-JP" altLang="en-US" sz="2800"/>
              <a:t>（補数で表された数の加算と減算）</a:t>
            </a:r>
          </a:p>
          <a:p>
            <a:pPr>
              <a:lnSpc>
                <a:spcPct val="80000"/>
              </a:lnSpc>
            </a:pPr>
            <a:r>
              <a:rPr lang="ja-JP" altLang="en-US" sz="2800"/>
              <a:t>＋</a:t>
            </a:r>
            <a:r>
              <a:rPr lang="en-US" altLang="ja-JP" sz="2800" baseline="-25000"/>
              <a:t>L</a:t>
            </a:r>
            <a:r>
              <a:rPr lang="ja-JP" altLang="en-US" sz="2800" baseline="-25000"/>
              <a:t>，</a:t>
            </a:r>
            <a:r>
              <a:rPr lang="ja-JP" altLang="en-US" sz="2800"/>
              <a:t>ー</a:t>
            </a:r>
            <a:r>
              <a:rPr lang="en-US" altLang="ja-JP" sz="2800" baseline="-25000"/>
              <a:t>L</a:t>
            </a:r>
            <a:r>
              <a:rPr lang="ja-JP" altLang="en-US" sz="2800" baseline="-25000"/>
              <a:t>：</a:t>
            </a:r>
            <a:r>
              <a:rPr lang="ja-JP" altLang="en-US" sz="2800"/>
              <a:t>それぞれ論理加算および論理減算を表す</a:t>
            </a:r>
            <a:br>
              <a:rPr lang="ja-JP" altLang="en-US" sz="2800"/>
            </a:br>
            <a:r>
              <a:rPr lang="ja-JP" altLang="en-US" sz="2800"/>
              <a:t>（全て正の数として表された数の加算と減算）</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4439</TotalTime>
  <Words>561</Words>
  <Application>Microsoft Office PowerPoint</Application>
  <PresentationFormat>画面に合わせる (4:3)</PresentationFormat>
  <Paragraphs>146</Paragraphs>
  <Slides>17</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ＭＳ Ｐゴシック</vt:lpstr>
      <vt:lpstr>ＭＳ Ｐ明朝</vt:lpstr>
      <vt:lpstr>ＭＳ ゴシック</vt:lpstr>
      <vt:lpstr>Arial</vt:lpstr>
      <vt:lpstr>Times New Roman</vt:lpstr>
      <vt:lpstr>Wingdings</vt:lpstr>
      <vt:lpstr>1_Pixel</vt:lpstr>
      <vt:lpstr>プログラミングⅠ</vt:lpstr>
      <vt:lpstr>PowerPoint プレゼンテーション</vt:lpstr>
      <vt:lpstr>PowerPoint プレゼンテーション</vt:lpstr>
      <vt:lpstr>PowerPoint プレゼンテーション</vt:lpstr>
      <vt:lpstr>機械語とアセンブラ言語</vt:lpstr>
      <vt:lpstr>ＣＯＭＥＴⅡとＣＡＳＬⅡ</vt:lpstr>
      <vt:lpstr>ＣＯＭＥＴⅡの主な仕様</vt:lpstr>
      <vt:lpstr>ＣＯＭＥＴⅡの命令（機械語命令）</vt:lpstr>
      <vt:lpstr>命令に用いられる記号について</vt:lpstr>
      <vt:lpstr>実効アドレス（adr）について</vt:lpstr>
      <vt:lpstr>実効アドレス（まとめ）</vt:lpstr>
      <vt:lpstr>命令の具体例１</vt:lpstr>
      <vt:lpstr>命令の具体例２</vt:lpstr>
      <vt:lpstr>命令の具体例３</vt:lpstr>
      <vt:lpstr>命令の具体例４</vt:lpstr>
      <vt:lpstr>シフト演算（まとめ）</vt:lpstr>
      <vt:lpstr>フラグレジスタ（まとめ）</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情報科学序論</dc:title>
  <dc:creator>幸山直人</dc:creator>
  <cp:lastModifiedBy>Naoto KOUYAMA</cp:lastModifiedBy>
  <cp:revision>498</cp:revision>
  <dcterms:created xsi:type="dcterms:W3CDTF">1601-01-01T00:00:00Z</dcterms:created>
  <dcterms:modified xsi:type="dcterms:W3CDTF">2015-04-25T06:54:21Z</dcterms:modified>
</cp:coreProperties>
</file>