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5"/>
  </p:notesMasterIdLst>
  <p:handoutMasterIdLst>
    <p:handoutMasterId r:id="rId6"/>
  </p:handoutMasterIdLst>
  <p:sldIdLst>
    <p:sldId id="752" r:id="rId2"/>
    <p:sldId id="764" r:id="rId3"/>
    <p:sldId id="794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DEDEDE"/>
    <a:srgbClr val="C0C0C0"/>
    <a:srgbClr val="FFFF00"/>
    <a:srgbClr val="996633"/>
    <a:srgbClr val="00FF00"/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5" autoAdjust="0"/>
    <p:restoredTop sz="94746" autoAdjust="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B3E60C4D-C12D-4E89-A058-B9C3825F89B4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526323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5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B277D37D-0F77-4BE9-973B-00F1BE5C69E6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604336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03575" y="2260600"/>
            <a:ext cx="5761038" cy="11684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ja-JP" altLang="en-US" noProof="0" smtClean="0"/>
              <a:t>マスタ タイトルの書式設定</a:t>
            </a:r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76600" y="4005263"/>
            <a:ext cx="5616575" cy="746125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400"/>
            </a:lvl1pPr>
          </a:lstStyle>
          <a:p>
            <a:pPr lvl="0"/>
            <a:r>
              <a:rPr lang="ja-JP" altLang="en-US" noProof="0" smtClean="0"/>
              <a:t>マスタ サブタイトルの書式設定</a:t>
            </a:r>
          </a:p>
        </p:txBody>
      </p:sp>
      <p:sp>
        <p:nvSpPr>
          <p:cNvPr id="272388" name="Text Box 4"/>
          <p:cNvSpPr txBox="1">
            <a:spLocks noChangeArrowheads="1"/>
          </p:cNvSpPr>
          <p:nvPr userDrawn="1"/>
        </p:nvSpPr>
        <p:spPr bwMode="auto">
          <a:xfrm>
            <a:off x="5003800" y="5945188"/>
            <a:ext cx="38639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3200" b="1">
                <a:solidFill>
                  <a:schemeClr val="tx1"/>
                </a:solidFill>
              </a:rPr>
              <a:t>担当教員： 幸山 直人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24900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99598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99598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55241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9519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677978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65169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56879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87423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824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48943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234933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57338"/>
            <a:ext cx="8229600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271364" name="Text Box 4"/>
          <p:cNvSpPr txBox="1">
            <a:spLocks noChangeArrowheads="1"/>
          </p:cNvSpPr>
          <p:nvPr userDrawn="1"/>
        </p:nvSpPr>
        <p:spPr bwMode="auto">
          <a:xfrm>
            <a:off x="674688" y="38100"/>
            <a:ext cx="84693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en-US" altLang="ja-JP" sz="1800" b="1" dirty="0" smtClean="0">
                <a:solidFill>
                  <a:schemeClr val="bg1"/>
                </a:solidFill>
              </a:rPr>
              <a:t>2015</a:t>
            </a:r>
            <a:r>
              <a:rPr lang="ja-JP" altLang="en-US" sz="1800" b="1" dirty="0" smtClean="0">
                <a:solidFill>
                  <a:schemeClr val="bg1"/>
                </a:solidFill>
              </a:rPr>
              <a:t>年度</a:t>
            </a:r>
            <a:r>
              <a:rPr lang="ja-JP" altLang="en-US" sz="1800" b="1" dirty="0">
                <a:solidFill>
                  <a:schemeClr val="bg1"/>
                </a:solidFill>
              </a:rPr>
              <a:t>　プログラミング</a:t>
            </a:r>
            <a:r>
              <a:rPr lang="en-US" altLang="ja-JP" sz="1800" b="1" dirty="0">
                <a:solidFill>
                  <a:schemeClr val="bg1"/>
                </a:solidFill>
              </a:rPr>
              <a:t>Ⅰ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57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/>
              <a:t>プログラミング</a:t>
            </a:r>
            <a:r>
              <a:rPr lang="en-US" altLang="ja-JP"/>
              <a:t>Ⅰ</a:t>
            </a:r>
          </a:p>
        </p:txBody>
      </p:sp>
      <p:sp>
        <p:nvSpPr>
          <p:cNvPr id="53657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sz="3600"/>
              <a:t>～ 計算量～</a:t>
            </a:r>
          </a:p>
        </p:txBody>
      </p:sp>
      <p:sp>
        <p:nvSpPr>
          <p:cNvPr id="536580" name="Text Box 4"/>
          <p:cNvSpPr txBox="1">
            <a:spLocks noChangeArrowheads="1"/>
          </p:cNvSpPr>
          <p:nvPr/>
        </p:nvSpPr>
        <p:spPr bwMode="auto">
          <a:xfrm>
            <a:off x="3276600" y="1557338"/>
            <a:ext cx="191911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3200" b="1" dirty="0" smtClean="0">
                <a:solidFill>
                  <a:schemeClr val="bg1"/>
                </a:solidFill>
              </a:rPr>
              <a:t>2015</a:t>
            </a:r>
            <a:r>
              <a:rPr lang="ja-JP" altLang="en-US" sz="3200" b="1" dirty="0" smtClean="0">
                <a:solidFill>
                  <a:schemeClr val="bg1"/>
                </a:solidFill>
              </a:rPr>
              <a:t>年度</a:t>
            </a:r>
            <a:endParaRPr lang="ja-JP" altLang="en-US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時間計算量と領域計算量</a:t>
            </a:r>
          </a:p>
        </p:txBody>
      </p:sp>
      <p:sp>
        <p:nvSpPr>
          <p:cNvPr id="548868" name="Line 4"/>
          <p:cNvSpPr>
            <a:spLocks noChangeShapeType="1"/>
          </p:cNvSpPr>
          <p:nvPr/>
        </p:nvSpPr>
        <p:spPr bwMode="auto">
          <a:xfrm>
            <a:off x="755650" y="6165850"/>
            <a:ext cx="72723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ja-JP" altLang="en-US"/>
          </a:p>
        </p:txBody>
      </p:sp>
      <p:sp>
        <p:nvSpPr>
          <p:cNvPr id="548869" name="Line 5"/>
          <p:cNvSpPr>
            <a:spLocks noChangeShapeType="1"/>
          </p:cNvSpPr>
          <p:nvPr/>
        </p:nvSpPr>
        <p:spPr bwMode="auto">
          <a:xfrm flipV="1">
            <a:off x="1187450" y="1773238"/>
            <a:ext cx="0" cy="47513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ja-JP" altLang="en-US"/>
          </a:p>
        </p:txBody>
      </p:sp>
      <p:sp>
        <p:nvSpPr>
          <p:cNvPr id="548873" name="Freeform 9"/>
          <p:cNvSpPr>
            <a:spLocks/>
          </p:cNvSpPr>
          <p:nvPr/>
        </p:nvSpPr>
        <p:spPr bwMode="auto">
          <a:xfrm>
            <a:off x="1331913" y="1844675"/>
            <a:ext cx="6553200" cy="4176713"/>
          </a:xfrm>
          <a:custGeom>
            <a:avLst/>
            <a:gdLst>
              <a:gd name="T0" fmla="*/ 0 w 4128"/>
              <a:gd name="T1" fmla="*/ 0 h 2631"/>
              <a:gd name="T2" fmla="*/ 1134 w 4128"/>
              <a:gd name="T3" fmla="*/ 2041 h 2631"/>
              <a:gd name="T4" fmla="*/ 4128 w 4128"/>
              <a:gd name="T5" fmla="*/ 2631 h 26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128" h="2631">
                <a:moveTo>
                  <a:pt x="0" y="0"/>
                </a:moveTo>
                <a:cubicBezTo>
                  <a:pt x="223" y="801"/>
                  <a:pt x="446" y="1603"/>
                  <a:pt x="1134" y="2041"/>
                </a:cubicBezTo>
                <a:cubicBezTo>
                  <a:pt x="1822" y="2479"/>
                  <a:pt x="3629" y="2533"/>
                  <a:pt x="4128" y="2631"/>
                </a:cubicBezTo>
              </a:path>
            </a:pathLst>
          </a:custGeom>
          <a:noFill/>
          <a:ln w="25400" cap="flat" cmpd="sng">
            <a:solidFill>
              <a:srgbClr val="0099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ja-JP" altLang="en-US"/>
          </a:p>
        </p:txBody>
      </p:sp>
      <p:sp>
        <p:nvSpPr>
          <p:cNvPr id="548874" name="Freeform 10"/>
          <p:cNvSpPr>
            <a:spLocks/>
          </p:cNvSpPr>
          <p:nvPr/>
        </p:nvSpPr>
        <p:spPr bwMode="auto">
          <a:xfrm flipH="1">
            <a:off x="1331913" y="1844675"/>
            <a:ext cx="6553200" cy="4176713"/>
          </a:xfrm>
          <a:custGeom>
            <a:avLst/>
            <a:gdLst>
              <a:gd name="T0" fmla="*/ 0 w 4128"/>
              <a:gd name="T1" fmla="*/ 0 h 2631"/>
              <a:gd name="T2" fmla="*/ 1134 w 4128"/>
              <a:gd name="T3" fmla="*/ 2041 h 2631"/>
              <a:gd name="T4" fmla="*/ 4128 w 4128"/>
              <a:gd name="T5" fmla="*/ 2631 h 26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128" h="2631">
                <a:moveTo>
                  <a:pt x="0" y="0"/>
                </a:moveTo>
                <a:cubicBezTo>
                  <a:pt x="223" y="801"/>
                  <a:pt x="446" y="1603"/>
                  <a:pt x="1134" y="2041"/>
                </a:cubicBezTo>
                <a:cubicBezTo>
                  <a:pt x="1822" y="2479"/>
                  <a:pt x="3629" y="2533"/>
                  <a:pt x="4128" y="2631"/>
                </a:cubicBezTo>
              </a:path>
            </a:pathLst>
          </a:custGeom>
          <a:noFill/>
          <a:ln w="25400" cap="flat" cmpd="sng">
            <a:solidFill>
              <a:srgbClr val="0000FF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ja-JP" altLang="en-US"/>
          </a:p>
        </p:txBody>
      </p:sp>
      <p:sp>
        <p:nvSpPr>
          <p:cNvPr id="548875" name="Text Box 11"/>
          <p:cNvSpPr txBox="1">
            <a:spLocks noChangeArrowheads="1"/>
          </p:cNvSpPr>
          <p:nvPr/>
        </p:nvSpPr>
        <p:spPr bwMode="auto">
          <a:xfrm>
            <a:off x="34925" y="1531938"/>
            <a:ext cx="1152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 sz="2400">
                <a:solidFill>
                  <a:schemeClr val="tx1"/>
                </a:solidFill>
              </a:rPr>
              <a:t>計算量</a:t>
            </a:r>
          </a:p>
        </p:txBody>
      </p:sp>
      <p:sp>
        <p:nvSpPr>
          <p:cNvPr id="548877" name="Text Box 13"/>
          <p:cNvSpPr txBox="1">
            <a:spLocks noChangeArrowheads="1"/>
          </p:cNvSpPr>
          <p:nvPr/>
        </p:nvSpPr>
        <p:spPr bwMode="auto">
          <a:xfrm>
            <a:off x="7308850" y="1316038"/>
            <a:ext cx="1800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 sz="2400"/>
              <a:t>時間計算量</a:t>
            </a:r>
          </a:p>
        </p:txBody>
      </p:sp>
      <p:sp>
        <p:nvSpPr>
          <p:cNvPr id="548878" name="Text Box 14"/>
          <p:cNvSpPr txBox="1">
            <a:spLocks noChangeArrowheads="1"/>
          </p:cNvSpPr>
          <p:nvPr/>
        </p:nvSpPr>
        <p:spPr bwMode="auto">
          <a:xfrm>
            <a:off x="7308850" y="5419725"/>
            <a:ext cx="1800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 sz="2400">
                <a:solidFill>
                  <a:srgbClr val="009900"/>
                </a:solidFill>
              </a:rPr>
              <a:t>領域計算量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オーダーの計算方法</a:t>
            </a:r>
            <a:endParaRPr lang="en-US" altLang="ja-JP"/>
          </a:p>
        </p:txBody>
      </p:sp>
      <p:sp>
        <p:nvSpPr>
          <p:cNvPr id="581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i="1"/>
              <a:t>O</a:t>
            </a:r>
            <a:r>
              <a:rPr lang="en-US" altLang="ja-JP"/>
              <a:t>(2</a:t>
            </a:r>
            <a:r>
              <a:rPr lang="en-US" altLang="ja-JP" i="1"/>
              <a:t>n</a:t>
            </a:r>
            <a:r>
              <a:rPr lang="en-US" altLang="ja-JP" baseline="30000"/>
              <a:t>3</a:t>
            </a:r>
            <a:r>
              <a:rPr lang="en-US" altLang="ja-JP"/>
              <a:t>+7</a:t>
            </a:r>
            <a:r>
              <a:rPr lang="en-US" altLang="ja-JP" i="1"/>
              <a:t>n</a:t>
            </a:r>
            <a:r>
              <a:rPr lang="en-US" altLang="ja-JP" baseline="30000"/>
              <a:t>2</a:t>
            </a:r>
            <a:r>
              <a:rPr lang="en-US" altLang="ja-JP"/>
              <a:t>+29</a:t>
            </a:r>
            <a:r>
              <a:rPr lang="en-US" altLang="ja-JP" i="1"/>
              <a:t>n</a:t>
            </a:r>
            <a:r>
              <a:rPr lang="en-US" altLang="ja-JP"/>
              <a:t>)</a:t>
            </a:r>
            <a:r>
              <a:rPr lang="ja-JP" altLang="en-US"/>
              <a:t>を簡略化しなさい</a:t>
            </a:r>
            <a:br>
              <a:rPr lang="ja-JP" altLang="en-US"/>
            </a:br>
            <a:r>
              <a:rPr lang="ja-JP" altLang="en-US"/>
              <a:t>（与式）</a:t>
            </a:r>
            <a:r>
              <a:rPr lang="en-US" altLang="ja-JP"/>
              <a:t>=</a:t>
            </a:r>
            <a:r>
              <a:rPr lang="en-US" altLang="ja-JP" i="1"/>
              <a:t>O</a:t>
            </a:r>
            <a:r>
              <a:rPr lang="en-US" altLang="ja-JP"/>
              <a:t>(2</a:t>
            </a:r>
            <a:r>
              <a:rPr lang="en-US" altLang="ja-JP" i="1"/>
              <a:t>n</a:t>
            </a:r>
            <a:r>
              <a:rPr lang="en-US" altLang="ja-JP" baseline="30000"/>
              <a:t>3</a:t>
            </a:r>
            <a:r>
              <a:rPr lang="en-US" altLang="ja-JP"/>
              <a:t>)=</a:t>
            </a:r>
            <a:r>
              <a:rPr lang="en-US" altLang="ja-JP" i="1"/>
              <a:t>O</a:t>
            </a:r>
            <a:r>
              <a:rPr lang="en-US" altLang="ja-JP"/>
              <a:t>(</a:t>
            </a:r>
            <a:r>
              <a:rPr lang="en-US" altLang="ja-JP" i="1"/>
              <a:t>n</a:t>
            </a:r>
            <a:r>
              <a:rPr lang="en-US" altLang="ja-JP" baseline="30000"/>
              <a:t>3</a:t>
            </a:r>
            <a:r>
              <a:rPr lang="en-US" altLang="ja-JP"/>
              <a:t>)</a:t>
            </a:r>
          </a:p>
          <a:p>
            <a:r>
              <a:rPr lang="en-US" altLang="ja-JP" i="1"/>
              <a:t>O</a:t>
            </a:r>
            <a:r>
              <a:rPr lang="en-US" altLang="ja-JP"/>
              <a:t>(</a:t>
            </a:r>
            <a:r>
              <a:rPr lang="en-US" altLang="ja-JP" i="1"/>
              <a:t>n</a:t>
            </a:r>
            <a:r>
              <a:rPr lang="en-US" altLang="ja-JP"/>
              <a:t>log</a:t>
            </a:r>
            <a:r>
              <a:rPr lang="en-US" altLang="ja-JP" i="1"/>
              <a:t>n+</a:t>
            </a:r>
            <a:r>
              <a:rPr lang="en-US" altLang="ja-JP"/>
              <a:t>e</a:t>
            </a:r>
            <a:r>
              <a:rPr lang="en-US" altLang="ja-JP" i="1" baseline="30000"/>
              <a:t>n</a:t>
            </a:r>
            <a:r>
              <a:rPr lang="en-US" altLang="ja-JP"/>
              <a:t>)</a:t>
            </a:r>
            <a:r>
              <a:rPr lang="ja-JP" altLang="en-US"/>
              <a:t>を簡略化しなさい</a:t>
            </a:r>
            <a:br>
              <a:rPr lang="ja-JP" altLang="en-US"/>
            </a:br>
            <a:r>
              <a:rPr lang="ja-JP" altLang="en-US"/>
              <a:t>（与式）</a:t>
            </a:r>
            <a:r>
              <a:rPr lang="en-US" altLang="ja-JP"/>
              <a:t>=</a:t>
            </a:r>
            <a:r>
              <a:rPr lang="en-US" altLang="ja-JP" i="1"/>
              <a:t>O</a:t>
            </a:r>
            <a:r>
              <a:rPr lang="en-US" altLang="ja-JP"/>
              <a:t>(e</a:t>
            </a:r>
            <a:r>
              <a:rPr lang="en-US" altLang="ja-JP" i="1" baseline="30000"/>
              <a:t>n</a:t>
            </a:r>
            <a:r>
              <a:rPr lang="en-US" altLang="ja-JP"/>
              <a:t>)</a:t>
            </a:r>
          </a:p>
          <a:p>
            <a:r>
              <a:rPr lang="en-US" altLang="ja-JP" i="1"/>
              <a:t>O</a:t>
            </a:r>
            <a:r>
              <a:rPr lang="en-US" altLang="ja-JP"/>
              <a:t>(</a:t>
            </a:r>
            <a:r>
              <a:rPr lang="en-US" altLang="ja-JP" i="1"/>
              <a:t>n</a:t>
            </a:r>
            <a:r>
              <a:rPr lang="en-US" altLang="ja-JP"/>
              <a:t>!)+</a:t>
            </a:r>
            <a:r>
              <a:rPr lang="en-US" altLang="ja-JP" i="1"/>
              <a:t>O</a:t>
            </a:r>
            <a:r>
              <a:rPr lang="en-US" altLang="ja-JP"/>
              <a:t>(</a:t>
            </a:r>
            <a:r>
              <a:rPr lang="en-US" altLang="ja-JP" i="1"/>
              <a:t>n</a:t>
            </a:r>
            <a:r>
              <a:rPr lang="en-US" altLang="ja-JP" baseline="30000"/>
              <a:t>2</a:t>
            </a:r>
            <a:r>
              <a:rPr lang="en-US" altLang="ja-JP"/>
              <a:t>)</a:t>
            </a:r>
            <a:r>
              <a:rPr lang="ja-JP" altLang="en-US"/>
              <a:t>を簡略化しなさい</a:t>
            </a:r>
            <a:br>
              <a:rPr lang="ja-JP" altLang="en-US"/>
            </a:br>
            <a:r>
              <a:rPr lang="ja-JP" altLang="en-US"/>
              <a:t> （与式）</a:t>
            </a:r>
            <a:r>
              <a:rPr lang="en-US" altLang="ja-JP"/>
              <a:t>=</a:t>
            </a:r>
            <a:r>
              <a:rPr lang="en-US" altLang="ja-JP" i="1"/>
              <a:t>O</a:t>
            </a:r>
            <a:r>
              <a:rPr lang="en-US" altLang="ja-JP"/>
              <a:t>(n!+</a:t>
            </a:r>
            <a:r>
              <a:rPr lang="en-US" altLang="ja-JP" i="1"/>
              <a:t>n</a:t>
            </a:r>
            <a:r>
              <a:rPr lang="en-US" altLang="ja-JP" baseline="30000"/>
              <a:t>2</a:t>
            </a:r>
            <a:r>
              <a:rPr lang="en-US" altLang="ja-JP"/>
              <a:t>)=</a:t>
            </a:r>
            <a:r>
              <a:rPr lang="en-US" altLang="ja-JP" i="1"/>
              <a:t>O</a:t>
            </a:r>
            <a:r>
              <a:rPr lang="en-US" altLang="ja-JP"/>
              <a:t>(n!)</a:t>
            </a:r>
          </a:p>
          <a:p>
            <a:r>
              <a:rPr lang="en-US" altLang="ja-JP"/>
              <a:t>O(2</a:t>
            </a:r>
            <a:r>
              <a:rPr lang="en-US" altLang="ja-JP" i="1"/>
              <a:t>n</a:t>
            </a:r>
            <a:r>
              <a:rPr lang="en-US" altLang="ja-JP" baseline="30000"/>
              <a:t>2</a:t>
            </a:r>
            <a:r>
              <a:rPr lang="en-US" altLang="ja-JP"/>
              <a:t>+3</a:t>
            </a:r>
            <a:r>
              <a:rPr lang="en-US" altLang="ja-JP" i="1"/>
              <a:t>n</a:t>
            </a:r>
            <a:r>
              <a:rPr lang="en-US" altLang="ja-JP"/>
              <a:t>)</a:t>
            </a:r>
            <a:r>
              <a:rPr lang="ja-JP" altLang="en-US"/>
              <a:t>・</a:t>
            </a:r>
            <a:r>
              <a:rPr lang="en-US" altLang="ja-JP"/>
              <a:t>O(e</a:t>
            </a:r>
            <a:r>
              <a:rPr lang="en-US" altLang="ja-JP" i="1" baseline="30000"/>
              <a:t>n</a:t>
            </a:r>
            <a:r>
              <a:rPr lang="en-US" altLang="ja-JP"/>
              <a:t>)</a:t>
            </a:r>
            <a:r>
              <a:rPr lang="ja-JP" altLang="en-US"/>
              <a:t>を簡略化しなさい</a:t>
            </a:r>
            <a:br>
              <a:rPr lang="ja-JP" altLang="en-US"/>
            </a:br>
            <a:r>
              <a:rPr lang="ja-JP" altLang="en-US"/>
              <a:t> （与式）</a:t>
            </a:r>
            <a:r>
              <a:rPr lang="en-US" altLang="ja-JP"/>
              <a:t>=</a:t>
            </a:r>
            <a:r>
              <a:rPr lang="en-US" altLang="ja-JP" i="1"/>
              <a:t>O</a:t>
            </a:r>
            <a:r>
              <a:rPr lang="en-US" altLang="ja-JP"/>
              <a:t>(2</a:t>
            </a:r>
            <a:r>
              <a:rPr lang="en-US" altLang="ja-JP" i="1"/>
              <a:t>n</a:t>
            </a:r>
            <a:r>
              <a:rPr lang="en-US" altLang="ja-JP" baseline="30000"/>
              <a:t>2</a:t>
            </a:r>
            <a:r>
              <a:rPr lang="en-US" altLang="ja-JP"/>
              <a:t>e</a:t>
            </a:r>
            <a:r>
              <a:rPr lang="en-US" altLang="ja-JP" i="1" baseline="30000"/>
              <a:t>n</a:t>
            </a:r>
            <a:r>
              <a:rPr lang="en-US" altLang="ja-JP"/>
              <a:t>+3</a:t>
            </a:r>
            <a:r>
              <a:rPr lang="en-US" altLang="ja-JP" i="1"/>
              <a:t>n</a:t>
            </a:r>
            <a:r>
              <a:rPr lang="en-US" altLang="ja-JP"/>
              <a:t>e</a:t>
            </a:r>
            <a:r>
              <a:rPr lang="en-US" altLang="ja-JP" i="1" baseline="30000"/>
              <a:t>n</a:t>
            </a:r>
            <a:r>
              <a:rPr lang="en-US" altLang="ja-JP"/>
              <a:t>)=</a:t>
            </a:r>
            <a:r>
              <a:rPr lang="en-US" altLang="ja-JP" i="1"/>
              <a:t>O</a:t>
            </a:r>
            <a:r>
              <a:rPr lang="en-US" altLang="ja-JP"/>
              <a:t>(</a:t>
            </a:r>
            <a:r>
              <a:rPr lang="en-US" altLang="ja-JP" i="1"/>
              <a:t>n</a:t>
            </a:r>
            <a:r>
              <a:rPr lang="en-US" altLang="ja-JP" baseline="30000"/>
              <a:t>2</a:t>
            </a:r>
            <a:r>
              <a:rPr lang="en-US" altLang="ja-JP"/>
              <a:t>e</a:t>
            </a:r>
            <a:r>
              <a:rPr lang="en-US" altLang="ja-JP" i="1" baseline="30000"/>
              <a:t>n</a:t>
            </a:r>
            <a:r>
              <a:rPr lang="en-US" altLang="ja-JP"/>
              <a:t>)</a:t>
            </a:r>
          </a:p>
          <a:p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Pixel">
  <a:themeElements>
    <a:clrScheme name="1_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1_Pix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0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0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1_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4439</TotalTime>
  <Words>26</Words>
  <Application>Microsoft Office PowerPoint</Application>
  <PresentationFormat>画面に合わせる (4:3)</PresentationFormat>
  <Paragraphs>12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ＭＳ Ｐゴシック</vt:lpstr>
      <vt:lpstr>ＭＳ Ｐ明朝</vt:lpstr>
      <vt:lpstr>Arial</vt:lpstr>
      <vt:lpstr>Times New Roman</vt:lpstr>
      <vt:lpstr>Wingdings</vt:lpstr>
      <vt:lpstr>1_Pixel</vt:lpstr>
      <vt:lpstr>プログラミングⅠ</vt:lpstr>
      <vt:lpstr>時間計算量と領域計算量</vt:lpstr>
      <vt:lpstr>オーダーの計算方法</vt:lpstr>
    </vt:vector>
  </TitlesOfParts>
  <Manager>幸山直人</Manager>
  <Company>富山大学理学部数学教室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情報科学序論</dc:title>
  <dc:creator>幸山直人</dc:creator>
  <cp:lastModifiedBy>Naoto KOUYAMA</cp:lastModifiedBy>
  <cp:revision>499</cp:revision>
  <dcterms:created xsi:type="dcterms:W3CDTF">1601-01-01T00:00:00Z</dcterms:created>
  <dcterms:modified xsi:type="dcterms:W3CDTF">2015-04-25T07:00:39Z</dcterms:modified>
</cp:coreProperties>
</file>