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9"/>
  </p:notesMasterIdLst>
  <p:handoutMasterIdLst>
    <p:handoutMasterId r:id="rId20"/>
  </p:handoutMasterIdLst>
  <p:sldIdLst>
    <p:sldId id="575" r:id="rId2"/>
    <p:sldId id="819" r:id="rId3"/>
    <p:sldId id="820" r:id="rId4"/>
    <p:sldId id="821" r:id="rId5"/>
    <p:sldId id="822" r:id="rId6"/>
    <p:sldId id="811" r:id="rId7"/>
    <p:sldId id="812" r:id="rId8"/>
    <p:sldId id="813" r:id="rId9"/>
    <p:sldId id="766" r:id="rId10"/>
    <p:sldId id="814" r:id="rId11"/>
    <p:sldId id="815" r:id="rId12"/>
    <p:sldId id="816" r:id="rId13"/>
    <p:sldId id="823" r:id="rId14"/>
    <p:sldId id="824" r:id="rId15"/>
    <p:sldId id="825" r:id="rId16"/>
    <p:sldId id="826" r:id="rId17"/>
    <p:sldId id="827" r:id="rId18"/>
  </p:sldIdLst>
  <p:sldSz cx="9144000" cy="6858000" type="screen4x3"/>
  <p:notesSz cx="6858000" cy="9144000"/>
  <p:defaultTextStyle>
    <a:defPPr>
      <a:defRPr lang="en-US"/>
    </a:defPPr>
    <a:lvl1pPr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DEDEDE"/>
    <a:srgbClr val="C0C0C0"/>
    <a:srgbClr val="FFFF00"/>
    <a:srgbClr val="996633"/>
    <a:srgbClr val="00FF00"/>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autoAdjust="0"/>
    <p:restoredTop sz="94746" autoAdjust="0"/>
  </p:normalViewPr>
  <p:slideViewPr>
    <p:cSldViewPr>
      <p:cViewPr varScale="1">
        <p:scale>
          <a:sx n="84" d="100"/>
          <a:sy n="84" d="100"/>
        </p:scale>
        <p:origin x="142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9830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en-US" altLang="ja-JP"/>
          </a:p>
        </p:txBody>
      </p:sp>
      <p:sp>
        <p:nvSpPr>
          <p:cNvPr id="9830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9830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anose="02020603050405020304" pitchFamily="18" charset="0"/>
              </a:defRPr>
            </a:lvl1pPr>
          </a:lstStyle>
          <a:p>
            <a:fld id="{B3E60C4D-C12D-4E89-A058-B9C3825F89B4}" type="slidenum">
              <a:rPr lang="ja-JP" altLang="en-US"/>
              <a:pPr/>
              <a:t>‹#›</a:t>
            </a:fld>
            <a:endParaRPr lang="en-US" altLang="ja-JP"/>
          </a:p>
        </p:txBody>
      </p:sp>
    </p:spTree>
    <p:extLst>
      <p:ext uri="{BB962C8B-B14F-4D97-AF65-F5344CB8AC3E}">
        <p14:creationId xmlns:p14="http://schemas.microsoft.com/office/powerpoint/2010/main" val="41526323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en-US" altLang="ja-JP"/>
          </a:p>
        </p:txBody>
      </p:sp>
      <p:sp>
        <p:nvSpPr>
          <p:cNvPr id="145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anose="02020603050405020304" pitchFamily="18" charset="0"/>
              </a:defRPr>
            </a:lvl1pPr>
          </a:lstStyle>
          <a:p>
            <a:fld id="{B277D37D-0F77-4BE9-973B-00F1BE5C69E6}" type="slidenum">
              <a:rPr lang="ja-JP" altLang="en-US"/>
              <a:pPr/>
              <a:t>‹#›</a:t>
            </a:fld>
            <a:endParaRPr lang="en-US" altLang="ja-JP"/>
          </a:p>
        </p:txBody>
      </p:sp>
    </p:spTree>
    <p:extLst>
      <p:ext uri="{BB962C8B-B14F-4D97-AF65-F5344CB8AC3E}">
        <p14:creationId xmlns:p14="http://schemas.microsoft.com/office/powerpoint/2010/main" val="32604336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AF7D403A-C5D7-47A8-B4D9-866F18F33293}" type="slidenum">
              <a:rPr lang="ja-JP" altLang="en-US" sz="1200">
                <a:solidFill>
                  <a:schemeClr val="tx1"/>
                </a:solidFill>
                <a:latin typeface="Times New Roman" panose="02020603050405020304" pitchFamily="18" charset="0"/>
              </a:rPr>
              <a:pPr algn="r" eaLnBrk="1" hangingPunct="1"/>
              <a:t>2</a:t>
            </a:fld>
            <a:endParaRPr lang="en-US" altLang="ja-JP" sz="1200">
              <a:solidFill>
                <a:schemeClr val="tx1"/>
              </a:solidFill>
              <a:latin typeface="Times New Roman" panose="02020603050405020304" pitchFamily="18" charset="0"/>
            </a:endParaRPr>
          </a:p>
        </p:txBody>
      </p:sp>
      <p:sp>
        <p:nvSpPr>
          <p:cNvPr id="614403" name="Rectangle 2"/>
          <p:cNvSpPr>
            <a:spLocks noGrp="1" noRot="1" noChangeAspect="1" noChangeArrowheads="1" noTextEdit="1"/>
          </p:cNvSpPr>
          <p:nvPr>
            <p:ph type="sldImg"/>
          </p:nvPr>
        </p:nvSpPr>
        <p:spPr>
          <a:ln/>
        </p:spPr>
      </p:sp>
      <p:sp>
        <p:nvSpPr>
          <p:cNvPr id="6144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4078590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9C364C05-E625-445B-A4C4-1BC5901B309D}" type="slidenum">
              <a:rPr lang="ja-JP" altLang="en-US" sz="1200">
                <a:solidFill>
                  <a:schemeClr val="tx1"/>
                </a:solidFill>
                <a:latin typeface="Times New Roman" panose="02020603050405020304" pitchFamily="18" charset="0"/>
              </a:rPr>
              <a:pPr algn="r" eaLnBrk="1" hangingPunct="1"/>
              <a:t>3</a:t>
            </a:fld>
            <a:endParaRPr lang="en-US" altLang="ja-JP" sz="1200">
              <a:solidFill>
                <a:schemeClr val="tx1"/>
              </a:solidFill>
              <a:latin typeface="Times New Roman" panose="02020603050405020304" pitchFamily="18" charset="0"/>
            </a:endParaRPr>
          </a:p>
        </p:txBody>
      </p:sp>
      <p:sp>
        <p:nvSpPr>
          <p:cNvPr id="616451" name="Rectangle 2"/>
          <p:cNvSpPr>
            <a:spLocks noGrp="1" noRot="1" noChangeAspect="1" noChangeArrowheads="1" noTextEdit="1"/>
          </p:cNvSpPr>
          <p:nvPr>
            <p:ph type="sldImg"/>
          </p:nvPr>
        </p:nvSpPr>
        <p:spPr>
          <a:ln/>
        </p:spPr>
      </p:sp>
      <p:sp>
        <p:nvSpPr>
          <p:cNvPr id="6164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452744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49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7EDBF2F8-E72D-4CC4-91EF-3685092594A8}" type="slidenum">
              <a:rPr lang="ja-JP" altLang="en-US" sz="1200">
                <a:solidFill>
                  <a:schemeClr val="tx1"/>
                </a:solidFill>
                <a:latin typeface="Times New Roman" panose="02020603050405020304" pitchFamily="18" charset="0"/>
              </a:rPr>
              <a:pPr algn="r" eaLnBrk="1" hangingPunct="1"/>
              <a:t>4</a:t>
            </a:fld>
            <a:endParaRPr lang="en-US" altLang="ja-JP" sz="1200">
              <a:solidFill>
                <a:schemeClr val="tx1"/>
              </a:solidFill>
              <a:latin typeface="Times New Roman" panose="02020603050405020304" pitchFamily="18" charset="0"/>
            </a:endParaRPr>
          </a:p>
        </p:txBody>
      </p:sp>
      <p:sp>
        <p:nvSpPr>
          <p:cNvPr id="618499" name="Rectangle 2"/>
          <p:cNvSpPr>
            <a:spLocks noGrp="1" noRot="1" noChangeAspect="1" noChangeArrowheads="1" noTextEdit="1"/>
          </p:cNvSpPr>
          <p:nvPr>
            <p:ph type="sldImg"/>
          </p:nvPr>
        </p:nvSpPr>
        <p:spPr>
          <a:ln/>
        </p:spPr>
      </p:sp>
      <p:sp>
        <p:nvSpPr>
          <p:cNvPr id="618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0274993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4A99D27D-49C9-4F63-AE22-BED1874F12F0}" type="slidenum">
              <a:rPr lang="ja-JP" altLang="en-US" sz="1200">
                <a:solidFill>
                  <a:schemeClr val="tx1"/>
                </a:solidFill>
                <a:latin typeface="Times New Roman" panose="02020603050405020304" pitchFamily="18" charset="0"/>
              </a:rPr>
              <a:pPr algn="r" eaLnBrk="1" hangingPunct="1"/>
              <a:t>5</a:t>
            </a:fld>
            <a:endParaRPr lang="en-US" altLang="ja-JP" sz="1200">
              <a:solidFill>
                <a:schemeClr val="tx1"/>
              </a:solidFill>
              <a:latin typeface="Times New Roman" panose="02020603050405020304" pitchFamily="18" charset="0"/>
            </a:endParaRPr>
          </a:p>
        </p:txBody>
      </p:sp>
      <p:sp>
        <p:nvSpPr>
          <p:cNvPr id="620547" name="Rectangle 2"/>
          <p:cNvSpPr>
            <a:spLocks noGrp="1" noRot="1" noChangeAspect="1" noChangeArrowheads="1" noTextEdit="1"/>
          </p:cNvSpPr>
          <p:nvPr>
            <p:ph type="sldImg"/>
          </p:nvPr>
        </p:nvSpPr>
        <p:spPr>
          <a:ln/>
        </p:spPr>
      </p:sp>
      <p:sp>
        <p:nvSpPr>
          <p:cNvPr id="620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9628372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C0074CF5-0083-4A25-B48B-BA2871416172}" type="slidenum">
              <a:rPr lang="ja-JP" altLang="en-US" sz="1200">
                <a:solidFill>
                  <a:schemeClr val="tx1"/>
                </a:solidFill>
                <a:latin typeface="Times New Roman" panose="02020603050405020304" pitchFamily="18" charset="0"/>
              </a:rPr>
              <a:pPr algn="r" eaLnBrk="1" hangingPunct="1"/>
              <a:t>6</a:t>
            </a:fld>
            <a:endParaRPr lang="en-US" altLang="ja-JP" sz="1200">
              <a:solidFill>
                <a:schemeClr val="tx1"/>
              </a:solidFill>
              <a:latin typeface="Times New Roman" panose="02020603050405020304" pitchFamily="18" charset="0"/>
            </a:endParaRPr>
          </a:p>
        </p:txBody>
      </p:sp>
      <p:sp>
        <p:nvSpPr>
          <p:cNvPr id="604163" name="Rectangle 2"/>
          <p:cNvSpPr>
            <a:spLocks noGrp="1" noRot="1" noChangeAspect="1" noChangeArrowheads="1" noTextEdit="1"/>
          </p:cNvSpPr>
          <p:nvPr>
            <p:ph type="sldImg"/>
          </p:nvPr>
        </p:nvSpPr>
        <p:spPr>
          <a:ln/>
        </p:spPr>
      </p:sp>
      <p:sp>
        <p:nvSpPr>
          <p:cNvPr id="604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9100389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81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1B3FA89E-8AE5-4ABB-9F2D-D97E1529A44B}" type="slidenum">
              <a:rPr lang="ja-JP" altLang="en-US" sz="1200">
                <a:solidFill>
                  <a:schemeClr val="tx1"/>
                </a:solidFill>
                <a:latin typeface="Times New Roman" panose="02020603050405020304" pitchFamily="18" charset="0"/>
              </a:rPr>
              <a:pPr algn="r" eaLnBrk="1" hangingPunct="1"/>
              <a:t>14</a:t>
            </a:fld>
            <a:endParaRPr lang="en-US" altLang="ja-JP" sz="1200">
              <a:solidFill>
                <a:schemeClr val="tx1"/>
              </a:solidFill>
              <a:latin typeface="Times New Roman" panose="02020603050405020304" pitchFamily="18" charset="0"/>
            </a:endParaRPr>
          </a:p>
        </p:txBody>
      </p:sp>
      <p:sp>
        <p:nvSpPr>
          <p:cNvPr id="631811" name="Rectangle 2"/>
          <p:cNvSpPr>
            <a:spLocks noGrp="1" noRot="1" noChangeAspect="1" noChangeArrowheads="1" noTextEdit="1"/>
          </p:cNvSpPr>
          <p:nvPr>
            <p:ph type="sldImg"/>
          </p:nvPr>
        </p:nvSpPr>
        <p:spPr>
          <a:ln/>
        </p:spPr>
      </p:sp>
      <p:sp>
        <p:nvSpPr>
          <p:cNvPr id="6318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5865024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385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984C47C7-C906-41E6-906B-27830B1B9230}" type="slidenum">
              <a:rPr lang="ja-JP" altLang="en-US" sz="1200">
                <a:solidFill>
                  <a:schemeClr val="tx1"/>
                </a:solidFill>
                <a:latin typeface="Times New Roman" panose="02020603050405020304" pitchFamily="18" charset="0"/>
              </a:rPr>
              <a:pPr algn="r" eaLnBrk="1" hangingPunct="1"/>
              <a:t>15</a:t>
            </a:fld>
            <a:endParaRPr lang="en-US" altLang="ja-JP" sz="1200">
              <a:solidFill>
                <a:schemeClr val="tx1"/>
              </a:solidFill>
              <a:latin typeface="Times New Roman" panose="02020603050405020304" pitchFamily="18" charset="0"/>
            </a:endParaRPr>
          </a:p>
        </p:txBody>
      </p:sp>
      <p:sp>
        <p:nvSpPr>
          <p:cNvPr id="633859" name="Rectangle 2"/>
          <p:cNvSpPr>
            <a:spLocks noGrp="1" noRot="1" noChangeAspect="1" noChangeArrowheads="1" noTextEdit="1"/>
          </p:cNvSpPr>
          <p:nvPr>
            <p:ph type="sldImg"/>
          </p:nvPr>
        </p:nvSpPr>
        <p:spPr>
          <a:ln/>
        </p:spPr>
      </p:sp>
      <p:sp>
        <p:nvSpPr>
          <p:cNvPr id="633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1453701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90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FBBAA48D-AF34-447A-90C2-5789050C20CA}" type="slidenum">
              <a:rPr lang="ja-JP" altLang="en-US" sz="1200">
                <a:solidFill>
                  <a:schemeClr val="tx1"/>
                </a:solidFill>
                <a:latin typeface="Times New Roman" panose="02020603050405020304" pitchFamily="18" charset="0"/>
              </a:rPr>
              <a:pPr algn="r" eaLnBrk="1" hangingPunct="1"/>
              <a:t>16</a:t>
            </a:fld>
            <a:endParaRPr lang="en-US" altLang="ja-JP" sz="1200">
              <a:solidFill>
                <a:schemeClr val="tx1"/>
              </a:solidFill>
              <a:latin typeface="Times New Roman" panose="02020603050405020304" pitchFamily="18" charset="0"/>
            </a:endParaRPr>
          </a:p>
        </p:txBody>
      </p:sp>
      <p:sp>
        <p:nvSpPr>
          <p:cNvPr id="635907" name="Rectangle 2"/>
          <p:cNvSpPr>
            <a:spLocks noGrp="1" noRot="1" noChangeAspect="1" noChangeArrowheads="1" noTextEdit="1"/>
          </p:cNvSpPr>
          <p:nvPr>
            <p:ph type="sldImg"/>
          </p:nvPr>
        </p:nvSpPr>
        <p:spPr>
          <a:ln/>
        </p:spPr>
      </p:sp>
      <p:sp>
        <p:nvSpPr>
          <p:cNvPr id="6359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1403125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95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74F382A9-434B-4552-A83E-706E56B4C669}" type="slidenum">
              <a:rPr lang="ja-JP" altLang="en-US" sz="1200">
                <a:solidFill>
                  <a:schemeClr val="tx1"/>
                </a:solidFill>
                <a:latin typeface="Times New Roman" panose="02020603050405020304" pitchFamily="18" charset="0"/>
              </a:rPr>
              <a:pPr algn="r" eaLnBrk="1" hangingPunct="1"/>
              <a:t>17</a:t>
            </a:fld>
            <a:endParaRPr lang="en-US" altLang="ja-JP" sz="1200">
              <a:solidFill>
                <a:schemeClr val="tx1"/>
              </a:solidFill>
              <a:latin typeface="Times New Roman" panose="02020603050405020304" pitchFamily="18" charset="0"/>
            </a:endParaRPr>
          </a:p>
        </p:txBody>
      </p:sp>
      <p:sp>
        <p:nvSpPr>
          <p:cNvPr id="637955" name="Rectangle 2"/>
          <p:cNvSpPr>
            <a:spLocks noGrp="1" noRot="1" noChangeAspect="1" noChangeArrowheads="1" noTextEdit="1"/>
          </p:cNvSpPr>
          <p:nvPr>
            <p:ph type="sldImg"/>
          </p:nvPr>
        </p:nvSpPr>
        <p:spPr>
          <a:ln/>
        </p:spPr>
      </p:sp>
      <p:sp>
        <p:nvSpPr>
          <p:cNvPr id="6379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553183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72386" name="Rectangle 2"/>
          <p:cNvSpPr>
            <a:spLocks noGrp="1" noChangeArrowheads="1"/>
          </p:cNvSpPr>
          <p:nvPr>
            <p:ph type="ctrTitle"/>
          </p:nvPr>
        </p:nvSpPr>
        <p:spPr>
          <a:xfrm>
            <a:off x="3203575" y="2260600"/>
            <a:ext cx="5761038" cy="1168400"/>
          </a:xfrm>
        </p:spPr>
        <p:txBody>
          <a:bodyPr/>
          <a:lstStyle>
            <a:lvl1pPr>
              <a:defRPr sz="5000">
                <a:solidFill>
                  <a:srgbClr val="FFFFFF"/>
                </a:solidFill>
              </a:defRPr>
            </a:lvl1pPr>
          </a:lstStyle>
          <a:p>
            <a:pPr lvl="0"/>
            <a:r>
              <a:rPr lang="ja-JP" altLang="en-US" noProof="0" smtClean="0"/>
              <a:t>マスタ タイトルの書式設定</a:t>
            </a:r>
          </a:p>
        </p:txBody>
      </p:sp>
      <p:sp>
        <p:nvSpPr>
          <p:cNvPr id="272387" name="Rectangle 3"/>
          <p:cNvSpPr>
            <a:spLocks noGrp="1" noChangeArrowheads="1"/>
          </p:cNvSpPr>
          <p:nvPr>
            <p:ph type="subTitle" idx="1"/>
          </p:nvPr>
        </p:nvSpPr>
        <p:spPr>
          <a:xfrm>
            <a:off x="3276600" y="4005263"/>
            <a:ext cx="5616575" cy="746125"/>
          </a:xfrm>
        </p:spPr>
        <p:txBody>
          <a:bodyPr/>
          <a:lstStyle>
            <a:lvl1pPr marL="0" indent="0">
              <a:buFont typeface="Wingdings" panose="05000000000000000000" pitchFamily="2" charset="2"/>
              <a:buNone/>
              <a:defRPr sz="3400"/>
            </a:lvl1pPr>
          </a:lstStyle>
          <a:p>
            <a:pPr lvl="0"/>
            <a:r>
              <a:rPr lang="ja-JP" altLang="en-US" noProof="0" smtClean="0"/>
              <a:t>マスタ サブタイトルの書式設定</a:t>
            </a:r>
          </a:p>
        </p:txBody>
      </p:sp>
      <p:sp>
        <p:nvSpPr>
          <p:cNvPr id="272388" name="Text Box 4"/>
          <p:cNvSpPr txBox="1">
            <a:spLocks noChangeArrowheads="1"/>
          </p:cNvSpPr>
          <p:nvPr userDrawn="1"/>
        </p:nvSpPr>
        <p:spPr bwMode="auto">
          <a:xfrm>
            <a:off x="5003800" y="5945188"/>
            <a:ext cx="38639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3200" b="1">
                <a:solidFill>
                  <a:schemeClr val="tx1"/>
                </a:solidFill>
              </a:rPr>
              <a:t>担当教員： 幸山 直人</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124900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9959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457200"/>
            <a:ext cx="6019800" cy="59959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35524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59519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1677978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865169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756879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1487423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824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2848943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4234933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bwMode="auto">
          <a:xfrm>
            <a:off x="457200" y="457200"/>
            <a:ext cx="8229600" cy="81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71363" name="Rectangle 3"/>
          <p:cNvSpPr>
            <a:spLocks noGrp="1" noChangeArrowheads="1"/>
          </p:cNvSpPr>
          <p:nvPr>
            <p:ph type="body" idx="1"/>
          </p:nvPr>
        </p:nvSpPr>
        <p:spPr bwMode="auto">
          <a:xfrm>
            <a:off x="457200" y="1557338"/>
            <a:ext cx="8229600" cy="489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71364" name="Text Box 4"/>
          <p:cNvSpPr txBox="1">
            <a:spLocks noChangeArrowheads="1"/>
          </p:cNvSpPr>
          <p:nvPr userDrawn="1"/>
        </p:nvSpPr>
        <p:spPr bwMode="auto">
          <a:xfrm>
            <a:off x="674688" y="38100"/>
            <a:ext cx="8469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altLang="ja-JP" sz="1800" b="1" dirty="0" smtClean="0">
                <a:solidFill>
                  <a:schemeClr val="bg1"/>
                </a:solidFill>
              </a:rPr>
              <a:t>2015</a:t>
            </a:r>
            <a:r>
              <a:rPr lang="ja-JP" altLang="en-US" sz="1800" b="1" dirty="0" smtClean="0">
                <a:solidFill>
                  <a:schemeClr val="bg1"/>
                </a:solidFill>
              </a:rPr>
              <a:t>年度</a:t>
            </a:r>
            <a:r>
              <a:rPr lang="ja-JP" altLang="en-US" sz="1800" b="1" dirty="0">
                <a:solidFill>
                  <a:schemeClr val="bg1"/>
                </a:solidFill>
              </a:rPr>
              <a:t>　プログラミング</a:t>
            </a:r>
            <a:r>
              <a:rPr lang="en-US" altLang="ja-JP" sz="1800" b="1" dirty="0">
                <a:solidFill>
                  <a:schemeClr val="bg1"/>
                </a:solidFill>
              </a:rPr>
              <a:t>Ⅰ</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iming>
    <p:tnLst>
      <p:par>
        <p:cTn id="1" dur="indefinite" restart="never" nodeType="tmRoot"/>
      </p:par>
    </p:tnLst>
  </p:timing>
  <p:txStyles>
    <p:titleStyle>
      <a:lvl1pPr algn="l" rtl="0" fontAlgn="base">
        <a:spcBef>
          <a:spcPct val="0"/>
        </a:spcBef>
        <a:spcAft>
          <a:spcPct val="0"/>
        </a:spcAft>
        <a:defRPr kumimoji="1" sz="4400" kern="12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2pPr>
      <a:lvl3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3pPr>
      <a:lvl4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4pPr>
      <a:lvl5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lr>
          <a:schemeClr val="bg2"/>
        </a:buClr>
        <a:buSzPct val="75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anose="05000000000000000000" pitchFamily="2" charset="2"/>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lr>
          <a:schemeClr val="bg2"/>
        </a:buClr>
        <a:buSzPct val="65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lr>
          <a:schemeClr val="bg2"/>
        </a:buClr>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www.jitec.ipa.go.jp/"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hyperlink" Target="http://kouyama.math.u-toyama.ac.jp/main/computer/personal/jitec/pass.htm" TargetMode="External"/><Relationship Id="rId4" Type="http://schemas.openxmlformats.org/officeDocument/2006/relationships/hyperlink" Target="http://kouyama.math.u-toyama.ac.jp/main/computer/personal/jitec/information.htm"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Grp="1" noChangeArrowheads="1"/>
          </p:cNvSpPr>
          <p:nvPr>
            <p:ph type="ctrTitle"/>
          </p:nvPr>
        </p:nvSpPr>
        <p:spPr/>
        <p:txBody>
          <a:bodyPr/>
          <a:lstStyle/>
          <a:p>
            <a:r>
              <a:rPr lang="ja-JP" altLang="en-US"/>
              <a:t>プログラミング</a:t>
            </a:r>
            <a:r>
              <a:rPr lang="en-US" altLang="ja-JP"/>
              <a:t>Ⅰ</a:t>
            </a:r>
          </a:p>
        </p:txBody>
      </p:sp>
      <p:sp>
        <p:nvSpPr>
          <p:cNvPr id="295939" name="Rectangle 3"/>
          <p:cNvSpPr>
            <a:spLocks noGrp="1" noChangeArrowheads="1"/>
          </p:cNvSpPr>
          <p:nvPr>
            <p:ph type="subTitle" idx="1"/>
          </p:nvPr>
        </p:nvSpPr>
        <p:spPr/>
        <p:txBody>
          <a:bodyPr/>
          <a:lstStyle/>
          <a:p>
            <a:pPr>
              <a:lnSpc>
                <a:spcPct val="90000"/>
              </a:lnSpc>
            </a:pPr>
            <a:r>
              <a:rPr lang="ja-JP" altLang="en-US" sz="2900"/>
              <a:t>～ はじめてのプログラミング</a:t>
            </a:r>
            <a:r>
              <a:rPr lang="en-US" altLang="ja-JP" sz="2900"/>
              <a:t> </a:t>
            </a:r>
            <a:r>
              <a:rPr lang="ja-JP" altLang="en-US" sz="2900"/>
              <a:t>～</a:t>
            </a:r>
          </a:p>
        </p:txBody>
      </p:sp>
      <p:sp>
        <p:nvSpPr>
          <p:cNvPr id="295940" name="Text Box 4"/>
          <p:cNvSpPr txBox="1">
            <a:spLocks noChangeArrowheads="1"/>
          </p:cNvSpPr>
          <p:nvPr/>
        </p:nvSpPr>
        <p:spPr bwMode="auto">
          <a:xfrm>
            <a:off x="3276600" y="1557338"/>
            <a:ext cx="19191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3200" b="1" dirty="0" smtClean="0">
                <a:solidFill>
                  <a:schemeClr val="bg1"/>
                </a:solidFill>
              </a:rPr>
              <a:t>2015</a:t>
            </a:r>
            <a:r>
              <a:rPr lang="ja-JP" altLang="en-US" sz="3200" b="1" dirty="0" smtClean="0">
                <a:solidFill>
                  <a:schemeClr val="bg1"/>
                </a:solidFill>
              </a:rPr>
              <a:t>年度</a:t>
            </a:r>
            <a:endParaRPr lang="ja-JP" altLang="en-US" sz="3200"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4" name="Rectangle 2"/>
          <p:cNvSpPr>
            <a:spLocks noGrp="1" noChangeArrowheads="1"/>
          </p:cNvSpPr>
          <p:nvPr>
            <p:ph type="title"/>
          </p:nvPr>
        </p:nvSpPr>
        <p:spPr/>
        <p:txBody>
          <a:bodyPr/>
          <a:lstStyle/>
          <a:p>
            <a:r>
              <a:rPr lang="en-US" altLang="ja-JP" sz="4000"/>
              <a:t>C</a:t>
            </a:r>
            <a:r>
              <a:rPr lang="ja-JP" altLang="en-US" sz="4000"/>
              <a:t>言語をマスターするためのポイント</a:t>
            </a:r>
          </a:p>
        </p:txBody>
      </p:sp>
      <p:sp>
        <p:nvSpPr>
          <p:cNvPr id="607235" name="Rectangle 3"/>
          <p:cNvSpPr>
            <a:spLocks noGrp="1" noChangeArrowheads="1"/>
          </p:cNvSpPr>
          <p:nvPr>
            <p:ph type="body" idx="1"/>
          </p:nvPr>
        </p:nvSpPr>
        <p:spPr/>
        <p:txBody>
          <a:bodyPr/>
          <a:lstStyle/>
          <a:p>
            <a:r>
              <a:rPr lang="ja-JP" altLang="en-US" sz="3600"/>
              <a:t>型（数値）</a:t>
            </a:r>
          </a:p>
          <a:p>
            <a:r>
              <a:rPr lang="ja-JP" altLang="en-US" sz="3600"/>
              <a:t>配列</a:t>
            </a:r>
          </a:p>
          <a:p>
            <a:r>
              <a:rPr lang="ja-JP" altLang="en-US" sz="3600"/>
              <a:t>関数（引数と戻り値）</a:t>
            </a:r>
          </a:p>
          <a:p>
            <a:r>
              <a:rPr lang="ja-JP" altLang="en-US" sz="3600"/>
              <a:t>ポインタ（アドレス参照）</a:t>
            </a:r>
          </a:p>
        </p:txBody>
      </p:sp>
      <p:sp>
        <p:nvSpPr>
          <p:cNvPr id="607236" name="Text Box 4"/>
          <p:cNvSpPr txBox="1">
            <a:spLocks noChangeArrowheads="1"/>
          </p:cNvSpPr>
          <p:nvPr/>
        </p:nvSpPr>
        <p:spPr bwMode="auto">
          <a:xfrm>
            <a:off x="501650" y="5081588"/>
            <a:ext cx="813911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ja-JP" altLang="en-US" sz="3200"/>
              <a:t>プログラミング</a:t>
            </a:r>
            <a:r>
              <a:rPr lang="en-US" altLang="ja-JP" sz="3200"/>
              <a:t>Ⅰ</a:t>
            </a:r>
            <a:r>
              <a:rPr lang="ja-JP" altLang="en-US" sz="3200"/>
              <a:t>で学んだことが大きく関係する</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258" name="Rectangle 2"/>
          <p:cNvSpPr>
            <a:spLocks noGrp="1" noChangeArrowheads="1"/>
          </p:cNvSpPr>
          <p:nvPr>
            <p:ph type="title"/>
          </p:nvPr>
        </p:nvSpPr>
        <p:spPr/>
        <p:txBody>
          <a:bodyPr/>
          <a:lstStyle/>
          <a:p>
            <a:r>
              <a:rPr lang="ja-JP" altLang="en-US"/>
              <a:t>大学の端末室で利用できる</a:t>
            </a:r>
            <a:r>
              <a:rPr lang="en-US" altLang="ja-JP"/>
              <a:t>C</a:t>
            </a:r>
            <a:r>
              <a:rPr lang="ja-JP" altLang="en-US"/>
              <a:t>言語</a:t>
            </a:r>
          </a:p>
        </p:txBody>
      </p:sp>
      <p:sp>
        <p:nvSpPr>
          <p:cNvPr id="608259" name="Rectangle 3"/>
          <p:cNvSpPr>
            <a:spLocks noGrp="1" noChangeArrowheads="1"/>
          </p:cNvSpPr>
          <p:nvPr>
            <p:ph type="body" idx="1"/>
          </p:nvPr>
        </p:nvSpPr>
        <p:spPr/>
        <p:txBody>
          <a:bodyPr/>
          <a:lstStyle/>
          <a:p>
            <a:r>
              <a:rPr lang="en-US" altLang="ja-JP"/>
              <a:t>Microsoft Visual Studio 2010</a:t>
            </a:r>
            <a:r>
              <a:rPr lang="ja-JP" altLang="en-US"/>
              <a:t>（製品版）</a:t>
            </a:r>
            <a:br>
              <a:rPr lang="ja-JP" altLang="en-US"/>
            </a:br>
            <a:r>
              <a:rPr lang="ja-JP" altLang="en-US"/>
              <a:t> ．</a:t>
            </a:r>
            <a:r>
              <a:rPr lang="en-US" altLang="ja-JP"/>
              <a:t>NET Framework</a:t>
            </a:r>
            <a:r>
              <a:rPr lang="ja-JP" altLang="en-US"/>
              <a:t>が利用できる</a:t>
            </a:r>
          </a:p>
          <a:p>
            <a:r>
              <a:rPr lang="en-US" altLang="ja-JP"/>
              <a:t>Gnu C</a:t>
            </a:r>
            <a:br>
              <a:rPr lang="en-US" altLang="ja-JP"/>
            </a:br>
            <a:r>
              <a:rPr lang="en-US" altLang="ja-JP"/>
              <a:t>Cygwin</a:t>
            </a:r>
            <a:r>
              <a:rPr lang="ja-JP" altLang="en-US"/>
              <a:t>環境下で利用可能（</a:t>
            </a:r>
            <a:r>
              <a:rPr lang="en-US" altLang="ja-JP"/>
              <a:t>Unix</a:t>
            </a:r>
            <a:r>
              <a:rPr lang="ja-JP" altLang="en-US"/>
              <a:t>系）</a:t>
            </a:r>
          </a:p>
          <a:p>
            <a:r>
              <a:rPr lang="en-US" altLang="ja-JP"/>
              <a:t>Gnu C</a:t>
            </a:r>
            <a:br>
              <a:rPr lang="en-US" altLang="ja-JP"/>
            </a:br>
            <a:r>
              <a:rPr lang="en-US" altLang="ja-JP"/>
              <a:t>MinGW+MSYS</a:t>
            </a:r>
            <a:r>
              <a:rPr lang="ja-JP" altLang="en-US"/>
              <a:t>環境下で利用可能（</a:t>
            </a:r>
            <a:r>
              <a:rPr lang="en-US" altLang="ja-JP"/>
              <a:t>Unix</a:t>
            </a:r>
            <a:r>
              <a:rPr lang="ja-JP" altLang="en-US"/>
              <a:t>系）</a:t>
            </a:r>
          </a:p>
          <a:p>
            <a:r>
              <a:rPr lang="en-US" altLang="ja-JP"/>
              <a:t>Intel C</a:t>
            </a:r>
            <a:br>
              <a:rPr lang="en-US" altLang="ja-JP"/>
            </a:br>
            <a:r>
              <a:rPr lang="en-US" altLang="ja-JP"/>
              <a:t>Linux</a:t>
            </a:r>
            <a:r>
              <a:rPr lang="ja-JP" altLang="en-US"/>
              <a:t>計算サーバにリモートログインすることで利用可能（マルチスレッドに対応；</a:t>
            </a:r>
            <a:r>
              <a:rPr lang="en-US" altLang="ja-JP"/>
              <a:t>Unix</a:t>
            </a:r>
            <a:r>
              <a:rPr lang="ja-JP" altLang="en-US"/>
              <a:t>系）</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9282" name="Rectangle 2"/>
          <p:cNvSpPr>
            <a:spLocks noGrp="1" noChangeArrowheads="1"/>
          </p:cNvSpPr>
          <p:nvPr>
            <p:ph type="title"/>
          </p:nvPr>
        </p:nvSpPr>
        <p:spPr/>
        <p:txBody>
          <a:bodyPr/>
          <a:lstStyle/>
          <a:p>
            <a:r>
              <a:rPr lang="ja-JP" altLang="en-US"/>
              <a:t>自宅で使えるフリーの</a:t>
            </a:r>
            <a:r>
              <a:rPr lang="en-US" altLang="ja-JP"/>
              <a:t>C</a:t>
            </a:r>
            <a:r>
              <a:rPr lang="ja-JP" altLang="en-US"/>
              <a:t>言語</a:t>
            </a:r>
          </a:p>
        </p:txBody>
      </p:sp>
      <p:sp>
        <p:nvSpPr>
          <p:cNvPr id="609283" name="Rectangle 3"/>
          <p:cNvSpPr>
            <a:spLocks noGrp="1" noChangeArrowheads="1"/>
          </p:cNvSpPr>
          <p:nvPr>
            <p:ph type="body" idx="1"/>
          </p:nvPr>
        </p:nvSpPr>
        <p:spPr/>
        <p:txBody>
          <a:bodyPr/>
          <a:lstStyle/>
          <a:p>
            <a:r>
              <a:rPr lang="en-US" altLang="ja-JP"/>
              <a:t>Microsoft Visual Studio Express</a:t>
            </a:r>
            <a:br>
              <a:rPr lang="en-US" altLang="ja-JP"/>
            </a:br>
            <a:r>
              <a:rPr lang="ja-JP" altLang="en-US"/>
              <a:t>． </a:t>
            </a:r>
            <a:r>
              <a:rPr lang="en-US" altLang="ja-JP"/>
              <a:t>NET Framework</a:t>
            </a:r>
            <a:r>
              <a:rPr lang="ja-JP" altLang="en-US"/>
              <a:t>が利用できる（３０日を超えて使用する場合はユーザー登録が必要）</a:t>
            </a:r>
          </a:p>
          <a:p>
            <a:r>
              <a:rPr lang="en-US" altLang="ja-JP"/>
              <a:t>Borland C++</a:t>
            </a:r>
            <a:br>
              <a:rPr lang="en-US" altLang="ja-JP"/>
            </a:br>
            <a:r>
              <a:rPr lang="ja-JP" altLang="en-US"/>
              <a:t>テキストにも付属し、実績のあるコンパイラ</a:t>
            </a:r>
          </a:p>
          <a:p>
            <a:r>
              <a:rPr lang="en-US" altLang="ja-JP"/>
              <a:t>Gnu C</a:t>
            </a:r>
            <a:br>
              <a:rPr lang="en-US" altLang="ja-JP"/>
            </a:br>
            <a:r>
              <a:rPr lang="en-US" altLang="ja-JP"/>
              <a:t> Cygwin</a:t>
            </a:r>
            <a:r>
              <a:rPr lang="ja-JP" altLang="en-US"/>
              <a:t>環境下で利用可能（</a:t>
            </a:r>
            <a:r>
              <a:rPr lang="en-US" altLang="ja-JP"/>
              <a:t>Unix</a:t>
            </a:r>
            <a:r>
              <a:rPr lang="ja-JP" altLang="en-US"/>
              <a:t>系） </a:t>
            </a:r>
          </a:p>
          <a:p>
            <a:r>
              <a:rPr lang="en-US" altLang="ja-JP"/>
              <a:t>Gnu C</a:t>
            </a:r>
            <a:br>
              <a:rPr lang="en-US" altLang="ja-JP"/>
            </a:br>
            <a:r>
              <a:rPr lang="en-US" altLang="ja-JP"/>
              <a:t> MinGW+MSYS</a:t>
            </a:r>
            <a:r>
              <a:rPr lang="ja-JP" altLang="en-US"/>
              <a:t>環境下で利用可能（</a:t>
            </a:r>
            <a:r>
              <a:rPr lang="en-US" altLang="ja-JP"/>
              <a:t>Unix</a:t>
            </a:r>
            <a:r>
              <a:rPr lang="ja-JP" altLang="en-US"/>
              <a:t>系）</a:t>
            </a:r>
            <a:endParaRPr lang="en-US" altLang="ja-JP"/>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1570" name="Rectangle 2"/>
          <p:cNvSpPr>
            <a:spLocks noGrp="1" noChangeArrowheads="1"/>
          </p:cNvSpPr>
          <p:nvPr>
            <p:ph type="title"/>
          </p:nvPr>
        </p:nvSpPr>
        <p:spPr/>
        <p:txBody>
          <a:bodyPr/>
          <a:lstStyle/>
          <a:p>
            <a:r>
              <a:rPr lang="ja-JP" altLang="en-US"/>
              <a:t>プログラミングの大まかな流れ</a:t>
            </a:r>
          </a:p>
        </p:txBody>
      </p:sp>
      <p:sp>
        <p:nvSpPr>
          <p:cNvPr id="621571" name="Rectangle 3"/>
          <p:cNvSpPr>
            <a:spLocks noChangeArrowheads="1"/>
          </p:cNvSpPr>
          <p:nvPr/>
        </p:nvSpPr>
        <p:spPr bwMode="auto">
          <a:xfrm>
            <a:off x="295275" y="1928813"/>
            <a:ext cx="3814763" cy="544512"/>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ja-JP" altLang="en-US" sz="2800"/>
              <a:t>ソースプログラムの作成</a:t>
            </a:r>
          </a:p>
        </p:txBody>
      </p:sp>
      <p:sp>
        <p:nvSpPr>
          <p:cNvPr id="621572" name="Rectangle 4"/>
          <p:cNvSpPr>
            <a:spLocks noChangeArrowheads="1"/>
          </p:cNvSpPr>
          <p:nvPr/>
        </p:nvSpPr>
        <p:spPr bwMode="auto">
          <a:xfrm>
            <a:off x="693738" y="3802063"/>
            <a:ext cx="3017837" cy="544512"/>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ja-JP" altLang="en-US" sz="2800"/>
              <a:t>コンパイル＆リンク</a:t>
            </a:r>
          </a:p>
        </p:txBody>
      </p:sp>
      <p:sp>
        <p:nvSpPr>
          <p:cNvPr id="621573" name="Rectangle 5"/>
          <p:cNvSpPr>
            <a:spLocks noChangeArrowheads="1"/>
          </p:cNvSpPr>
          <p:nvPr/>
        </p:nvSpPr>
        <p:spPr bwMode="auto">
          <a:xfrm>
            <a:off x="250825" y="5640388"/>
            <a:ext cx="3903663" cy="544512"/>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ja-JP" altLang="en-US" sz="2800"/>
              <a:t>実行可能ファイルの実行</a:t>
            </a:r>
          </a:p>
        </p:txBody>
      </p:sp>
      <p:sp>
        <p:nvSpPr>
          <p:cNvPr id="621574" name="AutoShape 6"/>
          <p:cNvSpPr>
            <a:spLocks noChangeArrowheads="1"/>
          </p:cNvSpPr>
          <p:nvPr/>
        </p:nvSpPr>
        <p:spPr bwMode="auto">
          <a:xfrm>
            <a:off x="1914525" y="2474913"/>
            <a:ext cx="576263" cy="1295400"/>
          </a:xfrm>
          <a:prstGeom prst="downArrow">
            <a:avLst>
              <a:gd name="adj1" fmla="val 50000"/>
              <a:gd name="adj2" fmla="val 56198"/>
            </a:avLst>
          </a:prstGeom>
          <a:noFill/>
          <a:ln w="25400" algn="ctr">
            <a:solidFill>
              <a:schemeClr val="tx1"/>
            </a:solidFill>
            <a:miter lim="800000"/>
            <a:headEnd/>
            <a:tailEnd/>
          </a:ln>
          <a:effectLst/>
          <a:extLst>
            <a:ext uri="{909E8E84-426E-40DD-AFC4-6F175D3DCCD1}">
              <a14:hiddenFill xmlns:a14="http://schemas.microsoft.com/office/drawing/2010/main">
                <a:solidFill>
                  <a:schemeClr val="tx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621575" name="AutoShape 7"/>
          <p:cNvSpPr>
            <a:spLocks noChangeArrowheads="1"/>
          </p:cNvSpPr>
          <p:nvPr/>
        </p:nvSpPr>
        <p:spPr bwMode="auto">
          <a:xfrm>
            <a:off x="1916113" y="4346575"/>
            <a:ext cx="576262" cy="1295400"/>
          </a:xfrm>
          <a:prstGeom prst="downArrow">
            <a:avLst>
              <a:gd name="adj1" fmla="val 50000"/>
              <a:gd name="adj2" fmla="val 56198"/>
            </a:avLst>
          </a:prstGeom>
          <a:noFill/>
          <a:ln w="25400" algn="ctr">
            <a:solidFill>
              <a:schemeClr val="tx1"/>
            </a:solidFill>
            <a:miter lim="800000"/>
            <a:headEnd/>
            <a:tailEnd/>
          </a:ln>
          <a:effectLst/>
          <a:extLst>
            <a:ext uri="{909E8E84-426E-40DD-AFC4-6F175D3DCCD1}">
              <a14:hiddenFill xmlns:a14="http://schemas.microsoft.com/office/drawing/2010/main">
                <a:solidFill>
                  <a:schemeClr val="tx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621576" name="Text Box 8"/>
          <p:cNvSpPr txBox="1">
            <a:spLocks noChangeArrowheads="1"/>
          </p:cNvSpPr>
          <p:nvPr/>
        </p:nvSpPr>
        <p:spPr bwMode="auto">
          <a:xfrm>
            <a:off x="4284663" y="1844675"/>
            <a:ext cx="464661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000">
                <a:solidFill>
                  <a:schemeClr val="tx1"/>
                </a:solidFill>
              </a:rPr>
              <a:t>テキストエディタでソースプログラムを作成</a:t>
            </a:r>
          </a:p>
          <a:p>
            <a:r>
              <a:rPr lang="ja-JP" altLang="en-US" sz="2000">
                <a:solidFill>
                  <a:schemeClr val="tx1"/>
                </a:solidFill>
              </a:rPr>
              <a:t>拡張子を「</a:t>
            </a:r>
            <a:r>
              <a:rPr lang="en-US" altLang="ja-JP" sz="2000" b="1">
                <a:solidFill>
                  <a:schemeClr val="tx1"/>
                </a:solidFill>
                <a:latin typeface="Courier New" panose="02070309020205020404" pitchFamily="49" charset="0"/>
              </a:rPr>
              <a:t>.c</a:t>
            </a:r>
            <a:r>
              <a:rPr lang="ja-JP" altLang="en-US" sz="2000">
                <a:solidFill>
                  <a:schemeClr val="tx1"/>
                </a:solidFill>
              </a:rPr>
              <a:t>」として保存（</a:t>
            </a:r>
            <a:r>
              <a:rPr lang="en-US" altLang="ja-JP" sz="2000" b="1">
                <a:solidFill>
                  <a:schemeClr val="tx1"/>
                </a:solidFill>
                <a:latin typeface="Courier New" panose="02070309020205020404" pitchFamily="49" charset="0"/>
              </a:rPr>
              <a:t>hogehoge.c</a:t>
            </a:r>
            <a:r>
              <a:rPr lang="ja-JP" altLang="en-US" sz="2000">
                <a:solidFill>
                  <a:schemeClr val="tx1"/>
                </a:solidFill>
              </a:rPr>
              <a:t>）</a:t>
            </a:r>
            <a:endParaRPr lang="en-US" altLang="ja-JP" sz="2000">
              <a:solidFill>
                <a:schemeClr val="tx1"/>
              </a:solidFill>
            </a:endParaRPr>
          </a:p>
        </p:txBody>
      </p:sp>
      <p:sp>
        <p:nvSpPr>
          <p:cNvPr id="621577" name="Text Box 9"/>
          <p:cNvSpPr txBox="1">
            <a:spLocks noChangeArrowheads="1"/>
          </p:cNvSpPr>
          <p:nvPr/>
        </p:nvSpPr>
        <p:spPr bwMode="auto">
          <a:xfrm>
            <a:off x="4284663" y="3716338"/>
            <a:ext cx="37242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000">
                <a:solidFill>
                  <a:schemeClr val="tx1"/>
                </a:solidFill>
              </a:rPr>
              <a:t>ソースプログラムを機械語に変換</a:t>
            </a:r>
          </a:p>
          <a:p>
            <a:r>
              <a:rPr lang="ja-JP" altLang="en-US" sz="2000">
                <a:solidFill>
                  <a:schemeClr val="tx1"/>
                </a:solidFill>
              </a:rPr>
              <a:t>「</a:t>
            </a:r>
            <a:r>
              <a:rPr lang="en-US" altLang="ja-JP" sz="2000" b="1">
                <a:solidFill>
                  <a:schemeClr val="tx1"/>
                </a:solidFill>
                <a:latin typeface="Courier New" panose="02070309020205020404" pitchFamily="49" charset="0"/>
              </a:rPr>
              <a:t>cl hogehoge.c</a:t>
            </a:r>
            <a:r>
              <a:rPr lang="ja-JP" altLang="en-US" sz="2000">
                <a:solidFill>
                  <a:schemeClr val="tx1"/>
                </a:solidFill>
              </a:rPr>
              <a:t>」を実行</a:t>
            </a:r>
          </a:p>
        </p:txBody>
      </p:sp>
      <p:sp>
        <p:nvSpPr>
          <p:cNvPr id="621578" name="Text Box 10"/>
          <p:cNvSpPr txBox="1">
            <a:spLocks noChangeArrowheads="1"/>
          </p:cNvSpPr>
          <p:nvPr/>
        </p:nvSpPr>
        <p:spPr bwMode="auto">
          <a:xfrm>
            <a:off x="4284663" y="5588000"/>
            <a:ext cx="48450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000">
                <a:solidFill>
                  <a:schemeClr val="tx1"/>
                </a:solidFill>
              </a:rPr>
              <a:t>実行可能ファイル（ロードモジュール）を実行</a:t>
            </a:r>
          </a:p>
          <a:p>
            <a:r>
              <a:rPr lang="ja-JP" altLang="en-US" sz="2000">
                <a:solidFill>
                  <a:schemeClr val="tx1"/>
                </a:solidFill>
              </a:rPr>
              <a:t>「</a:t>
            </a:r>
            <a:r>
              <a:rPr lang="en-US" altLang="ja-JP" sz="2000" b="1">
                <a:solidFill>
                  <a:schemeClr val="tx1"/>
                </a:solidFill>
                <a:latin typeface="Courier New" panose="02070309020205020404" pitchFamily="49" charset="0"/>
              </a:rPr>
              <a:t>hogehoge.exe</a:t>
            </a:r>
            <a:r>
              <a:rPr lang="ja-JP" altLang="en-US" sz="2000">
                <a:solidFill>
                  <a:schemeClr val="tx1"/>
                </a:solidFill>
              </a:rPr>
              <a:t>」を実行</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0786" name="Rectangle 2"/>
          <p:cNvSpPr>
            <a:spLocks noGrp="1" noChangeArrowheads="1"/>
          </p:cNvSpPr>
          <p:nvPr>
            <p:ph type="title" idx="4294967295"/>
          </p:nvPr>
        </p:nvSpPr>
        <p:spPr/>
        <p:txBody>
          <a:bodyPr/>
          <a:lstStyle/>
          <a:p>
            <a:r>
              <a:rPr lang="ja-JP" altLang="en-US" sz="4000"/>
              <a:t>情報処理技術者試験について（１）</a:t>
            </a:r>
          </a:p>
        </p:txBody>
      </p:sp>
      <p:sp>
        <p:nvSpPr>
          <p:cNvPr id="630787" name="Rectangle 3"/>
          <p:cNvSpPr>
            <a:spLocks noGrp="1" noChangeArrowheads="1"/>
          </p:cNvSpPr>
          <p:nvPr>
            <p:ph type="body" idx="4294967295"/>
          </p:nvPr>
        </p:nvSpPr>
        <p:spPr>
          <a:xfrm>
            <a:off x="457200" y="1557338"/>
            <a:ext cx="8229600" cy="4824412"/>
          </a:xfrm>
        </p:spPr>
        <p:txBody>
          <a:bodyPr/>
          <a:lstStyle/>
          <a:p>
            <a:pPr>
              <a:lnSpc>
                <a:spcPct val="90000"/>
              </a:lnSpc>
            </a:pPr>
            <a:r>
              <a:rPr lang="ja-JP" altLang="en-US" sz="2400"/>
              <a:t>情報処理技術者試験は「情報処理の促進に関する法律」に基づく国家試験で、社会の認知度も高く、非常に人気のある試験です。試験は春</a:t>
            </a:r>
            <a:r>
              <a:rPr lang="en-US" altLang="ja-JP" sz="2400"/>
              <a:t>(4</a:t>
            </a:r>
            <a:r>
              <a:rPr lang="ja-JP" altLang="en-US" sz="2400"/>
              <a:t>月の第</a:t>
            </a:r>
            <a:r>
              <a:rPr lang="en-US" altLang="ja-JP" sz="2400"/>
              <a:t>3</a:t>
            </a:r>
            <a:r>
              <a:rPr lang="ja-JP" altLang="en-US" sz="2400"/>
              <a:t>日曜日</a:t>
            </a:r>
            <a:r>
              <a:rPr lang="en-US" altLang="ja-JP" sz="2400"/>
              <a:t>)</a:t>
            </a:r>
            <a:r>
              <a:rPr lang="ja-JP" altLang="en-US" sz="2400"/>
              <a:t>と秋</a:t>
            </a:r>
            <a:r>
              <a:rPr lang="en-US" altLang="ja-JP" sz="2400"/>
              <a:t>(10</a:t>
            </a:r>
            <a:r>
              <a:rPr lang="ja-JP" altLang="en-US" sz="2400"/>
              <a:t>月の第</a:t>
            </a:r>
            <a:r>
              <a:rPr lang="en-US" altLang="ja-JP" sz="2400"/>
              <a:t>3</a:t>
            </a:r>
            <a:r>
              <a:rPr lang="ja-JP" altLang="en-US" sz="2400"/>
              <a:t>日曜日</a:t>
            </a:r>
            <a:r>
              <a:rPr lang="en-US" altLang="ja-JP" sz="2400"/>
              <a:t>)</a:t>
            </a:r>
            <a:r>
              <a:rPr lang="ja-JP" altLang="en-US" sz="2400"/>
              <a:t>に実施され、試験区分には「基本情報技術者試験」や「応用情報技術者試験」などがあります。 </a:t>
            </a:r>
            <a:br>
              <a:rPr lang="ja-JP" altLang="en-US" sz="2400"/>
            </a:br>
            <a:r>
              <a:rPr lang="ja-JP" altLang="en-US" sz="2400"/>
              <a:t>＊</a:t>
            </a:r>
            <a:r>
              <a:rPr lang="en-US" altLang="ja-JP" sz="2400"/>
              <a:t>CBT</a:t>
            </a:r>
            <a:r>
              <a:rPr lang="ja-JP" altLang="en-US" sz="2400"/>
              <a:t>方式による「</a:t>
            </a:r>
            <a:r>
              <a:rPr lang="en-US" altLang="ja-JP" sz="2400"/>
              <a:t>IT</a:t>
            </a:r>
            <a:r>
              <a:rPr lang="ja-JP" altLang="en-US" sz="2400"/>
              <a:t>パスポート試験」は随時行われている。</a:t>
            </a:r>
          </a:p>
          <a:p>
            <a:pPr>
              <a:lnSpc>
                <a:spcPct val="90000"/>
              </a:lnSpc>
            </a:pPr>
            <a:r>
              <a:rPr lang="ja-JP" altLang="en-US" sz="2400"/>
              <a:t>学生のみなさまには、就職活動が始まるまでに「基本情報技術者試験」に合格しておくことをお薦めします。これらの試験に合格することで、情報化社会に適応できるバランスの取れた人材であることを社会に対してアピールしましょう </a:t>
            </a:r>
            <a:r>
              <a:rPr lang="en-US" altLang="ja-JP" sz="2400"/>
              <a:t>(</a:t>
            </a:r>
            <a:r>
              <a:rPr lang="ja-JP" altLang="en-US" sz="2400"/>
              <a:t>個人情報保護法などの施行に伴い、企業や公務員の一般常識として情報に関する問題が出題されるようになりました</a:t>
            </a:r>
            <a:r>
              <a:rPr lang="en-US" altLang="ja-JP" sz="2400"/>
              <a:t>)</a:t>
            </a:r>
            <a:r>
              <a:rPr lang="ja-JP" altLang="en-US" sz="240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2834" name="Rectangle 2"/>
          <p:cNvSpPr>
            <a:spLocks noGrp="1" noChangeArrowheads="1"/>
          </p:cNvSpPr>
          <p:nvPr>
            <p:ph type="title" idx="4294967295"/>
          </p:nvPr>
        </p:nvSpPr>
        <p:spPr/>
        <p:txBody>
          <a:bodyPr/>
          <a:lstStyle/>
          <a:p>
            <a:r>
              <a:rPr lang="ja-JP" altLang="en-US" sz="4000"/>
              <a:t>情報処理技術者試験について（２）</a:t>
            </a:r>
          </a:p>
        </p:txBody>
      </p:sp>
      <p:sp>
        <p:nvSpPr>
          <p:cNvPr id="632835" name="Rectangle 3"/>
          <p:cNvSpPr>
            <a:spLocks noGrp="1" noChangeArrowheads="1"/>
          </p:cNvSpPr>
          <p:nvPr>
            <p:ph type="body" idx="4294967295"/>
          </p:nvPr>
        </p:nvSpPr>
        <p:spPr/>
        <p:txBody>
          <a:bodyPr/>
          <a:lstStyle/>
          <a:p>
            <a:r>
              <a:rPr lang="ja-JP" altLang="en-US" sz="2800"/>
              <a:t>そのためには、コンピュータなどの情報機器に対して偏見を持つのではなく、情報処理に関する基礎的な知識や技術をしっかり習得した上で、コンピュータや携帯電話（スマートフォン）などを上手</a:t>
            </a:r>
            <a:r>
              <a:rPr lang="en-US" altLang="ja-JP" sz="2800"/>
              <a:t>(</a:t>
            </a:r>
            <a:r>
              <a:rPr lang="ja-JP" altLang="en-US" sz="2800"/>
              <a:t>正しく効率的</a:t>
            </a:r>
            <a:r>
              <a:rPr lang="en-US" altLang="ja-JP" sz="2800"/>
              <a:t>)</a:t>
            </a:r>
            <a:r>
              <a:rPr lang="ja-JP" altLang="en-US" sz="2800"/>
              <a:t>に使えるようになることが大切です。 </a:t>
            </a:r>
          </a:p>
          <a:p>
            <a:r>
              <a:rPr lang="ja-JP" altLang="en-US" sz="2800"/>
              <a:t>また、正しい知識を習得することで、最近急増している情報に関する事件や事故に巻き込まれたり、知らず知らずの間に犯罪の被害者や加害者になってしまうことを未然に防ぐことが出来るようになります。</a:t>
            </a:r>
          </a:p>
          <a:p>
            <a:r>
              <a:rPr lang="ja-JP" altLang="en-US" sz="2800"/>
              <a:t>この機会に、チャレンジしてみては如何でしょうか。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2"/>
          <p:cNvSpPr>
            <a:spLocks noGrp="1" noChangeArrowheads="1"/>
          </p:cNvSpPr>
          <p:nvPr>
            <p:ph type="title" idx="4294967295"/>
          </p:nvPr>
        </p:nvSpPr>
        <p:spPr/>
        <p:txBody>
          <a:bodyPr/>
          <a:lstStyle/>
          <a:p>
            <a:r>
              <a:rPr lang="ja-JP" altLang="en-US" sz="4000"/>
              <a:t>情報処理技術者試験について（３）</a:t>
            </a:r>
          </a:p>
        </p:txBody>
      </p:sp>
      <p:sp>
        <p:nvSpPr>
          <p:cNvPr id="634883" name="Rectangle 3"/>
          <p:cNvSpPr>
            <a:spLocks noGrp="1" noChangeArrowheads="1"/>
          </p:cNvSpPr>
          <p:nvPr>
            <p:ph type="body" idx="4294967295"/>
          </p:nvPr>
        </p:nvSpPr>
        <p:spPr/>
        <p:txBody>
          <a:bodyPr/>
          <a:lstStyle/>
          <a:p>
            <a:r>
              <a:rPr lang="ja-JP" altLang="en-US"/>
              <a:t>平成２１年度より、</a:t>
            </a:r>
            <a:r>
              <a:rPr lang="ja-JP" altLang="en-US">
                <a:solidFill>
                  <a:srgbClr val="0000FF"/>
                </a:solidFill>
              </a:rPr>
              <a:t>新試験制度スタート</a:t>
            </a:r>
          </a:p>
          <a:p>
            <a:r>
              <a:rPr kumimoji="0" lang="ja-JP" altLang="en-US"/>
              <a:t>詳細については、情報処理推進機構（ＩＰＡ）を参照のこと　（</a:t>
            </a:r>
            <a:r>
              <a:rPr kumimoji="0" lang="en-US" altLang="ja-JP">
                <a:hlinkClick r:id="rId3"/>
              </a:rPr>
              <a:t>http://www.jitec.ipa.go.jp/</a:t>
            </a:r>
            <a:r>
              <a:rPr kumimoji="0" lang="ja-JP" altLang="en-US"/>
              <a:t>）</a:t>
            </a:r>
          </a:p>
          <a:p>
            <a:r>
              <a:rPr kumimoji="0" lang="ja-JP" altLang="en-US"/>
              <a:t>幸山研究室ＨＰの試験に関する詳細事項</a:t>
            </a:r>
            <a:br>
              <a:rPr kumimoji="0" lang="ja-JP" altLang="en-US"/>
            </a:br>
            <a:r>
              <a:rPr kumimoji="0" lang="ja-JP" altLang="en-US" sz="1600"/>
              <a:t>（</a:t>
            </a:r>
            <a:r>
              <a:rPr kumimoji="0" lang="en-US" altLang="ja-JP" sz="1600">
                <a:hlinkClick r:id="rId4"/>
              </a:rPr>
              <a:t>http://kouyama.math.u-toyama.ac.jp/main/computer/personal/jitec/information.htm</a:t>
            </a:r>
            <a:r>
              <a:rPr kumimoji="0" lang="ja-JP" altLang="en-US" sz="1600"/>
              <a:t>）</a:t>
            </a:r>
          </a:p>
          <a:p>
            <a:r>
              <a:rPr kumimoji="0" lang="ja-JP" altLang="en-US"/>
              <a:t>幸山研究室ＨＰの数学科合格者データ</a:t>
            </a:r>
            <a:br>
              <a:rPr kumimoji="0" lang="ja-JP" altLang="en-US"/>
            </a:br>
            <a:r>
              <a:rPr kumimoji="0" lang="ja-JP" altLang="en-US" sz="1600"/>
              <a:t>（</a:t>
            </a:r>
            <a:r>
              <a:rPr kumimoji="0" lang="en-US" altLang="ja-JP" sz="1600">
                <a:hlinkClick r:id="rId5"/>
              </a:rPr>
              <a:t>http://kouyama.math.u-toyama.ac.jp/main/computer/personal/jitec/pass.htm</a:t>
            </a:r>
            <a:r>
              <a:rPr kumimoji="0" lang="ja-JP" altLang="en-US" sz="1600"/>
              <a:t>）</a:t>
            </a:r>
          </a:p>
          <a:p>
            <a:pPr>
              <a:buFont typeface="Wingdings" panose="05000000000000000000" pitchFamily="2" charset="2"/>
              <a:buNone/>
            </a:pPr>
            <a:endParaRPr kumimoji="0" lang="en-US" altLang="ja-JP" sz="16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6930" name="Rectangle 2"/>
          <p:cNvSpPr>
            <a:spLocks noGrp="1" noChangeArrowheads="1"/>
          </p:cNvSpPr>
          <p:nvPr>
            <p:ph type="title" idx="4294967295"/>
          </p:nvPr>
        </p:nvSpPr>
        <p:spPr/>
        <p:txBody>
          <a:bodyPr/>
          <a:lstStyle/>
          <a:p>
            <a:r>
              <a:rPr lang="ja-JP" altLang="en-US" sz="3200" dirty="0"/>
              <a:t>平成</a:t>
            </a:r>
            <a:r>
              <a:rPr lang="ja-JP" altLang="en-US" sz="3200" dirty="0" smtClean="0"/>
              <a:t>２</a:t>
            </a:r>
            <a:r>
              <a:rPr lang="ja-JP" altLang="en-US" sz="3200" dirty="0"/>
              <a:t>７</a:t>
            </a:r>
            <a:r>
              <a:rPr lang="ja-JP" altLang="en-US" sz="3200" dirty="0" smtClean="0"/>
              <a:t>年度 </a:t>
            </a:r>
            <a:r>
              <a:rPr lang="ja-JP" altLang="en-US" sz="3200" dirty="0"/>
              <a:t>秋期 情報処理技術者試験 案内</a:t>
            </a:r>
          </a:p>
        </p:txBody>
      </p:sp>
      <p:sp>
        <p:nvSpPr>
          <p:cNvPr id="636931" name="Rectangle 3"/>
          <p:cNvSpPr>
            <a:spLocks noGrp="1" noChangeArrowheads="1"/>
          </p:cNvSpPr>
          <p:nvPr>
            <p:ph type="body" idx="4294967295"/>
          </p:nvPr>
        </p:nvSpPr>
        <p:spPr>
          <a:xfrm>
            <a:off x="457200" y="1557338"/>
            <a:ext cx="8229600" cy="4392612"/>
          </a:xfrm>
        </p:spPr>
        <p:txBody>
          <a:bodyPr/>
          <a:lstStyle/>
          <a:p>
            <a:r>
              <a:rPr lang="ja-JP" altLang="en-US" dirty="0">
                <a:solidFill>
                  <a:schemeClr val="accent1"/>
                </a:solidFill>
              </a:rPr>
              <a:t>試験区分</a:t>
            </a:r>
          </a:p>
          <a:p>
            <a:pPr lvl="1"/>
            <a:r>
              <a:rPr lang="ja-JP" altLang="en-US" dirty="0"/>
              <a:t>応用情報技術者試験（レベル３）　</a:t>
            </a:r>
            <a:r>
              <a:rPr lang="en-US" altLang="ja-JP" sz="1800" dirty="0">
                <a:solidFill>
                  <a:srgbClr val="FF0000"/>
                </a:solidFill>
              </a:rPr>
              <a:t>←</a:t>
            </a:r>
            <a:r>
              <a:rPr lang="ja-JP" altLang="en-US" sz="1800" dirty="0">
                <a:solidFill>
                  <a:srgbClr val="FF0000"/>
                </a:solidFill>
              </a:rPr>
              <a:t>　更に上を目指して</a:t>
            </a:r>
            <a:endParaRPr lang="ja-JP" altLang="en-US" sz="1800" dirty="0"/>
          </a:p>
          <a:p>
            <a:pPr lvl="1"/>
            <a:r>
              <a:rPr lang="ja-JP" altLang="en-US" dirty="0">
                <a:solidFill>
                  <a:srgbClr val="0000FF"/>
                </a:solidFill>
              </a:rPr>
              <a:t>基本情報技術者試験（レベル２）</a:t>
            </a:r>
            <a:r>
              <a:rPr lang="ja-JP" altLang="en-US" dirty="0"/>
              <a:t>　</a:t>
            </a:r>
            <a:r>
              <a:rPr lang="en-US" altLang="ja-JP" sz="1800" dirty="0">
                <a:solidFill>
                  <a:srgbClr val="FF0000"/>
                </a:solidFill>
              </a:rPr>
              <a:t>←</a:t>
            </a:r>
            <a:r>
              <a:rPr lang="ja-JP" altLang="en-US" sz="1800" dirty="0">
                <a:solidFill>
                  <a:srgbClr val="FF0000"/>
                </a:solidFill>
              </a:rPr>
              <a:t>　チャレンジ</a:t>
            </a:r>
            <a:endParaRPr lang="en-US" altLang="ja-JP" sz="1800" dirty="0"/>
          </a:p>
          <a:p>
            <a:r>
              <a:rPr lang="ja-JP" altLang="en-US" dirty="0">
                <a:solidFill>
                  <a:schemeClr val="accent1"/>
                </a:solidFill>
              </a:rPr>
              <a:t>試験日</a:t>
            </a:r>
          </a:p>
          <a:p>
            <a:pPr lvl="1"/>
            <a:r>
              <a:rPr lang="ja-JP" altLang="en-US" dirty="0"/>
              <a:t>平成</a:t>
            </a:r>
            <a:r>
              <a:rPr lang="ja-JP" altLang="en-US" dirty="0" smtClean="0"/>
              <a:t>２</a:t>
            </a:r>
            <a:r>
              <a:rPr lang="ja-JP" altLang="en-US" dirty="0"/>
              <a:t>７</a:t>
            </a:r>
            <a:r>
              <a:rPr lang="ja-JP" altLang="en-US" dirty="0" smtClean="0"/>
              <a:t>年</a:t>
            </a:r>
            <a:r>
              <a:rPr lang="ja-JP" altLang="en-US" dirty="0"/>
              <a:t>１０月</a:t>
            </a:r>
            <a:r>
              <a:rPr lang="ja-JP" altLang="en-US" dirty="0" smtClean="0"/>
              <a:t>１８日</a:t>
            </a:r>
            <a:r>
              <a:rPr lang="ja-JP" altLang="en-US" dirty="0"/>
              <a:t>（日）</a:t>
            </a:r>
          </a:p>
          <a:p>
            <a:r>
              <a:rPr lang="ja-JP" altLang="en-US" dirty="0">
                <a:solidFill>
                  <a:schemeClr val="accent1"/>
                </a:solidFill>
              </a:rPr>
              <a:t>「案内書・願書」配布開始</a:t>
            </a:r>
          </a:p>
          <a:p>
            <a:pPr lvl="1"/>
            <a:r>
              <a:rPr lang="ja-JP" altLang="en-US" dirty="0"/>
              <a:t>平成</a:t>
            </a:r>
            <a:r>
              <a:rPr lang="ja-JP" altLang="en-US" dirty="0" smtClean="0"/>
              <a:t>２７年</a:t>
            </a:r>
            <a:r>
              <a:rPr lang="ja-JP" altLang="en-US" dirty="0"/>
              <a:t>７月中旬予定</a:t>
            </a:r>
            <a:br>
              <a:rPr lang="ja-JP" altLang="en-US" dirty="0"/>
            </a:br>
            <a:r>
              <a:rPr lang="ja-JP" altLang="en-US" dirty="0"/>
              <a:t>（配布を開始次第、メールでお知らせします）</a:t>
            </a:r>
          </a:p>
        </p:txBody>
      </p:sp>
      <p:sp>
        <p:nvSpPr>
          <p:cNvPr id="636932" name="Text Box 4"/>
          <p:cNvSpPr txBox="1">
            <a:spLocks noChangeArrowheads="1"/>
          </p:cNvSpPr>
          <p:nvPr/>
        </p:nvSpPr>
        <p:spPr bwMode="auto">
          <a:xfrm>
            <a:off x="539750" y="6092825"/>
            <a:ext cx="71643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800"/>
              <a:t>【</a:t>
            </a:r>
            <a:r>
              <a:rPr lang="ja-JP" altLang="en-US" sz="2800"/>
              <a:t>参考</a:t>
            </a:r>
            <a:r>
              <a:rPr lang="en-US" altLang="ja-JP" sz="2800"/>
              <a:t>】 IT</a:t>
            </a:r>
            <a:r>
              <a:rPr lang="ja-JP" altLang="en-US" sz="2800"/>
              <a:t>パスポート試験（レベル１）</a:t>
            </a:r>
            <a:r>
              <a:rPr lang="ja-JP" altLang="en-US" sz="2800">
                <a:solidFill>
                  <a:schemeClr val="tx1"/>
                </a:solidFill>
              </a:rPr>
              <a:t>　</a:t>
            </a:r>
            <a:r>
              <a:rPr lang="en-US" altLang="ja-JP" sz="1800">
                <a:solidFill>
                  <a:srgbClr val="FF0000"/>
                </a:solidFill>
              </a:rPr>
              <a:t>←</a:t>
            </a:r>
            <a:r>
              <a:rPr lang="ja-JP" altLang="en-US" sz="1800">
                <a:solidFill>
                  <a:srgbClr val="FF0000"/>
                </a:solidFill>
              </a:rPr>
              <a:t>　チャレンジ</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Rectangle 2"/>
          <p:cNvSpPr>
            <a:spLocks noGrp="1" noChangeArrowheads="1"/>
          </p:cNvSpPr>
          <p:nvPr>
            <p:ph type="title" idx="4294967295"/>
          </p:nvPr>
        </p:nvSpPr>
        <p:spPr/>
        <p:txBody>
          <a:bodyPr/>
          <a:lstStyle/>
          <a:p>
            <a:r>
              <a:rPr lang="ja-JP" altLang="en-US"/>
              <a:t>コンピュータはなぜ動くの？</a:t>
            </a:r>
          </a:p>
        </p:txBody>
      </p:sp>
      <p:sp>
        <p:nvSpPr>
          <p:cNvPr id="613379" name="Rectangle 3"/>
          <p:cNvSpPr>
            <a:spLocks noGrp="1" noChangeArrowheads="1"/>
          </p:cNvSpPr>
          <p:nvPr>
            <p:ph type="body" idx="4294967295"/>
          </p:nvPr>
        </p:nvSpPr>
        <p:spPr/>
        <p:txBody>
          <a:bodyPr/>
          <a:lstStyle/>
          <a:p>
            <a:r>
              <a:rPr lang="ja-JP" altLang="en-US" b="1"/>
              <a:t>数学に基づいた緻密な理論の下でコンピュータが如何に動作しているのかを学んだ。</a:t>
            </a:r>
            <a:br>
              <a:rPr lang="ja-JP" altLang="en-US" b="1"/>
            </a:br>
            <a:r>
              <a:rPr lang="ja-JP" altLang="en-US" b="1"/>
              <a:t> </a:t>
            </a:r>
            <a:r>
              <a:rPr lang="en-US" altLang="ja-JP" sz="2800" b="1"/>
              <a:t>→</a:t>
            </a:r>
            <a:r>
              <a:rPr lang="ja-JP" altLang="en-US" sz="2800" b="1"/>
              <a:t>　プログラミング</a:t>
            </a:r>
            <a:r>
              <a:rPr lang="en-US" altLang="ja-JP" sz="2800" b="1"/>
              <a:t>Ⅰ</a:t>
            </a:r>
            <a:r>
              <a:rPr lang="ja-JP" altLang="en-US" sz="2800" b="1"/>
              <a:t>（２年前学期）</a:t>
            </a:r>
            <a:endParaRPr lang="ja-JP" altLang="en-US" b="1"/>
          </a:p>
          <a:p>
            <a:r>
              <a:rPr lang="ja-JP" altLang="en-US" b="1"/>
              <a:t>プログラミング</a:t>
            </a:r>
            <a:r>
              <a:rPr lang="en-US" altLang="ja-JP" b="1"/>
              <a:t>Ⅱ</a:t>
            </a:r>
            <a:r>
              <a:rPr lang="ja-JP" altLang="en-US" b="1"/>
              <a:t>ではプログラミングに必要な基礎知識を学び、Ｃ言語によるプログラミング（演習）を学習する。</a:t>
            </a:r>
            <a:endParaRPr kumimoji="0" lang="ja-JP" altLang="en-US" b="1"/>
          </a:p>
          <a:p>
            <a:r>
              <a:rPr lang="ja-JP" altLang="en-US" b="1"/>
              <a:t>また、コンピュータの本質を知ることで、コンピュータやインターネットを上手に活用できる人材を育成する。</a:t>
            </a:r>
            <a:r>
              <a:rPr lang="ja-JP" altLang="en-US"/>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6" name="Rectangle 2"/>
          <p:cNvSpPr>
            <a:spLocks noGrp="1" noChangeArrowheads="1"/>
          </p:cNvSpPr>
          <p:nvPr>
            <p:ph type="title" idx="4294967295"/>
          </p:nvPr>
        </p:nvSpPr>
        <p:spPr/>
        <p:txBody>
          <a:bodyPr/>
          <a:lstStyle/>
          <a:p>
            <a:r>
              <a:rPr lang="ja-JP" altLang="en-US"/>
              <a:t>コンピュータシステム</a:t>
            </a:r>
          </a:p>
        </p:txBody>
      </p:sp>
      <p:pic>
        <p:nvPicPr>
          <p:cNvPr id="615427" name="Picture 23" descr="j0232047"/>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971550" y="3733800"/>
            <a:ext cx="1949450" cy="1509713"/>
          </a:xfrm>
          <a:noFill/>
        </p:spPr>
      </p:pic>
      <p:sp>
        <p:nvSpPr>
          <p:cNvPr id="615428" name="AutoShape 4"/>
          <p:cNvSpPr>
            <a:spLocks noChangeArrowheads="1"/>
          </p:cNvSpPr>
          <p:nvPr/>
        </p:nvSpPr>
        <p:spPr bwMode="auto">
          <a:xfrm>
            <a:off x="5083175" y="2581275"/>
            <a:ext cx="3167063" cy="3816350"/>
          </a:xfrm>
          <a:prstGeom prst="roundRect">
            <a:avLst>
              <a:gd name="adj" fmla="val 16667"/>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615429" name="Text Box 5"/>
          <p:cNvSpPr txBox="1">
            <a:spLocks noChangeArrowheads="1"/>
          </p:cNvSpPr>
          <p:nvPr/>
        </p:nvSpPr>
        <p:spPr bwMode="auto">
          <a:xfrm>
            <a:off x="5672138" y="1844675"/>
            <a:ext cx="1987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800" b="1">
                <a:solidFill>
                  <a:schemeClr val="tx1"/>
                </a:solidFill>
              </a:rPr>
              <a:t>コンピュータ</a:t>
            </a:r>
          </a:p>
        </p:txBody>
      </p:sp>
      <p:sp>
        <p:nvSpPr>
          <p:cNvPr id="615430" name="Line 7"/>
          <p:cNvSpPr>
            <a:spLocks noChangeShapeType="1"/>
          </p:cNvSpPr>
          <p:nvPr/>
        </p:nvSpPr>
        <p:spPr bwMode="auto">
          <a:xfrm>
            <a:off x="2921000" y="3302000"/>
            <a:ext cx="1873250" cy="0"/>
          </a:xfrm>
          <a:prstGeom prst="line">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ja-JP" altLang="en-US"/>
          </a:p>
        </p:txBody>
      </p:sp>
      <p:sp>
        <p:nvSpPr>
          <p:cNvPr id="615431" name="Line 8"/>
          <p:cNvSpPr>
            <a:spLocks noChangeShapeType="1"/>
          </p:cNvSpPr>
          <p:nvPr/>
        </p:nvSpPr>
        <p:spPr bwMode="auto">
          <a:xfrm>
            <a:off x="2921000" y="5713413"/>
            <a:ext cx="1873250" cy="0"/>
          </a:xfrm>
          <a:prstGeom prst="line">
            <a:avLst/>
          </a:prstGeom>
          <a:noFill/>
          <a:ln w="38100">
            <a:solidFill>
              <a:schemeClr val="tx1"/>
            </a:solidFill>
            <a:round/>
            <a:headEnd type="arrow" w="med" len="med"/>
            <a:tailEnd/>
          </a:ln>
          <a:extLst>
            <a:ext uri="{909E8E84-426E-40DD-AFC4-6F175D3DCCD1}">
              <a14:hiddenFill xmlns:a14="http://schemas.microsoft.com/office/drawing/2010/main">
                <a:noFill/>
              </a14:hiddenFill>
            </a:ext>
          </a:extLst>
        </p:spPr>
        <p:txBody>
          <a:bodyPr/>
          <a:lstStyle/>
          <a:p>
            <a:endParaRPr lang="ja-JP" altLang="en-US"/>
          </a:p>
        </p:txBody>
      </p:sp>
      <p:sp>
        <p:nvSpPr>
          <p:cNvPr id="615432" name="Text Box 9"/>
          <p:cNvSpPr txBox="1">
            <a:spLocks noChangeArrowheads="1"/>
          </p:cNvSpPr>
          <p:nvPr/>
        </p:nvSpPr>
        <p:spPr bwMode="auto">
          <a:xfrm>
            <a:off x="1522413" y="1917700"/>
            <a:ext cx="895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800" b="1">
                <a:solidFill>
                  <a:schemeClr val="tx1"/>
                </a:solidFill>
              </a:rPr>
              <a:t>外部</a:t>
            </a:r>
          </a:p>
        </p:txBody>
      </p:sp>
      <p:sp>
        <p:nvSpPr>
          <p:cNvPr id="615433" name="Text Box 10"/>
          <p:cNvSpPr txBox="1">
            <a:spLocks noChangeArrowheads="1"/>
          </p:cNvSpPr>
          <p:nvPr/>
        </p:nvSpPr>
        <p:spPr bwMode="auto">
          <a:xfrm>
            <a:off x="1308100" y="2868613"/>
            <a:ext cx="1320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000" b="1">
                <a:solidFill>
                  <a:schemeClr val="tx1"/>
                </a:solidFill>
              </a:rPr>
              <a:t>プログラム</a:t>
            </a:r>
          </a:p>
        </p:txBody>
      </p:sp>
      <p:sp>
        <p:nvSpPr>
          <p:cNvPr id="615434" name="Text Box 11"/>
          <p:cNvSpPr txBox="1">
            <a:spLocks noChangeArrowheads="1"/>
          </p:cNvSpPr>
          <p:nvPr/>
        </p:nvSpPr>
        <p:spPr bwMode="auto">
          <a:xfrm>
            <a:off x="1536700" y="3228975"/>
            <a:ext cx="868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000" b="1">
                <a:solidFill>
                  <a:schemeClr val="tx1"/>
                </a:solidFill>
              </a:rPr>
              <a:t>データ</a:t>
            </a:r>
          </a:p>
        </p:txBody>
      </p:sp>
      <p:sp>
        <p:nvSpPr>
          <p:cNvPr id="615435" name="Text Box 12"/>
          <p:cNvSpPr txBox="1">
            <a:spLocks noChangeArrowheads="1"/>
          </p:cNvSpPr>
          <p:nvPr/>
        </p:nvSpPr>
        <p:spPr bwMode="auto">
          <a:xfrm>
            <a:off x="1622425" y="5497513"/>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000" b="1">
                <a:solidFill>
                  <a:schemeClr val="tx1"/>
                </a:solidFill>
              </a:rPr>
              <a:t>結果</a:t>
            </a:r>
          </a:p>
        </p:txBody>
      </p:sp>
      <p:sp>
        <p:nvSpPr>
          <p:cNvPr id="615436" name="Text Box 13"/>
          <p:cNvSpPr txBox="1">
            <a:spLocks noChangeArrowheads="1"/>
          </p:cNvSpPr>
          <p:nvPr/>
        </p:nvSpPr>
        <p:spPr bwMode="auto">
          <a:xfrm>
            <a:off x="6334125" y="5640388"/>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000" b="1">
                <a:solidFill>
                  <a:schemeClr val="tx1"/>
                </a:solidFill>
              </a:rPr>
              <a:t>処理</a:t>
            </a:r>
          </a:p>
        </p:txBody>
      </p:sp>
      <p:pic>
        <p:nvPicPr>
          <p:cNvPr id="615437" name="Picture 26" descr="j0232099"/>
          <p:cNvPicPr>
            <a:picLocks noGrp="1" noChangeAspect="1" noChangeArrowheads="1"/>
          </p:cNvPicPr>
          <p:nvPr>
            <p:ph sz="half" idx="4294967295"/>
          </p:nvPr>
        </p:nvPicPr>
        <p:blipFill>
          <a:blip r:embed="rId4" cstate="print">
            <a:extLst>
              <a:ext uri="{28A0092B-C50C-407E-A947-70E740481C1C}">
                <a14:useLocalDpi xmlns:a14="http://schemas.microsoft.com/office/drawing/2010/main" val="0"/>
              </a:ext>
            </a:extLst>
          </a:blip>
          <a:srcRect/>
          <a:stretch>
            <a:fillRect/>
          </a:stretch>
        </p:blipFill>
        <p:spPr>
          <a:xfrm>
            <a:off x="5691188" y="2941638"/>
            <a:ext cx="2198687" cy="2592387"/>
          </a:xfr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474" name="Rectangle 2"/>
          <p:cNvSpPr>
            <a:spLocks noGrp="1" noChangeArrowheads="1"/>
          </p:cNvSpPr>
          <p:nvPr>
            <p:ph type="title" idx="4294967295"/>
          </p:nvPr>
        </p:nvSpPr>
        <p:spPr/>
        <p:txBody>
          <a:bodyPr/>
          <a:lstStyle/>
          <a:p>
            <a:r>
              <a:rPr lang="ja-JP" altLang="en-US"/>
              <a:t>プログラミング</a:t>
            </a:r>
            <a:r>
              <a:rPr lang="en-US" altLang="ja-JP"/>
              <a:t>Ⅰ</a:t>
            </a:r>
            <a:r>
              <a:rPr lang="ja-JP" altLang="en-US"/>
              <a:t>で学んだこと</a:t>
            </a:r>
          </a:p>
        </p:txBody>
      </p:sp>
      <p:sp>
        <p:nvSpPr>
          <p:cNvPr id="617475" name="Rectangle 3"/>
          <p:cNvSpPr>
            <a:spLocks noGrp="1" noChangeArrowheads="1"/>
          </p:cNvSpPr>
          <p:nvPr>
            <p:ph type="body" idx="4294967295"/>
          </p:nvPr>
        </p:nvSpPr>
        <p:spPr/>
        <p:txBody>
          <a:bodyPr/>
          <a:lstStyle/>
          <a:p>
            <a:pPr>
              <a:lnSpc>
                <a:spcPct val="90000"/>
              </a:lnSpc>
            </a:pPr>
            <a:r>
              <a:rPr lang="ja-JP" altLang="en-US"/>
              <a:t>２進数</a:t>
            </a:r>
          </a:p>
          <a:p>
            <a:pPr>
              <a:lnSpc>
                <a:spcPct val="90000"/>
              </a:lnSpc>
            </a:pPr>
            <a:r>
              <a:rPr lang="ja-JP" altLang="en-US"/>
              <a:t>論理演算（ブール代数，２値論理）</a:t>
            </a:r>
          </a:p>
          <a:p>
            <a:pPr>
              <a:lnSpc>
                <a:spcPct val="90000"/>
              </a:lnSpc>
            </a:pPr>
            <a:r>
              <a:rPr lang="ja-JP" altLang="en-US"/>
              <a:t>論理回路</a:t>
            </a:r>
          </a:p>
          <a:p>
            <a:pPr>
              <a:lnSpc>
                <a:spcPct val="90000"/>
              </a:lnSpc>
            </a:pPr>
            <a:r>
              <a:rPr lang="ja-JP" altLang="en-US"/>
              <a:t>内部構造と動作の仕組み</a:t>
            </a:r>
          </a:p>
          <a:p>
            <a:pPr>
              <a:lnSpc>
                <a:spcPct val="90000"/>
              </a:lnSpc>
              <a:buFont typeface="Wingdings" panose="05000000000000000000" pitchFamily="2" charset="2"/>
              <a:buNone/>
            </a:pPr>
            <a:r>
              <a:rPr lang="ja-JP" altLang="en-US"/>
              <a:t>					（機械語</a:t>
            </a:r>
            <a:r>
              <a:rPr lang="en-US" altLang="ja-JP"/>
              <a:t>→</a:t>
            </a:r>
            <a:r>
              <a:rPr lang="ja-JP" altLang="en-US"/>
              <a:t>プログラムへ）</a:t>
            </a:r>
          </a:p>
          <a:p>
            <a:pPr>
              <a:lnSpc>
                <a:spcPct val="90000"/>
              </a:lnSpc>
            </a:pPr>
            <a:r>
              <a:rPr kumimoji="0" lang="ja-JP" altLang="en-US"/>
              <a:t>アルゴリズムと流れ図</a:t>
            </a:r>
          </a:p>
          <a:p>
            <a:pPr>
              <a:lnSpc>
                <a:spcPct val="90000"/>
              </a:lnSpc>
            </a:pPr>
            <a:r>
              <a:rPr kumimoji="0" lang="ja-JP" altLang="en-US"/>
              <a:t>計算量と誤差</a:t>
            </a:r>
          </a:p>
          <a:p>
            <a:pPr>
              <a:lnSpc>
                <a:spcPct val="90000"/>
              </a:lnSpc>
            </a:pPr>
            <a:r>
              <a:rPr kumimoji="0" lang="ja-JP" altLang="en-US"/>
              <a:t>オペレーティングシステムとインターネット</a:t>
            </a:r>
          </a:p>
          <a:p>
            <a:pPr>
              <a:lnSpc>
                <a:spcPct val="90000"/>
              </a:lnSpc>
            </a:pPr>
            <a:r>
              <a:rPr kumimoji="0" lang="ja-JP" altLang="en-US"/>
              <a:t>コンピュータの歴史とプログラミング言語</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2" name="Rectangle 2"/>
          <p:cNvSpPr>
            <a:spLocks noGrp="1" noChangeArrowheads="1"/>
          </p:cNvSpPr>
          <p:nvPr>
            <p:ph type="title" idx="4294967295"/>
          </p:nvPr>
        </p:nvSpPr>
        <p:spPr/>
        <p:txBody>
          <a:bodyPr/>
          <a:lstStyle/>
          <a:p>
            <a:r>
              <a:rPr lang="ja-JP" altLang="en-US"/>
              <a:t>プログラミング</a:t>
            </a:r>
            <a:r>
              <a:rPr lang="en-US" altLang="ja-JP"/>
              <a:t>Ⅱ</a:t>
            </a:r>
            <a:r>
              <a:rPr lang="ja-JP" altLang="en-US"/>
              <a:t>で学ぶこと</a:t>
            </a:r>
          </a:p>
        </p:txBody>
      </p:sp>
      <p:sp>
        <p:nvSpPr>
          <p:cNvPr id="619523" name="Rectangle 3"/>
          <p:cNvSpPr>
            <a:spLocks noGrp="1" noChangeArrowheads="1"/>
          </p:cNvSpPr>
          <p:nvPr>
            <p:ph type="body" idx="4294967295"/>
          </p:nvPr>
        </p:nvSpPr>
        <p:spPr/>
        <p:txBody>
          <a:bodyPr/>
          <a:lstStyle/>
          <a:p>
            <a:r>
              <a:rPr lang="ja-JP" altLang="en-US"/>
              <a:t>ファイルシステムの理解</a:t>
            </a:r>
          </a:p>
          <a:p>
            <a:r>
              <a:rPr lang="ja-JP" altLang="en-US"/>
              <a:t>ＣＵＩ（コマンドプロンプト；シェル；ターミナル）におけるコマンドの使い方</a:t>
            </a:r>
          </a:p>
          <a:p>
            <a:r>
              <a:rPr lang="ja-JP" altLang="en-US"/>
              <a:t>Ｃ言語によるプログラミング法</a:t>
            </a:r>
          </a:p>
          <a:p>
            <a:r>
              <a:rPr lang="ja-JP" altLang="en-US"/>
              <a:t>定番（知っておきたい）プログラム</a:t>
            </a:r>
          </a:p>
          <a:p>
            <a:r>
              <a:rPr kumimoji="0" lang="ja-JP" altLang="en-US"/>
              <a:t>並び替えに関するプログラム</a:t>
            </a:r>
          </a:p>
          <a:p>
            <a:r>
              <a:rPr kumimoji="0" lang="ja-JP" altLang="en-US"/>
              <a:t>線形代数に関するプログラム（オプション）</a:t>
            </a:r>
            <a:endParaRPr kumimoji="0" lang="en-US" altLang="ja-JP"/>
          </a:p>
          <a:p>
            <a:r>
              <a:rPr kumimoji="0" lang="ja-JP" altLang="en-US"/>
              <a:t>微分積分に関するプログラム（オプション）</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138" name="Rectangle 2"/>
          <p:cNvSpPr>
            <a:spLocks noGrp="1" noChangeArrowheads="1"/>
          </p:cNvSpPr>
          <p:nvPr>
            <p:ph type="title" idx="4294967295"/>
          </p:nvPr>
        </p:nvSpPr>
        <p:spPr/>
        <p:txBody>
          <a:bodyPr/>
          <a:lstStyle/>
          <a:p>
            <a:r>
              <a:rPr lang="ja-JP" altLang="en-US"/>
              <a:t>プログラミングとは</a:t>
            </a:r>
          </a:p>
        </p:txBody>
      </p:sp>
      <p:sp>
        <p:nvSpPr>
          <p:cNvPr id="114691" name="Rectangle 3"/>
          <p:cNvSpPr>
            <a:spLocks noGrp="1" noChangeArrowheads="1"/>
          </p:cNvSpPr>
          <p:nvPr>
            <p:ph type="body" idx="4294967295"/>
          </p:nvPr>
        </p:nvSpPr>
        <p:spPr/>
        <p:txBody>
          <a:bodyPr/>
          <a:lstStyle/>
          <a:p>
            <a:r>
              <a:rPr lang="ja-JP" altLang="en-US"/>
              <a:t>論理的な思考能力が必要</a:t>
            </a:r>
          </a:p>
          <a:p>
            <a:r>
              <a:rPr lang="en-US" altLang="ja-JP"/>
              <a:t>1</a:t>
            </a:r>
            <a:r>
              <a:rPr lang="ja-JP" altLang="en-US"/>
              <a:t>つでも間違えると正しく動かない</a:t>
            </a:r>
          </a:p>
          <a:p>
            <a:r>
              <a:rPr lang="ja-JP" altLang="en-US"/>
              <a:t>全てを正しく理解する必要がある</a:t>
            </a:r>
          </a:p>
          <a:p>
            <a:r>
              <a:rPr lang="ja-JP" altLang="en-US"/>
              <a:t>人間のような柔軟さはないので、全ての命令を一つ一つ正しく記述しなければならない</a:t>
            </a:r>
          </a:p>
          <a:p>
            <a:r>
              <a:rPr lang="ja-JP" altLang="en-US"/>
              <a:t>怖がる必要はない（直せばよい）</a:t>
            </a:r>
          </a:p>
          <a:p>
            <a:pPr lvl="1"/>
            <a:r>
              <a:rPr lang="ja-JP" altLang="en-US"/>
              <a:t>間違えていれば正しい結果が得られない</a:t>
            </a:r>
          </a:p>
          <a:p>
            <a:pPr lvl="1"/>
            <a:r>
              <a:rPr lang="ja-JP" altLang="en-US"/>
              <a:t>人間は間違いと勘違いをよくする</a:t>
            </a:r>
          </a:p>
          <a:p>
            <a:endParaRPr lang="ja-JP" altLang="en-US"/>
          </a:p>
          <a:p>
            <a:endParaRPr lang="ja-JP" altLang="en-US"/>
          </a:p>
          <a:p>
            <a:endParaRPr lang="ja-JP" altLang="en-US"/>
          </a:p>
        </p:txBody>
      </p:sp>
      <p:sp>
        <p:nvSpPr>
          <p:cNvPr id="603140" name="テキスト ボックス 4"/>
          <p:cNvSpPr txBox="1">
            <a:spLocks noChangeArrowheads="1"/>
          </p:cNvSpPr>
          <p:nvPr/>
        </p:nvSpPr>
        <p:spPr bwMode="auto">
          <a:xfrm>
            <a:off x="5805488" y="630238"/>
            <a:ext cx="26241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3200"/>
              <a:t>NEXT</a:t>
            </a:r>
            <a:r>
              <a:rPr lang="ja-JP" altLang="en-US" sz="3200"/>
              <a:t>　</a:t>
            </a:r>
            <a:r>
              <a:rPr lang="en-US" altLang="ja-JP" sz="3200"/>
              <a:t>STEP</a:t>
            </a:r>
            <a:endParaRPr lang="ja-JP" altLang="en-US" sz="3200"/>
          </a:p>
        </p:txBody>
      </p:sp>
      <p:sp>
        <p:nvSpPr>
          <p:cNvPr id="109573" name="テキスト ボックス 5"/>
          <p:cNvSpPr txBox="1">
            <a:spLocks noChangeArrowheads="1"/>
          </p:cNvSpPr>
          <p:nvPr/>
        </p:nvSpPr>
        <p:spPr bwMode="auto">
          <a:xfrm>
            <a:off x="587375" y="6069013"/>
            <a:ext cx="80565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3600">
                <a:solidFill>
                  <a:srgbClr val="FF0000"/>
                </a:solidFill>
              </a:rPr>
              <a:t>自分の頭で考え、自分の手を動かすべし</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4691">
                                            <p:txEl>
                                              <p:pRg st="0" end="0"/>
                                            </p:txEl>
                                          </p:spTgt>
                                        </p:tgtEl>
                                        <p:attrNameLst>
                                          <p:attrName>style.visibility</p:attrName>
                                        </p:attrNameLst>
                                      </p:cBhvr>
                                      <p:to>
                                        <p:strVal val="visible"/>
                                      </p:to>
                                    </p:set>
                                    <p:animEffect transition="in" filter="wipe(left)">
                                      <p:cBhvr>
                                        <p:cTn id="7" dur="500"/>
                                        <p:tgtEl>
                                          <p:spTgt spid="1146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4691">
                                            <p:txEl>
                                              <p:pRg st="1" end="1"/>
                                            </p:txEl>
                                          </p:spTgt>
                                        </p:tgtEl>
                                        <p:attrNameLst>
                                          <p:attrName>style.visibility</p:attrName>
                                        </p:attrNameLst>
                                      </p:cBhvr>
                                      <p:to>
                                        <p:strVal val="visible"/>
                                      </p:to>
                                    </p:set>
                                    <p:animEffect transition="in" filter="wipe(left)">
                                      <p:cBhvr>
                                        <p:cTn id="12" dur="500"/>
                                        <p:tgtEl>
                                          <p:spTgt spid="1146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4691">
                                            <p:txEl>
                                              <p:pRg st="2" end="2"/>
                                            </p:txEl>
                                          </p:spTgt>
                                        </p:tgtEl>
                                        <p:attrNameLst>
                                          <p:attrName>style.visibility</p:attrName>
                                        </p:attrNameLst>
                                      </p:cBhvr>
                                      <p:to>
                                        <p:strVal val="visible"/>
                                      </p:to>
                                    </p:set>
                                    <p:animEffect transition="in" filter="wipe(left)">
                                      <p:cBhvr>
                                        <p:cTn id="17" dur="500"/>
                                        <p:tgtEl>
                                          <p:spTgt spid="11469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4691">
                                            <p:txEl>
                                              <p:pRg st="3" end="3"/>
                                            </p:txEl>
                                          </p:spTgt>
                                        </p:tgtEl>
                                        <p:attrNameLst>
                                          <p:attrName>style.visibility</p:attrName>
                                        </p:attrNameLst>
                                      </p:cBhvr>
                                      <p:to>
                                        <p:strVal val="visible"/>
                                      </p:to>
                                    </p:set>
                                    <p:animEffect transition="in" filter="wipe(left)">
                                      <p:cBhvr>
                                        <p:cTn id="22" dur="500"/>
                                        <p:tgtEl>
                                          <p:spTgt spid="11469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14691">
                                            <p:txEl>
                                              <p:pRg st="4" end="4"/>
                                            </p:txEl>
                                          </p:spTgt>
                                        </p:tgtEl>
                                        <p:attrNameLst>
                                          <p:attrName>style.visibility</p:attrName>
                                        </p:attrNameLst>
                                      </p:cBhvr>
                                      <p:to>
                                        <p:strVal val="visible"/>
                                      </p:to>
                                    </p:set>
                                    <p:animEffect transition="in" filter="wipe(left)">
                                      <p:cBhvr>
                                        <p:cTn id="27" dur="500"/>
                                        <p:tgtEl>
                                          <p:spTgt spid="11469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4691">
                                            <p:txEl>
                                              <p:pRg st="5" end="5"/>
                                            </p:txEl>
                                          </p:spTgt>
                                        </p:tgtEl>
                                        <p:attrNameLst>
                                          <p:attrName>style.visibility</p:attrName>
                                        </p:attrNameLst>
                                      </p:cBhvr>
                                      <p:to>
                                        <p:strVal val="visible"/>
                                      </p:to>
                                    </p:set>
                                    <p:animEffect transition="in" filter="wipe(left)">
                                      <p:cBhvr>
                                        <p:cTn id="32" dur="500"/>
                                        <p:tgtEl>
                                          <p:spTgt spid="11469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14691">
                                            <p:txEl>
                                              <p:pRg st="6" end="6"/>
                                            </p:txEl>
                                          </p:spTgt>
                                        </p:tgtEl>
                                        <p:attrNameLst>
                                          <p:attrName>style.visibility</p:attrName>
                                        </p:attrNameLst>
                                      </p:cBhvr>
                                      <p:to>
                                        <p:strVal val="visible"/>
                                      </p:to>
                                    </p:set>
                                    <p:animEffect transition="in" filter="wipe(left)">
                                      <p:cBhvr>
                                        <p:cTn id="37" dur="500"/>
                                        <p:tgtEl>
                                          <p:spTgt spid="114691">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09573"/>
                                        </p:tgtEl>
                                        <p:attrNameLst>
                                          <p:attrName>style.visibility</p:attrName>
                                        </p:attrNameLst>
                                      </p:cBhvr>
                                      <p:to>
                                        <p:strVal val="visible"/>
                                      </p:to>
                                    </p:set>
                                    <p:anim calcmode="lin" valueType="num">
                                      <p:cBhvr additive="base">
                                        <p:cTn id="42" dur="500" fill="hold"/>
                                        <p:tgtEl>
                                          <p:spTgt spid="109573"/>
                                        </p:tgtEl>
                                        <p:attrNameLst>
                                          <p:attrName>ppt_x</p:attrName>
                                        </p:attrNameLst>
                                      </p:cBhvr>
                                      <p:tavLst>
                                        <p:tav tm="0">
                                          <p:val>
                                            <p:strVal val="#ppt_x"/>
                                          </p:val>
                                        </p:tav>
                                        <p:tav tm="100000">
                                          <p:val>
                                            <p:strVal val="#ppt_x"/>
                                          </p:val>
                                        </p:tav>
                                      </p:tavLst>
                                    </p:anim>
                                    <p:anim calcmode="lin" valueType="num">
                                      <p:cBhvr additive="base">
                                        <p:cTn id="43" dur="500" fill="hold"/>
                                        <p:tgtEl>
                                          <p:spTgt spid="10957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1" grpId="0" build="p" bldLvl="2"/>
      <p:bldP spid="10957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186" name="Rectangle 2"/>
          <p:cNvSpPr>
            <a:spLocks noGrp="1" noChangeArrowheads="1"/>
          </p:cNvSpPr>
          <p:nvPr>
            <p:ph type="title"/>
          </p:nvPr>
        </p:nvSpPr>
        <p:spPr/>
        <p:txBody>
          <a:bodyPr/>
          <a:lstStyle/>
          <a:p>
            <a:r>
              <a:rPr lang="ja-JP" altLang="en-US"/>
              <a:t>最も基本的な</a:t>
            </a:r>
            <a:r>
              <a:rPr lang="en-US" altLang="ja-JP"/>
              <a:t>C</a:t>
            </a:r>
            <a:r>
              <a:rPr lang="ja-JP" altLang="en-US"/>
              <a:t>言語プログラム</a:t>
            </a:r>
          </a:p>
        </p:txBody>
      </p:sp>
      <p:sp>
        <p:nvSpPr>
          <p:cNvPr id="605187" name="Rectangle 3"/>
          <p:cNvSpPr>
            <a:spLocks noGrp="1" noChangeArrowheads="1"/>
          </p:cNvSpPr>
          <p:nvPr>
            <p:ph type="body" idx="1"/>
          </p:nvPr>
        </p:nvSpPr>
        <p:spPr/>
        <p:txBody>
          <a:bodyPr/>
          <a:lstStyle/>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#include &lt;stdio.h&gt;</a:t>
            </a:r>
          </a:p>
          <a:p>
            <a:pPr>
              <a:buFont typeface="Wingdings" panose="05000000000000000000" pitchFamily="2" charset="2"/>
              <a:buNone/>
            </a:pPr>
            <a:endParaRPr lang="en-US" altLang="ja-JP" b="1">
              <a:solidFill>
                <a:srgbClr val="0000FF"/>
              </a:solidFill>
              <a:latin typeface="Courier New" panose="02070309020205020404" pitchFamily="49" charset="0"/>
              <a:ea typeface="MS UI Gothic" panose="020B0600070205080204" pitchFamily="50" charset="-128"/>
            </a:endParaRPr>
          </a:p>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int main(void)</a:t>
            </a:r>
          </a:p>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a:t>
            </a:r>
          </a:p>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    printf(“Hello</a:t>
            </a:r>
            <a:r>
              <a:rPr lang="ja-JP" altLang="en-US" b="1">
                <a:solidFill>
                  <a:srgbClr val="0000FF"/>
                </a:solidFill>
                <a:latin typeface="Courier New" panose="02070309020205020404" pitchFamily="49" charset="0"/>
                <a:ea typeface="MS UI Gothic" panose="020B0600070205080204" pitchFamily="50" charset="-128"/>
              </a:rPr>
              <a:t>　</a:t>
            </a:r>
            <a:r>
              <a:rPr lang="en-US" altLang="ja-JP" b="1">
                <a:solidFill>
                  <a:srgbClr val="0000FF"/>
                </a:solidFill>
                <a:latin typeface="Courier New" panose="02070309020205020404" pitchFamily="49" charset="0"/>
                <a:ea typeface="MS UI Gothic" panose="020B0600070205080204" pitchFamily="50" charset="-128"/>
              </a:rPr>
              <a:t>World\n”);</a:t>
            </a:r>
          </a:p>
          <a:p>
            <a:pPr>
              <a:buFont typeface="Wingdings" panose="05000000000000000000" pitchFamily="2" charset="2"/>
              <a:buNone/>
            </a:pPr>
            <a:endParaRPr lang="en-US" altLang="ja-JP" b="1">
              <a:solidFill>
                <a:srgbClr val="0000FF"/>
              </a:solidFill>
              <a:latin typeface="Courier New" panose="02070309020205020404" pitchFamily="49" charset="0"/>
              <a:ea typeface="MS UI Gothic" panose="020B0600070205080204" pitchFamily="50" charset="-128"/>
            </a:endParaRPr>
          </a:p>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    return 0;</a:t>
            </a:r>
          </a:p>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a:t>
            </a:r>
          </a:p>
        </p:txBody>
      </p:sp>
      <p:sp>
        <p:nvSpPr>
          <p:cNvPr id="605188" name="Text Box 4"/>
          <p:cNvSpPr txBox="1">
            <a:spLocks noChangeArrowheads="1"/>
          </p:cNvSpPr>
          <p:nvPr/>
        </p:nvSpPr>
        <p:spPr bwMode="auto">
          <a:xfrm>
            <a:off x="1976438" y="6162675"/>
            <a:ext cx="51911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3200">
                <a:solidFill>
                  <a:schemeClr val="tx1"/>
                </a:solidFill>
              </a:rPr>
              <a:t>＊現在推奨されている書き方</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210" name="Rectangle 2"/>
          <p:cNvSpPr>
            <a:spLocks noGrp="1" noChangeArrowheads="1"/>
          </p:cNvSpPr>
          <p:nvPr>
            <p:ph type="title"/>
          </p:nvPr>
        </p:nvSpPr>
        <p:spPr/>
        <p:txBody>
          <a:bodyPr/>
          <a:lstStyle/>
          <a:p>
            <a:r>
              <a:rPr lang="ja-JP" altLang="en-US" sz="4000"/>
              <a:t>「スタートブック」の</a:t>
            </a:r>
            <a:r>
              <a:rPr lang="en-US" altLang="ja-JP" sz="4000"/>
              <a:t>C</a:t>
            </a:r>
            <a:r>
              <a:rPr lang="ja-JP" altLang="en-US" sz="4000"/>
              <a:t>言語プログラム</a:t>
            </a:r>
          </a:p>
        </p:txBody>
      </p:sp>
      <p:sp>
        <p:nvSpPr>
          <p:cNvPr id="606211" name="Rectangle 3"/>
          <p:cNvSpPr>
            <a:spLocks noGrp="1" noChangeArrowheads="1"/>
          </p:cNvSpPr>
          <p:nvPr>
            <p:ph type="body" idx="1"/>
          </p:nvPr>
        </p:nvSpPr>
        <p:spPr>
          <a:xfrm>
            <a:off x="457200" y="1557338"/>
            <a:ext cx="8229600" cy="3527425"/>
          </a:xfrm>
        </p:spPr>
        <p:txBody>
          <a:bodyPr/>
          <a:lstStyle/>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#include &lt;stdio.h&gt;</a:t>
            </a:r>
          </a:p>
          <a:p>
            <a:pPr>
              <a:buFont typeface="Wingdings" panose="05000000000000000000" pitchFamily="2" charset="2"/>
              <a:buNone/>
            </a:pPr>
            <a:endParaRPr lang="en-US" altLang="ja-JP" b="1">
              <a:solidFill>
                <a:srgbClr val="0000FF"/>
              </a:solidFill>
              <a:latin typeface="Courier New" panose="02070309020205020404" pitchFamily="49" charset="0"/>
              <a:ea typeface="MS UI Gothic" panose="020B0600070205080204" pitchFamily="50" charset="-128"/>
            </a:endParaRPr>
          </a:p>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void main()</a:t>
            </a:r>
          </a:p>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a:t>
            </a:r>
          </a:p>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    printf(“Hello World\n”);</a:t>
            </a:r>
          </a:p>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a:t>
            </a:r>
          </a:p>
        </p:txBody>
      </p:sp>
      <p:sp>
        <p:nvSpPr>
          <p:cNvPr id="606212" name="Text Box 4"/>
          <p:cNvSpPr txBox="1">
            <a:spLocks noChangeArrowheads="1"/>
          </p:cNvSpPr>
          <p:nvPr/>
        </p:nvSpPr>
        <p:spPr bwMode="auto">
          <a:xfrm>
            <a:off x="752475" y="5675313"/>
            <a:ext cx="76390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3200">
                <a:solidFill>
                  <a:schemeClr val="tx1"/>
                </a:solidFill>
              </a:rPr>
              <a:t>＊情報処理技術者試験に対応した書き方</a:t>
            </a:r>
          </a:p>
          <a:p>
            <a:r>
              <a:rPr lang="ja-JP" altLang="en-US" sz="3200">
                <a:solidFill>
                  <a:schemeClr val="tx1"/>
                </a:solidFill>
              </a:rPr>
              <a:t>ただし、現在推奨されている書き方ではない</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914" name="Rectangle 2"/>
          <p:cNvSpPr>
            <a:spLocks noGrp="1" noChangeArrowheads="1"/>
          </p:cNvSpPr>
          <p:nvPr>
            <p:ph type="title"/>
          </p:nvPr>
        </p:nvSpPr>
        <p:spPr/>
        <p:txBody>
          <a:bodyPr/>
          <a:lstStyle/>
          <a:p>
            <a:r>
              <a:rPr lang="ja-JP" altLang="en-US"/>
              <a:t>はじめにマスターすべきこと</a:t>
            </a:r>
          </a:p>
        </p:txBody>
      </p:sp>
      <p:sp>
        <p:nvSpPr>
          <p:cNvPr id="550915" name="Rectangle 3"/>
          <p:cNvSpPr>
            <a:spLocks noGrp="1" noChangeArrowheads="1"/>
          </p:cNvSpPr>
          <p:nvPr>
            <p:ph type="body" idx="1"/>
          </p:nvPr>
        </p:nvSpPr>
        <p:spPr/>
        <p:txBody>
          <a:bodyPr/>
          <a:lstStyle/>
          <a:p>
            <a:r>
              <a:rPr lang="ja-JP" altLang="en-US"/>
              <a:t>ファイルシステムの理解</a:t>
            </a:r>
            <a:br>
              <a:rPr lang="ja-JP" altLang="en-US"/>
            </a:br>
            <a:r>
              <a:rPr lang="ja-JP" altLang="en-US"/>
              <a:t>ディレクトリ（フォルダ）、パス（パスを通す）、カレントディレクトリ（ワーキングディレクトリ）</a:t>
            </a:r>
          </a:p>
          <a:p>
            <a:r>
              <a:rPr lang="ja-JP" altLang="en-US"/>
              <a:t>ＣＵＩ（コマンドプロンプト；シェル；ターミナル）におけるコマンドの使い方</a:t>
            </a:r>
            <a:br>
              <a:rPr lang="ja-JP" altLang="en-US"/>
            </a:br>
            <a:r>
              <a:rPr lang="ja-JP" altLang="en-US"/>
              <a:t>ディレクトリの移動、ファイルの操作など</a:t>
            </a:r>
            <a:endParaRPr lang="en-US" altLang="ja-JP"/>
          </a:p>
          <a:p>
            <a:r>
              <a:rPr lang="ja-JP" altLang="en-US"/>
              <a:t>Ｃ言語のプログラミング（コンパイル＆リンク）</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Pixel">
  <a:themeElements>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1_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5400" b="0"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5400" b="0"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1_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1_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1_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1_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1_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1_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1_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1_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1_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1_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1_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4438</TotalTime>
  <Words>671</Words>
  <Application>Microsoft Office PowerPoint</Application>
  <PresentationFormat>画面に合わせる (4:3)</PresentationFormat>
  <Paragraphs>122</Paragraphs>
  <Slides>17</Slides>
  <Notes>9</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17</vt:i4>
      </vt:variant>
    </vt:vector>
  </HeadingPairs>
  <TitlesOfParts>
    <vt:vector size="25" baseType="lpstr">
      <vt:lpstr>ＭＳ Ｐゴシック</vt:lpstr>
      <vt:lpstr>ＭＳ Ｐ明朝</vt:lpstr>
      <vt:lpstr>MS UI Gothic</vt:lpstr>
      <vt:lpstr>Arial</vt:lpstr>
      <vt:lpstr>Courier New</vt:lpstr>
      <vt:lpstr>Times New Roman</vt:lpstr>
      <vt:lpstr>Wingdings</vt:lpstr>
      <vt:lpstr>1_Pixel</vt:lpstr>
      <vt:lpstr>プログラミングⅠ</vt:lpstr>
      <vt:lpstr>コンピュータはなぜ動くの？</vt:lpstr>
      <vt:lpstr>コンピュータシステム</vt:lpstr>
      <vt:lpstr>プログラミングⅠで学んだこと</vt:lpstr>
      <vt:lpstr>プログラミングⅡで学ぶこと</vt:lpstr>
      <vt:lpstr>プログラミングとは</vt:lpstr>
      <vt:lpstr>最も基本的なC言語プログラム</vt:lpstr>
      <vt:lpstr>「スタートブック」のC言語プログラム</vt:lpstr>
      <vt:lpstr>はじめにマスターすべきこと</vt:lpstr>
      <vt:lpstr>C言語をマスターするためのポイント</vt:lpstr>
      <vt:lpstr>大学の端末室で利用できるC言語</vt:lpstr>
      <vt:lpstr>自宅で使えるフリーのC言語</vt:lpstr>
      <vt:lpstr>プログラミングの大まかな流れ</vt:lpstr>
      <vt:lpstr>情報処理技術者試験について（１）</vt:lpstr>
      <vt:lpstr>情報処理技術者試験について（２）</vt:lpstr>
      <vt:lpstr>情報処理技術者試験について（３）</vt:lpstr>
      <vt:lpstr>平成２７年度 秋期 情報処理技術者試験 案内</vt:lpstr>
    </vt:vector>
  </TitlesOfParts>
  <Manager>幸山直人</Manager>
  <Company>富山大学理学部数学教室</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情報科学序論</dc:title>
  <dc:creator>幸山直人</dc:creator>
  <cp:lastModifiedBy>Naoto KOUYAMA</cp:lastModifiedBy>
  <cp:revision>499</cp:revision>
  <dcterms:created xsi:type="dcterms:W3CDTF">1601-01-01T00:00:00Z</dcterms:created>
  <dcterms:modified xsi:type="dcterms:W3CDTF">2015-04-25T07:11:05Z</dcterms:modified>
</cp:coreProperties>
</file>