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21"/>
  </p:notesMasterIdLst>
  <p:handoutMasterIdLst>
    <p:handoutMasterId r:id="rId22"/>
  </p:handoutMasterIdLst>
  <p:sldIdLst>
    <p:sldId id="565" r:id="rId2"/>
    <p:sldId id="766" r:id="rId3"/>
    <p:sldId id="767" r:id="rId4"/>
    <p:sldId id="768" r:id="rId5"/>
    <p:sldId id="418" r:id="rId6"/>
    <p:sldId id="417" r:id="rId7"/>
    <p:sldId id="612" r:id="rId8"/>
    <p:sldId id="416" r:id="rId9"/>
    <p:sldId id="573" r:id="rId10"/>
    <p:sldId id="564" r:id="rId11"/>
    <p:sldId id="677" r:id="rId12"/>
    <p:sldId id="674" r:id="rId13"/>
    <p:sldId id="679" r:id="rId14"/>
    <p:sldId id="675" r:id="rId15"/>
    <p:sldId id="676" r:id="rId16"/>
    <p:sldId id="403" r:id="rId17"/>
    <p:sldId id="404" r:id="rId18"/>
    <p:sldId id="406" r:id="rId19"/>
    <p:sldId id="405" r:id="rId20"/>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DEDEDE"/>
    <a:srgbClr val="C0C0C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37"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53C4C63-7E72-4BBF-863C-761F6927B050}" type="slidenum">
              <a:rPr lang="ja-JP" altLang="en-US" smtClean="0">
                <a:ea typeface="ＭＳ Ｐゴシック" panose="020B0600070205080204" pitchFamily="50" charset="-128"/>
              </a:rPr>
              <a:pPr>
                <a:spcBef>
                  <a:spcPct val="0"/>
                </a:spcBef>
              </a:pPr>
              <a:t>2</a:t>
            </a:fld>
            <a:endParaRPr lang="en-US" altLang="ja-JP" smtClean="0">
              <a:ea typeface="ＭＳ Ｐゴシック" panose="020B0600070205080204" pitchFamily="50" charset="-128"/>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480950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B0CEFE6-64D0-472B-B6DE-BDAD435187C0}" type="slidenum">
              <a:rPr lang="ja-JP" altLang="en-US" smtClean="0">
                <a:ea typeface="ＭＳ Ｐゴシック" panose="020B0600070205080204" pitchFamily="50" charset="-128"/>
              </a:rPr>
              <a:pPr>
                <a:spcBef>
                  <a:spcPct val="0"/>
                </a:spcBef>
              </a:pPr>
              <a:t>19</a:t>
            </a:fld>
            <a:endParaRPr lang="en-US" altLang="ja-JP" smtClean="0">
              <a:ea typeface="ＭＳ Ｐゴシック" panose="020B0600070205080204" pitchFamily="50" charset="-128"/>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209911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F136F52-7C7A-48AF-8172-E9881BD1DD9A}" type="slidenum">
              <a:rPr lang="ja-JP" altLang="en-US" smtClean="0">
                <a:ea typeface="ＭＳ Ｐゴシック" panose="020B0600070205080204" pitchFamily="50" charset="-128"/>
              </a:rPr>
              <a:pPr>
                <a:spcBef>
                  <a:spcPct val="0"/>
                </a:spcBef>
              </a:pPr>
              <a:t>5</a:t>
            </a:fld>
            <a:endParaRPr lang="en-US" altLang="ja-JP" smtClean="0">
              <a:ea typeface="ＭＳ Ｐゴシック" panose="020B0600070205080204" pitchFamily="50" charset="-128"/>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044216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D8004A9-A1D6-4849-B1B3-37E2BCBC10F3}" type="slidenum">
              <a:rPr lang="ja-JP" altLang="en-US" smtClean="0">
                <a:ea typeface="ＭＳ Ｐゴシック" panose="020B0600070205080204" pitchFamily="50" charset="-128"/>
              </a:rPr>
              <a:pPr>
                <a:spcBef>
                  <a:spcPct val="0"/>
                </a:spcBef>
              </a:pPr>
              <a:t>6</a:t>
            </a:fld>
            <a:endParaRPr lang="en-US" altLang="ja-JP" smtClean="0">
              <a:ea typeface="ＭＳ Ｐゴシック" panose="020B0600070205080204" pitchFamily="50" charset="-128"/>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563458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58EE4AF4-7860-403B-B897-6944360EBB75}" type="slidenum">
              <a:rPr lang="ja-JP" altLang="en-US" b="0">
                <a:ea typeface="ＭＳ Ｐゴシック" panose="020B0600070205080204" pitchFamily="50" charset="-128"/>
              </a:rPr>
              <a:pPr algn="r" eaLnBrk="1" hangingPunct="1">
                <a:spcBef>
                  <a:spcPct val="0"/>
                </a:spcBef>
              </a:pPr>
              <a:t>7</a:t>
            </a:fld>
            <a:endParaRPr lang="en-US" altLang="ja-JP" b="0">
              <a:ea typeface="ＭＳ Ｐゴシック" panose="020B0600070205080204" pitchFamily="50" charset="-128"/>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66786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5E91D59-1D2E-4E93-93A3-FCBFCF22EF21}" type="slidenum">
              <a:rPr lang="ja-JP" altLang="en-US" smtClean="0">
                <a:ea typeface="ＭＳ Ｐゴシック" panose="020B0600070205080204" pitchFamily="50" charset="-128"/>
              </a:rPr>
              <a:pPr>
                <a:spcBef>
                  <a:spcPct val="0"/>
                </a:spcBef>
              </a:pPr>
              <a:t>8</a:t>
            </a:fld>
            <a:endParaRPr lang="en-US" altLang="ja-JP" smtClean="0">
              <a:ea typeface="ＭＳ Ｐゴシック" panose="020B0600070205080204" pitchFamily="50" charset="-128"/>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266854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0464B951-9B8A-465F-973F-8BD2AC9F7DF9}" type="slidenum">
              <a:rPr lang="ja-JP" altLang="en-US" b="0">
                <a:ea typeface="ＭＳ Ｐゴシック" panose="020B0600070205080204" pitchFamily="50" charset="-128"/>
              </a:rPr>
              <a:pPr algn="r" eaLnBrk="1" hangingPunct="1">
                <a:spcBef>
                  <a:spcPct val="0"/>
                </a:spcBef>
              </a:pPr>
              <a:t>9</a:t>
            </a:fld>
            <a:endParaRPr lang="en-US" altLang="ja-JP" b="0">
              <a:ea typeface="ＭＳ Ｐゴシック" panose="020B0600070205080204" pitchFamily="50" charset="-128"/>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50186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3A39651-0151-4406-A34E-41438C4C9BC2}" type="slidenum">
              <a:rPr lang="ja-JP" altLang="en-US" smtClean="0">
                <a:ea typeface="ＭＳ Ｐゴシック" panose="020B0600070205080204" pitchFamily="50" charset="-128"/>
              </a:rPr>
              <a:pPr>
                <a:spcBef>
                  <a:spcPct val="0"/>
                </a:spcBef>
              </a:pPr>
              <a:t>16</a:t>
            </a:fld>
            <a:endParaRPr lang="en-US" altLang="ja-JP" smtClean="0">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73400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6660A8B-E1BB-4C5A-8067-4C90BC39BF2A}" type="slidenum">
              <a:rPr lang="ja-JP" altLang="en-US" smtClean="0">
                <a:ea typeface="ＭＳ Ｐゴシック" panose="020B0600070205080204" pitchFamily="50" charset="-128"/>
              </a:rPr>
              <a:pPr>
                <a:spcBef>
                  <a:spcPct val="0"/>
                </a:spcBef>
              </a:pPr>
              <a:t>17</a:t>
            </a:fld>
            <a:endParaRPr lang="en-US" altLang="ja-JP" smtClean="0">
              <a:ea typeface="ＭＳ Ｐゴシック" panose="020B0600070205080204" pitchFamily="50"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53930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1A1A06F-66D6-4FBF-B327-5CFC5FBB47C5}" type="slidenum">
              <a:rPr lang="ja-JP" altLang="en-US" smtClean="0">
                <a:ea typeface="ＭＳ Ｐゴシック" panose="020B0600070205080204" pitchFamily="50" charset="-128"/>
              </a:rPr>
              <a:pPr>
                <a:spcBef>
                  <a:spcPct val="0"/>
                </a:spcBef>
              </a:pPr>
              <a:t>18</a:t>
            </a:fld>
            <a:endParaRPr lang="en-US" altLang="ja-JP" smtClean="0">
              <a:ea typeface="ＭＳ Ｐゴシック" panose="020B0600070205080204" pitchFamily="50"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8847853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2015</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jitec.jp/"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math.u-toyama.ac.jp/main/computer/personal/jitec/information.htm"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kouyama.math.u-toyama.ac.jp/ma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ja-JP" altLang="en-US" smtClean="0"/>
              <a:t>プログラミング</a:t>
            </a:r>
            <a:r>
              <a:rPr lang="en-US" altLang="ja-JP" smtClean="0"/>
              <a:t>Ⅱ</a:t>
            </a:r>
            <a:endParaRPr lang="ja-JP" altLang="en-US" smtClean="0"/>
          </a:p>
        </p:txBody>
      </p:sp>
      <p:sp>
        <p:nvSpPr>
          <p:cNvPr id="5123" name="Rectangle 5"/>
          <p:cNvSpPr>
            <a:spLocks noGrp="1" noChangeArrowheads="1"/>
          </p:cNvSpPr>
          <p:nvPr>
            <p:ph type="subTitle" idx="1"/>
          </p:nvPr>
        </p:nvSpPr>
        <p:spPr/>
        <p:txBody>
          <a:bodyPr/>
          <a:lstStyle/>
          <a:p>
            <a:pPr eaLnBrk="1" hangingPunct="1"/>
            <a:r>
              <a:rPr lang="ja-JP" altLang="en-US" smtClean="0"/>
              <a:t>～ オリエンテーション ～</a:t>
            </a:r>
          </a:p>
        </p:txBody>
      </p:sp>
      <p:sp>
        <p:nvSpPr>
          <p:cNvPr id="5124" name="Text Box 7"/>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2015</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mtClean="0"/>
              <a:t>最も基本的な</a:t>
            </a:r>
            <a:r>
              <a:rPr lang="en-US" altLang="ja-JP" smtClean="0"/>
              <a:t>C</a:t>
            </a:r>
            <a:r>
              <a:rPr lang="ja-JP" altLang="en-US" smtClean="0"/>
              <a:t>言語プログラム</a:t>
            </a:r>
          </a:p>
        </p:txBody>
      </p:sp>
      <p:sp>
        <p:nvSpPr>
          <p:cNvPr id="20483"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#include &lt;stdio.h&gt;</a:t>
            </a:r>
          </a:p>
          <a:p>
            <a:pPr eaLnBrk="1" hangingPunct="1">
              <a:buFont typeface="Wingdings" panose="05000000000000000000" pitchFamily="2" charset="2"/>
              <a:buNone/>
            </a:pPr>
            <a:endParaRPr lang="en-US" altLang="ja-JP" b="1" smtClean="0">
              <a:solidFill>
                <a:srgbClr val="0000FF"/>
              </a:solidFill>
              <a:latin typeface="Courier New" panose="02070309020205020404" pitchFamily="49" charset="0"/>
              <a:ea typeface="MS UI Gothic" panose="020B0600070205080204" pitchFamily="50" charset="-128"/>
            </a:endParaRP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int main(void)</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    printf(“Hello</a:t>
            </a:r>
            <a:r>
              <a:rPr lang="ja-JP" altLang="en-US" b="1" smtClean="0">
                <a:solidFill>
                  <a:srgbClr val="0000FF"/>
                </a:solidFill>
                <a:latin typeface="Courier New" panose="02070309020205020404" pitchFamily="49" charset="0"/>
                <a:ea typeface="MS UI Gothic" panose="020B0600070205080204" pitchFamily="50" charset="-128"/>
              </a:rPr>
              <a:t>　</a:t>
            </a:r>
            <a:r>
              <a:rPr lang="en-US" altLang="ja-JP" b="1" smtClean="0">
                <a:solidFill>
                  <a:srgbClr val="0000FF"/>
                </a:solidFill>
                <a:latin typeface="Courier New" panose="02070309020205020404" pitchFamily="49" charset="0"/>
                <a:ea typeface="MS UI Gothic" panose="020B0600070205080204" pitchFamily="50" charset="-128"/>
              </a:rPr>
              <a:t>World\n”);</a:t>
            </a:r>
          </a:p>
          <a:p>
            <a:pPr eaLnBrk="1" hangingPunct="1">
              <a:buFont typeface="Wingdings" panose="05000000000000000000" pitchFamily="2" charset="2"/>
              <a:buNone/>
            </a:pPr>
            <a:endParaRPr lang="en-US" altLang="ja-JP" b="1" smtClean="0">
              <a:solidFill>
                <a:srgbClr val="0000FF"/>
              </a:solidFill>
              <a:latin typeface="Courier New" panose="02070309020205020404" pitchFamily="49" charset="0"/>
              <a:ea typeface="MS UI Gothic" panose="020B0600070205080204" pitchFamily="50" charset="-128"/>
            </a:endParaRP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    return 0;</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a:t>
            </a:r>
          </a:p>
        </p:txBody>
      </p:sp>
      <p:sp>
        <p:nvSpPr>
          <p:cNvPr id="20484" name="Text Box 4"/>
          <p:cNvSpPr txBox="1">
            <a:spLocks noChangeArrowheads="1"/>
          </p:cNvSpPr>
          <p:nvPr/>
        </p:nvSpPr>
        <p:spPr bwMode="auto">
          <a:xfrm>
            <a:off x="1976438" y="6162675"/>
            <a:ext cx="5191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b="0"/>
              <a:t>＊現在推奨されている書き方</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sz="4000" smtClean="0"/>
              <a:t>「スタートブック」の</a:t>
            </a:r>
            <a:r>
              <a:rPr lang="en-US" altLang="ja-JP" sz="4000" smtClean="0"/>
              <a:t>C</a:t>
            </a:r>
            <a:r>
              <a:rPr lang="ja-JP" altLang="en-US" sz="4000" smtClean="0"/>
              <a:t>言語プログラム</a:t>
            </a:r>
          </a:p>
        </p:txBody>
      </p:sp>
      <p:sp>
        <p:nvSpPr>
          <p:cNvPr id="21507" name="Rectangle 3"/>
          <p:cNvSpPr>
            <a:spLocks noGrp="1" noChangeArrowheads="1"/>
          </p:cNvSpPr>
          <p:nvPr>
            <p:ph type="body" idx="1"/>
          </p:nvPr>
        </p:nvSpPr>
        <p:spPr>
          <a:xfrm>
            <a:off x="457200" y="1557338"/>
            <a:ext cx="8229600" cy="3527425"/>
          </a:xfrm>
        </p:spPr>
        <p:txBody>
          <a:bodyPr/>
          <a:lstStyle/>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#include &lt;stdio.h&gt;</a:t>
            </a:r>
          </a:p>
          <a:p>
            <a:pPr eaLnBrk="1" hangingPunct="1">
              <a:buFont typeface="Wingdings" panose="05000000000000000000" pitchFamily="2" charset="2"/>
              <a:buNone/>
            </a:pPr>
            <a:endParaRPr lang="en-US" altLang="ja-JP" b="1" smtClean="0">
              <a:solidFill>
                <a:srgbClr val="0000FF"/>
              </a:solidFill>
              <a:latin typeface="Courier New" panose="02070309020205020404" pitchFamily="49" charset="0"/>
              <a:ea typeface="MS UI Gothic" panose="020B0600070205080204" pitchFamily="50" charset="-128"/>
            </a:endParaRP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void main()</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    printf(“Hello World\n”);</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a:t>
            </a:r>
          </a:p>
        </p:txBody>
      </p:sp>
      <p:sp>
        <p:nvSpPr>
          <p:cNvPr id="21508" name="Text Box 4"/>
          <p:cNvSpPr txBox="1">
            <a:spLocks noChangeArrowheads="1"/>
          </p:cNvSpPr>
          <p:nvPr/>
        </p:nvSpPr>
        <p:spPr bwMode="auto">
          <a:xfrm>
            <a:off x="752475" y="5675313"/>
            <a:ext cx="76390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b="0"/>
              <a:t>＊情報処理技術者試験に対応した書き方</a:t>
            </a:r>
          </a:p>
          <a:p>
            <a:pPr eaLnBrk="1" hangingPunct="1">
              <a:spcBef>
                <a:spcPct val="0"/>
              </a:spcBef>
              <a:buClrTx/>
              <a:buSzTx/>
              <a:buFontTx/>
              <a:buNone/>
            </a:pPr>
            <a:r>
              <a:rPr lang="ja-JP" altLang="en-US" b="0"/>
              <a:t>ただし、現在推奨されている書き方ではない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smtClean="0"/>
              <a:t>はじめにマスターすべきこと</a:t>
            </a:r>
          </a:p>
        </p:txBody>
      </p:sp>
      <p:sp>
        <p:nvSpPr>
          <p:cNvPr id="22531" name="Rectangle 3"/>
          <p:cNvSpPr>
            <a:spLocks noGrp="1" noChangeArrowheads="1"/>
          </p:cNvSpPr>
          <p:nvPr>
            <p:ph type="body" idx="1"/>
          </p:nvPr>
        </p:nvSpPr>
        <p:spPr/>
        <p:txBody>
          <a:bodyPr/>
          <a:lstStyle/>
          <a:p>
            <a:pPr eaLnBrk="1" hangingPunct="1"/>
            <a:r>
              <a:rPr lang="ja-JP" altLang="en-US" smtClean="0"/>
              <a:t>ファイルシステムの理解</a:t>
            </a:r>
            <a:br>
              <a:rPr lang="ja-JP" altLang="en-US" smtClean="0"/>
            </a:br>
            <a:r>
              <a:rPr lang="ja-JP" altLang="en-US" smtClean="0"/>
              <a:t>ディレクトリ（フォルダ）、パス（パスを通す）、カレントディレクトリ（ワーキングディレクトリ）</a:t>
            </a:r>
          </a:p>
          <a:p>
            <a:pPr eaLnBrk="1" hangingPunct="1"/>
            <a:r>
              <a:rPr lang="ja-JP" altLang="en-US" smtClean="0"/>
              <a:t>ＣＵＩ（コマンドプロンプト；シェル；ターミナル）におけるコマンドの使い方</a:t>
            </a:r>
            <a:br>
              <a:rPr lang="ja-JP" altLang="en-US" smtClean="0"/>
            </a:br>
            <a:r>
              <a:rPr lang="ja-JP" altLang="en-US" smtClean="0"/>
              <a:t>ディレクトリの移動、ファイルの操作など</a:t>
            </a:r>
            <a:endParaRPr lang="en-US" altLang="ja-JP" smtClean="0"/>
          </a:p>
          <a:p>
            <a:pPr eaLnBrk="1" hangingPunct="1"/>
            <a:r>
              <a:rPr lang="ja-JP" altLang="en-US" smtClean="0"/>
              <a:t>Ｃ言語によるソースプログラムの作成</a:t>
            </a:r>
          </a:p>
          <a:p>
            <a:pPr eaLnBrk="1" hangingPunct="1"/>
            <a:r>
              <a:rPr lang="ja-JP" altLang="en-US" smtClean="0"/>
              <a:t>ソースプログラムのコンパイルとリンク</a:t>
            </a:r>
          </a:p>
          <a:p>
            <a:pPr eaLnBrk="1" hangingPunct="1"/>
            <a:r>
              <a:rPr lang="ja-JP" altLang="en-US" smtClean="0"/>
              <a:t>実行可能ファイルの実行</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sz="4000" smtClean="0"/>
              <a:t>C</a:t>
            </a:r>
            <a:r>
              <a:rPr lang="ja-JP" altLang="en-US" sz="4000" smtClean="0"/>
              <a:t>言語をマスターするためのポイント</a:t>
            </a:r>
          </a:p>
        </p:txBody>
      </p:sp>
      <p:sp>
        <p:nvSpPr>
          <p:cNvPr id="23555" name="Rectangle 3"/>
          <p:cNvSpPr>
            <a:spLocks noGrp="1" noChangeArrowheads="1"/>
          </p:cNvSpPr>
          <p:nvPr>
            <p:ph type="body" idx="1"/>
          </p:nvPr>
        </p:nvSpPr>
        <p:spPr/>
        <p:txBody>
          <a:bodyPr/>
          <a:lstStyle/>
          <a:p>
            <a:pPr eaLnBrk="1" hangingPunct="1"/>
            <a:r>
              <a:rPr lang="ja-JP" altLang="en-US" sz="3600" smtClean="0"/>
              <a:t>型（数値）</a:t>
            </a:r>
          </a:p>
          <a:p>
            <a:pPr eaLnBrk="1" hangingPunct="1"/>
            <a:r>
              <a:rPr lang="ja-JP" altLang="en-US" sz="3600" smtClean="0"/>
              <a:t>配列</a:t>
            </a:r>
          </a:p>
          <a:p>
            <a:pPr eaLnBrk="1" hangingPunct="1"/>
            <a:r>
              <a:rPr lang="ja-JP" altLang="en-US" sz="3600" smtClean="0"/>
              <a:t>関数（引数と戻り値）</a:t>
            </a:r>
          </a:p>
          <a:p>
            <a:pPr eaLnBrk="1" hangingPunct="1"/>
            <a:r>
              <a:rPr lang="ja-JP" altLang="en-US" sz="3600" smtClean="0"/>
              <a:t>ポインタ（アドレス参照）</a:t>
            </a:r>
          </a:p>
        </p:txBody>
      </p:sp>
      <p:sp>
        <p:nvSpPr>
          <p:cNvPr id="23556" name="Text Box 4"/>
          <p:cNvSpPr txBox="1">
            <a:spLocks noChangeArrowheads="1"/>
          </p:cNvSpPr>
          <p:nvPr/>
        </p:nvSpPr>
        <p:spPr bwMode="auto">
          <a:xfrm>
            <a:off x="501650" y="5081588"/>
            <a:ext cx="81391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0">
                <a:solidFill>
                  <a:srgbClr val="0000FF"/>
                </a:solidFill>
              </a:rPr>
              <a:t>プログラミング</a:t>
            </a:r>
            <a:r>
              <a:rPr lang="en-US" altLang="ja-JP" b="0">
                <a:solidFill>
                  <a:srgbClr val="0000FF"/>
                </a:solidFill>
              </a:rPr>
              <a:t>Ⅰ</a:t>
            </a:r>
            <a:r>
              <a:rPr lang="ja-JP" altLang="en-US" b="0">
                <a:solidFill>
                  <a:srgbClr val="0000FF"/>
                </a:solidFill>
              </a:rPr>
              <a:t>で学んだことが大きく関係する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ja-JP" altLang="en-US" smtClean="0"/>
              <a:t>大学の端末室で利用できる</a:t>
            </a:r>
            <a:r>
              <a:rPr lang="en-US" altLang="ja-JP" smtClean="0"/>
              <a:t>C</a:t>
            </a:r>
            <a:r>
              <a:rPr lang="ja-JP" altLang="en-US" smtClean="0"/>
              <a:t>言語</a:t>
            </a:r>
          </a:p>
        </p:txBody>
      </p:sp>
      <p:sp>
        <p:nvSpPr>
          <p:cNvPr id="24579" name="Rectangle 3"/>
          <p:cNvSpPr>
            <a:spLocks noGrp="1" noChangeArrowheads="1"/>
          </p:cNvSpPr>
          <p:nvPr>
            <p:ph type="body" idx="1"/>
          </p:nvPr>
        </p:nvSpPr>
        <p:spPr/>
        <p:txBody>
          <a:bodyPr/>
          <a:lstStyle/>
          <a:p>
            <a:pPr eaLnBrk="1" hangingPunct="1"/>
            <a:r>
              <a:rPr lang="en-US" altLang="ja-JP" smtClean="0"/>
              <a:t>Microsoft Visual Studio 2010</a:t>
            </a:r>
            <a:r>
              <a:rPr lang="ja-JP" altLang="en-US" smtClean="0"/>
              <a:t>（製品版）</a:t>
            </a:r>
            <a:br>
              <a:rPr lang="ja-JP" altLang="en-US" smtClean="0"/>
            </a:br>
            <a:r>
              <a:rPr lang="ja-JP" altLang="en-US" smtClean="0"/>
              <a:t> ．</a:t>
            </a:r>
            <a:r>
              <a:rPr lang="en-US" altLang="ja-JP" smtClean="0"/>
              <a:t>NET Framework</a:t>
            </a:r>
            <a:r>
              <a:rPr lang="ja-JP" altLang="en-US" smtClean="0"/>
              <a:t>が利用できる</a:t>
            </a:r>
          </a:p>
          <a:p>
            <a:pPr eaLnBrk="1" hangingPunct="1"/>
            <a:r>
              <a:rPr lang="en-US" altLang="ja-JP" smtClean="0"/>
              <a:t>Gnu C</a:t>
            </a:r>
            <a:br>
              <a:rPr lang="en-US" altLang="ja-JP" smtClean="0"/>
            </a:br>
            <a:r>
              <a:rPr lang="en-US" altLang="ja-JP" smtClean="0"/>
              <a:t>Cygwin</a:t>
            </a:r>
            <a:r>
              <a:rPr lang="ja-JP" altLang="en-US" smtClean="0"/>
              <a:t>環境下で利用可能（</a:t>
            </a:r>
            <a:r>
              <a:rPr lang="en-US" altLang="ja-JP" smtClean="0"/>
              <a:t>Unix</a:t>
            </a:r>
            <a:r>
              <a:rPr lang="ja-JP" altLang="en-US" smtClean="0"/>
              <a:t>系）</a:t>
            </a:r>
          </a:p>
          <a:p>
            <a:pPr eaLnBrk="1" hangingPunct="1"/>
            <a:r>
              <a:rPr lang="en-US" altLang="ja-JP" smtClean="0"/>
              <a:t>Gnu C</a:t>
            </a:r>
            <a:br>
              <a:rPr lang="en-US" altLang="ja-JP" smtClean="0"/>
            </a:br>
            <a:r>
              <a:rPr lang="en-US" altLang="ja-JP" smtClean="0"/>
              <a:t>MinGW+MSYS</a:t>
            </a:r>
            <a:r>
              <a:rPr lang="ja-JP" altLang="en-US" smtClean="0"/>
              <a:t>環境下で利用可能（</a:t>
            </a:r>
            <a:r>
              <a:rPr lang="en-US" altLang="ja-JP" smtClean="0"/>
              <a:t>Unix</a:t>
            </a:r>
            <a:r>
              <a:rPr lang="ja-JP" altLang="en-US" smtClean="0"/>
              <a:t>系）</a:t>
            </a:r>
          </a:p>
          <a:p>
            <a:pPr eaLnBrk="1" hangingPunct="1"/>
            <a:r>
              <a:rPr lang="en-US" altLang="ja-JP" smtClean="0"/>
              <a:t>Intel C</a:t>
            </a:r>
            <a:br>
              <a:rPr lang="en-US" altLang="ja-JP" smtClean="0"/>
            </a:br>
            <a:r>
              <a:rPr lang="en-US" altLang="ja-JP" smtClean="0"/>
              <a:t>Linux</a:t>
            </a:r>
            <a:r>
              <a:rPr lang="ja-JP" altLang="en-US" smtClean="0"/>
              <a:t>計算サーバにリモートログインすることで利用可能（マルチスレッドに対応；</a:t>
            </a:r>
            <a:r>
              <a:rPr lang="en-US" altLang="ja-JP" smtClean="0"/>
              <a:t>Unix</a:t>
            </a:r>
            <a:r>
              <a:rPr lang="ja-JP" altLang="en-US" smtClean="0"/>
              <a:t>系）</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自宅で使えるフリーの</a:t>
            </a:r>
            <a:r>
              <a:rPr lang="en-US" altLang="ja-JP" smtClean="0"/>
              <a:t>C</a:t>
            </a:r>
            <a:r>
              <a:rPr lang="ja-JP" altLang="en-US" smtClean="0"/>
              <a:t>言語</a:t>
            </a:r>
          </a:p>
        </p:txBody>
      </p:sp>
      <p:sp>
        <p:nvSpPr>
          <p:cNvPr id="25603" name="Rectangle 3"/>
          <p:cNvSpPr>
            <a:spLocks noGrp="1" noChangeArrowheads="1"/>
          </p:cNvSpPr>
          <p:nvPr>
            <p:ph type="body" idx="1"/>
          </p:nvPr>
        </p:nvSpPr>
        <p:spPr/>
        <p:txBody>
          <a:bodyPr/>
          <a:lstStyle/>
          <a:p>
            <a:pPr eaLnBrk="1" hangingPunct="1"/>
            <a:r>
              <a:rPr lang="en-US" altLang="ja-JP" smtClean="0"/>
              <a:t>Microsoft Visual Studio Express</a:t>
            </a:r>
            <a:br>
              <a:rPr lang="en-US" altLang="ja-JP" smtClean="0"/>
            </a:br>
            <a:r>
              <a:rPr lang="ja-JP" altLang="en-US" smtClean="0"/>
              <a:t>． </a:t>
            </a:r>
            <a:r>
              <a:rPr lang="en-US" altLang="ja-JP" smtClean="0"/>
              <a:t>NET Framework</a:t>
            </a:r>
            <a:r>
              <a:rPr lang="ja-JP" altLang="en-US" smtClean="0"/>
              <a:t>が利用できる（３０日を超えて使用する場合はユーザー登録が必要）</a:t>
            </a:r>
          </a:p>
          <a:p>
            <a:pPr eaLnBrk="1" hangingPunct="1"/>
            <a:r>
              <a:rPr lang="en-US" altLang="ja-JP" smtClean="0"/>
              <a:t>Borland C++</a:t>
            </a:r>
            <a:br>
              <a:rPr lang="en-US" altLang="ja-JP" smtClean="0"/>
            </a:br>
            <a:r>
              <a:rPr lang="ja-JP" altLang="en-US" smtClean="0"/>
              <a:t>テキストにも付属し、実績のあるコンパイラ</a:t>
            </a:r>
          </a:p>
          <a:p>
            <a:pPr eaLnBrk="1" hangingPunct="1"/>
            <a:r>
              <a:rPr lang="en-US" altLang="ja-JP" smtClean="0"/>
              <a:t>Gnu C</a:t>
            </a:r>
            <a:br>
              <a:rPr lang="en-US" altLang="ja-JP" smtClean="0"/>
            </a:br>
            <a:r>
              <a:rPr lang="en-US" altLang="ja-JP" smtClean="0"/>
              <a:t> Cygwin</a:t>
            </a:r>
            <a:r>
              <a:rPr lang="ja-JP" altLang="en-US" smtClean="0"/>
              <a:t>環境下で利用可能（</a:t>
            </a:r>
            <a:r>
              <a:rPr lang="en-US" altLang="ja-JP" smtClean="0"/>
              <a:t>Unix</a:t>
            </a:r>
            <a:r>
              <a:rPr lang="ja-JP" altLang="en-US" smtClean="0"/>
              <a:t>系） </a:t>
            </a:r>
          </a:p>
          <a:p>
            <a:pPr eaLnBrk="1" hangingPunct="1"/>
            <a:r>
              <a:rPr lang="en-US" altLang="ja-JP" smtClean="0"/>
              <a:t>Gnu C</a:t>
            </a:r>
            <a:br>
              <a:rPr lang="en-US" altLang="ja-JP" smtClean="0"/>
            </a:br>
            <a:r>
              <a:rPr lang="en-US" altLang="ja-JP" smtClean="0"/>
              <a:t> MinGW+MSYS</a:t>
            </a:r>
            <a:r>
              <a:rPr lang="ja-JP" altLang="en-US" smtClean="0"/>
              <a:t>環境下で利用可能（</a:t>
            </a:r>
            <a:r>
              <a:rPr lang="en-US" altLang="ja-JP" smtClean="0"/>
              <a:t>Unix</a:t>
            </a:r>
            <a:r>
              <a:rPr lang="ja-JP" altLang="en-US" smtClean="0"/>
              <a:t>系）</a:t>
            </a:r>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ja-JP" altLang="en-US" sz="4000" smtClean="0"/>
              <a:t>情報処理技術者試験について（１）</a:t>
            </a:r>
          </a:p>
        </p:txBody>
      </p:sp>
      <p:sp>
        <p:nvSpPr>
          <p:cNvPr id="26627" name="Rectangle 3"/>
          <p:cNvSpPr>
            <a:spLocks noGrp="1" noChangeArrowheads="1"/>
          </p:cNvSpPr>
          <p:nvPr>
            <p:ph type="body" idx="4294967295"/>
          </p:nvPr>
        </p:nvSpPr>
        <p:spPr/>
        <p:txBody>
          <a:bodyPr/>
          <a:lstStyle/>
          <a:p>
            <a:pPr eaLnBrk="1" hangingPunct="1">
              <a:lnSpc>
                <a:spcPct val="80000"/>
              </a:lnSpc>
            </a:pPr>
            <a:r>
              <a:rPr lang="ja-JP" altLang="en-US" sz="2800" smtClean="0"/>
              <a:t>情報処理技術者試験は「情報処理の促進に関する法律」に基づく国家試験で、社会の認知度も高く、非常に人気のある試験です。試験は春</a:t>
            </a:r>
            <a:r>
              <a:rPr lang="en-US" altLang="ja-JP" sz="2800" smtClean="0"/>
              <a:t>(4</a:t>
            </a:r>
            <a:r>
              <a:rPr lang="ja-JP" altLang="en-US" sz="2800" smtClean="0"/>
              <a:t>月の第</a:t>
            </a:r>
            <a:r>
              <a:rPr lang="en-US" altLang="ja-JP" sz="2800" smtClean="0"/>
              <a:t>3</a:t>
            </a:r>
            <a:r>
              <a:rPr lang="ja-JP" altLang="en-US" sz="2800" smtClean="0"/>
              <a:t>日曜日</a:t>
            </a:r>
            <a:r>
              <a:rPr lang="en-US" altLang="ja-JP" sz="2800" smtClean="0"/>
              <a:t>)</a:t>
            </a:r>
            <a:r>
              <a:rPr lang="ja-JP" altLang="en-US" sz="2800" smtClean="0"/>
              <a:t>と秋</a:t>
            </a:r>
            <a:r>
              <a:rPr lang="en-US" altLang="ja-JP" sz="2800" smtClean="0"/>
              <a:t>(10</a:t>
            </a:r>
            <a:r>
              <a:rPr lang="ja-JP" altLang="en-US" sz="2800" smtClean="0"/>
              <a:t>月の第</a:t>
            </a:r>
            <a:r>
              <a:rPr lang="en-US" altLang="ja-JP" sz="2800" smtClean="0"/>
              <a:t>3</a:t>
            </a:r>
            <a:r>
              <a:rPr lang="ja-JP" altLang="en-US" sz="2800" smtClean="0"/>
              <a:t>日曜日</a:t>
            </a:r>
            <a:r>
              <a:rPr lang="en-US" altLang="ja-JP" sz="2800" smtClean="0"/>
              <a:t>)</a:t>
            </a:r>
            <a:r>
              <a:rPr lang="ja-JP" altLang="en-US" sz="2800" smtClean="0"/>
              <a:t>に実施され、試験区分には「ＩＴパスポート試験」や「基本情報技術者試験」などがあります。 </a:t>
            </a:r>
          </a:p>
          <a:p>
            <a:pPr eaLnBrk="1" hangingPunct="1">
              <a:lnSpc>
                <a:spcPct val="80000"/>
              </a:lnSpc>
            </a:pPr>
            <a:r>
              <a:rPr lang="ja-JP" altLang="en-US" sz="2800" smtClean="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800" smtClean="0"/>
              <a:t>(</a:t>
            </a:r>
            <a:r>
              <a:rPr lang="ja-JP" altLang="en-US" sz="2800" smtClean="0"/>
              <a:t>個人情報保護法などの施行に伴い、企業や公務員の一般常識として情報に関する問題が出題されるようになりました</a:t>
            </a:r>
            <a:r>
              <a:rPr lang="en-US" altLang="ja-JP" sz="2800" smtClean="0"/>
              <a:t>)</a:t>
            </a:r>
            <a:r>
              <a:rPr lang="ja-JP" altLang="en-US" sz="280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ja-JP" altLang="en-US" sz="4000" smtClean="0"/>
              <a:t>情報処理技術者試験について（２）</a:t>
            </a:r>
          </a:p>
        </p:txBody>
      </p:sp>
      <p:sp>
        <p:nvSpPr>
          <p:cNvPr id="28675" name="Rectangle 3"/>
          <p:cNvSpPr>
            <a:spLocks noGrp="1" noChangeArrowheads="1"/>
          </p:cNvSpPr>
          <p:nvPr>
            <p:ph type="body" idx="4294967295"/>
          </p:nvPr>
        </p:nvSpPr>
        <p:spPr/>
        <p:txBody>
          <a:bodyPr/>
          <a:lstStyle/>
          <a:p>
            <a:pPr eaLnBrk="1" hangingPunct="1"/>
            <a:r>
              <a:rPr lang="ja-JP" altLang="en-US" sz="2800" smtClean="0"/>
              <a:t>そのためには、コンピュータなどの情報機器に対して偏見を持つのではなく、情報処理に関する基礎的な知識や技術をしっかり習得した上で、コンピュータや携帯電話などを上手</a:t>
            </a:r>
            <a:r>
              <a:rPr lang="en-US" altLang="ja-JP" sz="2800" smtClean="0"/>
              <a:t>(</a:t>
            </a:r>
            <a:r>
              <a:rPr lang="ja-JP" altLang="en-US" sz="2800" smtClean="0"/>
              <a:t>正しく効率的</a:t>
            </a:r>
            <a:r>
              <a:rPr lang="en-US" altLang="ja-JP" sz="2800" smtClean="0"/>
              <a:t>)</a:t>
            </a:r>
            <a:r>
              <a:rPr lang="ja-JP" altLang="en-US" sz="2800" smtClean="0"/>
              <a:t>に使えるようになることが大切です。 </a:t>
            </a:r>
          </a:p>
          <a:p>
            <a:pPr eaLnBrk="1" hangingPunct="1"/>
            <a:r>
              <a:rPr lang="ja-JP" altLang="en-US" sz="2800" smtClean="0"/>
              <a:t>また、正しい知識を習得することで、最近急増している情報に関する事件や事故に巻き込まれたり、知らず知らずの間に犯罪の被害者や加害者になってしまうことを未然に防ぐことが出来るようになります。</a:t>
            </a:r>
          </a:p>
          <a:p>
            <a:pPr eaLnBrk="1" hangingPunct="1"/>
            <a:r>
              <a:rPr lang="ja-JP" altLang="en-US" sz="2800" smtClean="0"/>
              <a:t>この機会に、チャレンジしてみては如何でしょうか。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eaLnBrk="1" hangingPunct="1"/>
            <a:r>
              <a:rPr lang="ja-JP" altLang="en-US" sz="4000" smtClean="0"/>
              <a:t>情報処理技術者試験について（３）</a:t>
            </a:r>
          </a:p>
        </p:txBody>
      </p:sp>
      <p:sp>
        <p:nvSpPr>
          <p:cNvPr id="30723" name="Rectangle 3"/>
          <p:cNvSpPr>
            <a:spLocks noGrp="1" noChangeArrowheads="1"/>
          </p:cNvSpPr>
          <p:nvPr>
            <p:ph type="body" idx="4294967295"/>
          </p:nvPr>
        </p:nvSpPr>
        <p:spPr/>
        <p:txBody>
          <a:bodyPr/>
          <a:lstStyle/>
          <a:p>
            <a:pPr eaLnBrk="1" hangingPunct="1"/>
            <a:r>
              <a:rPr lang="ja-JP" altLang="en-US" smtClean="0"/>
              <a:t>平成２１年度より、</a:t>
            </a:r>
            <a:r>
              <a:rPr lang="ja-JP" altLang="en-US" smtClean="0">
                <a:solidFill>
                  <a:srgbClr val="0000FF"/>
                </a:solidFill>
              </a:rPr>
              <a:t>新試験制度スタート</a:t>
            </a:r>
          </a:p>
          <a:p>
            <a:pPr eaLnBrk="1" hangingPunct="1"/>
            <a:r>
              <a:rPr kumimoji="0" lang="ja-JP" altLang="en-US" smtClean="0"/>
              <a:t>詳細については、情報処理推進機構（ＩＰＡ）を参照のこと　（</a:t>
            </a:r>
            <a:r>
              <a:rPr kumimoji="0" lang="en-US" altLang="ja-JP" smtClean="0">
                <a:hlinkClick r:id="rId3"/>
              </a:rPr>
              <a:t>http://www.jitec.jp/</a:t>
            </a:r>
            <a:r>
              <a:rPr kumimoji="0" lang="ja-JP" altLang="en-US" smtClean="0"/>
              <a:t>）</a:t>
            </a:r>
          </a:p>
          <a:p>
            <a:pPr eaLnBrk="1" hangingPunct="1"/>
            <a:r>
              <a:rPr kumimoji="0" lang="ja-JP" altLang="en-US" smtClean="0"/>
              <a:t>幸山研究室ＨＰの試験に関する詳細事項</a:t>
            </a:r>
            <a:br>
              <a:rPr kumimoji="0" lang="ja-JP" altLang="en-US" smtClean="0"/>
            </a:br>
            <a:r>
              <a:rPr kumimoji="0" lang="ja-JP" altLang="en-US" sz="1600" smtClean="0"/>
              <a:t>（</a:t>
            </a:r>
            <a:r>
              <a:rPr kumimoji="0" lang="en-US" altLang="ja-JP" sz="1600" smtClean="0">
                <a:hlinkClick r:id="rId4"/>
              </a:rPr>
              <a:t>http://kouyama.math.u-toyama.ac.jp/main/computer/personal/jitec/information.htm</a:t>
            </a:r>
            <a:r>
              <a:rPr kumimoji="0" lang="ja-JP" altLang="en-US" sz="1600" smtClean="0"/>
              <a:t>）</a:t>
            </a:r>
          </a:p>
          <a:p>
            <a:pPr eaLnBrk="1" hangingPunct="1"/>
            <a:r>
              <a:rPr kumimoji="0" lang="ja-JP" altLang="en-US" smtClean="0"/>
              <a:t>幸山研究室ＨＰの数学科合格者データ</a:t>
            </a:r>
            <a:br>
              <a:rPr kumimoji="0" lang="ja-JP" altLang="en-US" smtClean="0"/>
            </a:br>
            <a:r>
              <a:rPr kumimoji="0" lang="ja-JP" altLang="en-US" sz="1600" smtClean="0"/>
              <a:t>（</a:t>
            </a:r>
            <a:r>
              <a:rPr kumimoji="0" lang="en-US" altLang="ja-JP" sz="1600" smtClean="0">
                <a:hlinkClick r:id="rId5"/>
              </a:rPr>
              <a:t>http://kouyama.math.u-toyama.ac.jp/main/computer/personal/jitec/pass.htm</a:t>
            </a:r>
            <a:r>
              <a:rPr kumimoji="0" lang="ja-JP" altLang="en-US" sz="1600" smtClean="0"/>
              <a:t>）</a:t>
            </a:r>
          </a:p>
          <a:p>
            <a:pPr eaLnBrk="1" hangingPunct="1">
              <a:buFont typeface="Wingdings" panose="05000000000000000000" pitchFamily="2" charset="2"/>
              <a:buNone/>
            </a:pPr>
            <a:endParaRPr kumimoji="0" lang="en-US" altLang="ja-JP" sz="16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ja-JP" altLang="en-US" sz="3200" dirty="0" smtClean="0"/>
              <a:t>平成２８年度 春期 情報処理技術者試験 案内</a:t>
            </a:r>
          </a:p>
        </p:txBody>
      </p:sp>
      <p:sp>
        <p:nvSpPr>
          <p:cNvPr id="32771" name="Rectangle 3"/>
          <p:cNvSpPr>
            <a:spLocks noGrp="1" noChangeArrowheads="1"/>
          </p:cNvSpPr>
          <p:nvPr>
            <p:ph type="body" idx="4294967295"/>
          </p:nvPr>
        </p:nvSpPr>
        <p:spPr/>
        <p:txBody>
          <a:bodyPr/>
          <a:lstStyle/>
          <a:p>
            <a:pPr eaLnBrk="1" hangingPunct="1">
              <a:lnSpc>
                <a:spcPct val="90000"/>
              </a:lnSpc>
            </a:pPr>
            <a:r>
              <a:rPr lang="ja-JP" altLang="en-US" dirty="0" smtClean="0">
                <a:solidFill>
                  <a:schemeClr val="accent1"/>
                </a:solidFill>
              </a:rPr>
              <a:t>試験区分</a:t>
            </a:r>
          </a:p>
          <a:p>
            <a:pPr lvl="1" eaLnBrk="1" hangingPunct="1">
              <a:lnSpc>
                <a:spcPct val="90000"/>
              </a:lnSpc>
            </a:pPr>
            <a:r>
              <a:rPr lang="ja-JP" altLang="en-US" dirty="0" smtClean="0"/>
              <a:t>応用情報技術者試験（レベル３）　</a:t>
            </a:r>
            <a:r>
              <a:rPr lang="en-US" altLang="ja-JP" sz="1800" dirty="0" smtClean="0">
                <a:solidFill>
                  <a:srgbClr val="FF0000"/>
                </a:solidFill>
              </a:rPr>
              <a:t>←</a:t>
            </a:r>
            <a:r>
              <a:rPr lang="ja-JP" altLang="en-US" sz="1800" dirty="0" smtClean="0">
                <a:solidFill>
                  <a:srgbClr val="FF0000"/>
                </a:solidFill>
              </a:rPr>
              <a:t>　更に上を目指して</a:t>
            </a:r>
            <a:endParaRPr lang="ja-JP" altLang="en-US" sz="1800" dirty="0" smtClean="0"/>
          </a:p>
          <a:p>
            <a:pPr lvl="1" eaLnBrk="1" hangingPunct="1">
              <a:lnSpc>
                <a:spcPct val="90000"/>
              </a:lnSpc>
            </a:pPr>
            <a:r>
              <a:rPr lang="ja-JP" altLang="en-US" dirty="0" smtClean="0">
                <a:solidFill>
                  <a:srgbClr val="0000FF"/>
                </a:solidFill>
              </a:rPr>
              <a:t>基本情報技術者試験（レベル２）</a:t>
            </a:r>
            <a:r>
              <a:rPr lang="ja-JP" altLang="en-US" dirty="0" smtClean="0"/>
              <a:t>　</a:t>
            </a:r>
            <a:r>
              <a:rPr lang="en-US" altLang="ja-JP" sz="1800" dirty="0" smtClean="0">
                <a:solidFill>
                  <a:srgbClr val="FF0000"/>
                </a:solidFill>
              </a:rPr>
              <a:t>←</a:t>
            </a:r>
            <a:r>
              <a:rPr lang="ja-JP" altLang="en-US" sz="1800" dirty="0" smtClean="0">
                <a:solidFill>
                  <a:srgbClr val="FF0000"/>
                </a:solidFill>
              </a:rPr>
              <a:t>　目標</a:t>
            </a:r>
          </a:p>
          <a:p>
            <a:pPr lvl="1" eaLnBrk="1" hangingPunct="1">
              <a:lnSpc>
                <a:spcPct val="90000"/>
              </a:lnSpc>
            </a:pPr>
            <a:r>
              <a:rPr lang="ja-JP" altLang="en-US" dirty="0" smtClean="0"/>
              <a:t>ＩＴパスポート試験（レベル１）　</a:t>
            </a:r>
            <a:r>
              <a:rPr lang="en-US" altLang="ja-JP" sz="1800" dirty="0" smtClean="0">
                <a:solidFill>
                  <a:srgbClr val="FF0000"/>
                </a:solidFill>
              </a:rPr>
              <a:t>←</a:t>
            </a:r>
            <a:r>
              <a:rPr lang="ja-JP" altLang="en-US" sz="1800" dirty="0" smtClean="0">
                <a:solidFill>
                  <a:srgbClr val="FF0000"/>
                </a:solidFill>
              </a:rPr>
              <a:t>　チャレンジ</a:t>
            </a:r>
            <a:br>
              <a:rPr lang="ja-JP" altLang="en-US" sz="1800" dirty="0" smtClean="0">
                <a:solidFill>
                  <a:srgbClr val="FF0000"/>
                </a:solidFill>
              </a:rPr>
            </a:br>
            <a:r>
              <a:rPr lang="ja-JP" altLang="en-US" sz="1800" dirty="0" smtClean="0">
                <a:solidFill>
                  <a:srgbClr val="FF0000"/>
                </a:solidFill>
              </a:rPr>
              <a:t>＊２３年１１月</a:t>
            </a:r>
            <a:r>
              <a:rPr lang="ja-JP" altLang="en-US" sz="1800" dirty="0" smtClean="0">
                <a:solidFill>
                  <a:srgbClr val="FF0000"/>
                </a:solidFill>
                <a:latin typeface="ＭＳ Ｐゴシック" panose="020B0600070205080204" pitchFamily="50" charset="-128"/>
              </a:rPr>
              <a:t>より</a:t>
            </a:r>
            <a:r>
              <a:rPr lang="en-US" altLang="ja-JP" sz="1800" dirty="0" smtClean="0">
                <a:solidFill>
                  <a:srgbClr val="FF0000"/>
                </a:solidFill>
                <a:latin typeface="ＭＳ Ｐゴシック" panose="020B0600070205080204" pitchFamily="50" charset="-128"/>
              </a:rPr>
              <a:t>CBT</a:t>
            </a:r>
            <a:r>
              <a:rPr lang="ja-JP" altLang="en-US" sz="1800" dirty="0" smtClean="0">
                <a:solidFill>
                  <a:srgbClr val="FF0000"/>
                </a:solidFill>
                <a:latin typeface="ＭＳ Ｐゴシック" panose="020B0600070205080204" pitchFamily="50" charset="-128"/>
              </a:rPr>
              <a:t>（</a:t>
            </a:r>
            <a:r>
              <a:rPr lang="en-US" altLang="ja-JP" sz="1800" dirty="0" smtClean="0">
                <a:solidFill>
                  <a:srgbClr val="FF0000"/>
                </a:solidFill>
                <a:latin typeface="ＭＳ Ｐゴシック" panose="020B0600070205080204" pitchFamily="50" charset="-128"/>
              </a:rPr>
              <a:t>Computer Based Testing</a:t>
            </a:r>
            <a:r>
              <a:rPr lang="ja-JP" altLang="en-US" sz="1800" dirty="0" smtClean="0">
                <a:solidFill>
                  <a:srgbClr val="FF0000"/>
                </a:solidFill>
                <a:latin typeface="ＭＳ Ｐゴシック" panose="020B0600070205080204" pitchFamily="50" charset="-128"/>
              </a:rPr>
              <a:t>）に移行</a:t>
            </a:r>
            <a:r>
              <a:rPr lang="ja-JP" altLang="en-US" dirty="0" smtClean="0"/>
              <a:t> </a:t>
            </a:r>
            <a:endParaRPr lang="en-US" altLang="ja-JP" sz="1800" dirty="0" smtClean="0"/>
          </a:p>
          <a:p>
            <a:pPr eaLnBrk="1" hangingPunct="1">
              <a:lnSpc>
                <a:spcPct val="90000"/>
              </a:lnSpc>
            </a:pPr>
            <a:r>
              <a:rPr lang="ja-JP" altLang="en-US" dirty="0" smtClean="0">
                <a:solidFill>
                  <a:schemeClr val="accent1"/>
                </a:solidFill>
              </a:rPr>
              <a:t>試験日</a:t>
            </a:r>
          </a:p>
          <a:p>
            <a:pPr lvl="1" eaLnBrk="1" hangingPunct="1">
              <a:lnSpc>
                <a:spcPct val="90000"/>
              </a:lnSpc>
            </a:pPr>
            <a:r>
              <a:rPr lang="ja-JP" altLang="en-US" dirty="0" smtClean="0"/>
              <a:t>平成２８年４月１７日（日）</a:t>
            </a:r>
          </a:p>
          <a:p>
            <a:pPr eaLnBrk="1" hangingPunct="1">
              <a:lnSpc>
                <a:spcPct val="90000"/>
              </a:lnSpc>
            </a:pPr>
            <a:r>
              <a:rPr lang="ja-JP" altLang="en-US" dirty="0" smtClean="0">
                <a:solidFill>
                  <a:schemeClr val="accent1"/>
                </a:solidFill>
              </a:rPr>
              <a:t>「案内書・願書」配布開始</a:t>
            </a:r>
          </a:p>
          <a:p>
            <a:pPr lvl="1" eaLnBrk="1" hangingPunct="1">
              <a:lnSpc>
                <a:spcPct val="90000"/>
              </a:lnSpc>
            </a:pPr>
            <a:r>
              <a:rPr lang="ja-JP" altLang="en-US" dirty="0" smtClean="0"/>
              <a:t>平成２８年１月中旬予定</a:t>
            </a:r>
            <a:br>
              <a:rPr lang="ja-JP" altLang="en-US" dirty="0" smtClean="0"/>
            </a:br>
            <a:r>
              <a:rPr lang="ja-JP" altLang="en-US" dirty="0" smtClean="0"/>
              <a:t>（配布を開始次第、メールでお知らせします）</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ja-JP" altLang="en-US" smtClean="0"/>
              <a:t>今日の予定（オリエンテーション）</a:t>
            </a:r>
          </a:p>
        </p:txBody>
      </p:sp>
      <p:sp>
        <p:nvSpPr>
          <p:cNvPr id="6147" name="Rectangle 3"/>
          <p:cNvSpPr>
            <a:spLocks noGrp="1" noChangeArrowheads="1"/>
          </p:cNvSpPr>
          <p:nvPr>
            <p:ph type="body" idx="4294967295"/>
          </p:nvPr>
        </p:nvSpPr>
        <p:spPr/>
        <p:txBody>
          <a:bodyPr/>
          <a:lstStyle/>
          <a:p>
            <a:pPr marL="609600" indent="-609600" eaLnBrk="1" hangingPunct="1"/>
            <a:r>
              <a:rPr lang="ja-JP" altLang="en-US" dirty="0" smtClean="0"/>
              <a:t>「</a:t>
            </a:r>
            <a:r>
              <a:rPr lang="en-US" altLang="ja-JP" dirty="0" smtClean="0"/>
              <a:t>2015</a:t>
            </a:r>
            <a:r>
              <a:rPr lang="ja-JP" altLang="en-US" dirty="0" smtClean="0"/>
              <a:t>年度 プログラミング</a:t>
            </a:r>
            <a:r>
              <a:rPr lang="en-US" altLang="ja-JP" dirty="0" smtClean="0"/>
              <a:t>Ⅱ</a:t>
            </a:r>
            <a:r>
              <a:rPr lang="ja-JP" altLang="en-US" dirty="0" smtClean="0"/>
              <a:t>」学習支援ページの確認（シラバスの確認）</a:t>
            </a:r>
          </a:p>
          <a:p>
            <a:pPr marL="609600" indent="-609600" eaLnBrk="1" hangingPunct="1"/>
            <a:r>
              <a:rPr lang="ja-JP" altLang="en-US" dirty="0" smtClean="0"/>
              <a:t>「富山大学情報システム利用ガイドライン」の確認</a:t>
            </a:r>
          </a:p>
          <a:p>
            <a:pPr marL="609600" indent="-609600" eaLnBrk="1" hangingPunct="1"/>
            <a:r>
              <a:rPr lang="ja-JP" altLang="en-US" dirty="0" smtClean="0"/>
              <a:t>情報処理技術者試験の紹介</a:t>
            </a:r>
          </a:p>
          <a:p>
            <a:pPr marL="609600" indent="-609600" eaLnBrk="1" hangingPunct="1"/>
            <a:r>
              <a:rPr lang="ja-JP" altLang="en-US" dirty="0" smtClean="0"/>
              <a:t>非公開コンテンツの閲覧方法について</a:t>
            </a:r>
          </a:p>
          <a:p>
            <a:pPr marL="609600" indent="-609600" eaLnBrk="1" hangingPunct="1"/>
            <a:r>
              <a:rPr lang="ja-JP" altLang="en-US" dirty="0" smtClean="0"/>
              <a:t>授業「はじめてのプログラミング」</a:t>
            </a:r>
          </a:p>
          <a:p>
            <a:pPr marL="609600" indent="-609600" eaLnBrk="1" hangingPunct="1"/>
            <a:r>
              <a:rPr lang="ja-JP" altLang="en-US" dirty="0" smtClean="0"/>
              <a:t>レポートについて</a:t>
            </a:r>
          </a:p>
          <a:p>
            <a:pPr marL="990600" lvl="1" indent="-533400" eaLnBrk="1" hangingPunct="1"/>
            <a:endParaRPr lang="ja-JP"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授業のポリシー</a:t>
            </a:r>
          </a:p>
        </p:txBody>
      </p:sp>
      <p:sp>
        <p:nvSpPr>
          <p:cNvPr id="8195" name="Rectangle 3"/>
          <p:cNvSpPr>
            <a:spLocks noGrp="1" noChangeArrowheads="1"/>
          </p:cNvSpPr>
          <p:nvPr>
            <p:ph type="body" idx="1"/>
          </p:nvPr>
        </p:nvSpPr>
        <p:spPr/>
        <p:txBody>
          <a:bodyPr/>
          <a:lstStyle/>
          <a:p>
            <a:pPr eaLnBrk="1" hangingPunct="1"/>
            <a:r>
              <a:rPr lang="ja-JP" altLang="en-US" sz="7200" smtClean="0"/>
              <a:t>ルールを守ること</a:t>
            </a:r>
            <a:br>
              <a:rPr lang="ja-JP" altLang="en-US" sz="7200" smtClean="0"/>
            </a:br>
            <a:r>
              <a:rPr lang="ja-JP" altLang="en-US" sz="7200" smtClean="0"/>
              <a:t>（マナーを守ること）</a:t>
            </a:r>
          </a:p>
          <a:p>
            <a:pPr eaLnBrk="1" hangingPunct="1"/>
            <a:r>
              <a:rPr lang="ja-JP" altLang="en-US" sz="7200" smtClean="0"/>
              <a:t>勉強すること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シラバスの確認</a:t>
            </a:r>
          </a:p>
        </p:txBody>
      </p:sp>
      <p:sp>
        <p:nvSpPr>
          <p:cNvPr id="9219" name="Rectangle 3"/>
          <p:cNvSpPr>
            <a:spLocks noGrp="1" noChangeArrowheads="1"/>
          </p:cNvSpPr>
          <p:nvPr>
            <p:ph type="body" idx="1"/>
          </p:nvPr>
        </p:nvSpPr>
        <p:spPr/>
        <p:txBody>
          <a:bodyPr/>
          <a:lstStyle/>
          <a:p>
            <a:pPr marL="609600" indent="-609600" eaLnBrk="1" hangingPunct="1"/>
            <a:r>
              <a:rPr lang="ja-JP" altLang="en-US" dirty="0" smtClean="0"/>
              <a:t>「</a:t>
            </a:r>
            <a:r>
              <a:rPr lang="en-US" altLang="ja-JP" dirty="0" smtClean="0"/>
              <a:t>2015</a:t>
            </a:r>
            <a:r>
              <a:rPr lang="ja-JP" altLang="en-US" dirty="0" smtClean="0"/>
              <a:t>年度 プログラミング</a:t>
            </a:r>
            <a:r>
              <a:rPr lang="en-US" altLang="ja-JP" dirty="0" smtClean="0"/>
              <a:t>Ⅱ</a:t>
            </a:r>
            <a:r>
              <a:rPr lang="ja-JP" altLang="en-US" dirty="0" smtClean="0"/>
              <a:t>」学習支援ページの確認（シラバスの確認）</a:t>
            </a:r>
            <a:br>
              <a:rPr lang="ja-JP" altLang="en-US" dirty="0" smtClean="0"/>
            </a:br>
            <a:r>
              <a:rPr lang="ja-JP" altLang="en-US" dirty="0" smtClean="0"/>
              <a:t>	</a:t>
            </a:r>
            <a:r>
              <a:rPr lang="ja-JP" altLang="en-US" sz="2400" dirty="0" smtClean="0"/>
              <a:t>富山大学＞理学部＞数学科＞数学科教員紹介＞ </a:t>
            </a:r>
            <a:br>
              <a:rPr lang="ja-JP" altLang="en-US" sz="2400" dirty="0" smtClean="0"/>
            </a:br>
            <a:r>
              <a:rPr lang="ja-JP" altLang="en-US" sz="2400" dirty="0" smtClean="0"/>
              <a:t>				幸山直人＞ようこそ幸山研究室へ</a:t>
            </a:r>
            <a:br>
              <a:rPr lang="ja-JP" altLang="en-US" sz="2400" dirty="0" smtClean="0"/>
            </a:br>
            <a:r>
              <a:rPr lang="ja-JP" altLang="en-US" sz="2400" dirty="0" smtClean="0"/>
              <a:t>	</a:t>
            </a:r>
            <a:r>
              <a:rPr lang="en-US" altLang="ja-JP" sz="2400" dirty="0" smtClean="0"/>
              <a:t>URL</a:t>
            </a:r>
            <a:r>
              <a:rPr lang="ja-JP" altLang="en-US" sz="2400" dirty="0" smtClean="0"/>
              <a:t>（</a:t>
            </a:r>
            <a:r>
              <a:rPr lang="en-US" altLang="ja-JP" sz="2400" dirty="0" smtClean="0">
                <a:hlinkClick r:id="rId2"/>
              </a:rPr>
              <a:t>http://kouyama.math.u-toyama.ac.jp/main/</a:t>
            </a:r>
            <a:r>
              <a:rPr lang="ja-JP" altLang="en-US" sz="2400" dirty="0" smtClean="0"/>
              <a:t>）</a:t>
            </a:r>
          </a:p>
          <a:p>
            <a:pPr marL="609600" indent="-609600" eaLnBrk="1" hangingPunct="1"/>
            <a:r>
              <a:rPr lang="ja-JP" altLang="en-US" dirty="0" smtClean="0"/>
              <a:t>「富山大学情報システム利用ガイドライン」の確認</a:t>
            </a:r>
          </a:p>
          <a:p>
            <a:pPr marL="990600" lvl="1" indent="-533400" eaLnBrk="1" hangingPunct="1"/>
            <a:endParaRPr lang="ja-JP"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ja-JP" altLang="en-US" smtClean="0"/>
              <a:t>コンピュータはなぜ動くの？</a:t>
            </a:r>
          </a:p>
        </p:txBody>
      </p:sp>
      <p:sp>
        <p:nvSpPr>
          <p:cNvPr id="10243" name="Rectangle 3"/>
          <p:cNvSpPr>
            <a:spLocks noGrp="1" noChangeArrowheads="1"/>
          </p:cNvSpPr>
          <p:nvPr>
            <p:ph type="body" idx="4294967295"/>
          </p:nvPr>
        </p:nvSpPr>
        <p:spPr/>
        <p:txBody>
          <a:bodyPr/>
          <a:lstStyle/>
          <a:p>
            <a:pPr eaLnBrk="1" hangingPunct="1"/>
            <a:r>
              <a:rPr lang="ja-JP" altLang="en-US" b="1" smtClean="0"/>
              <a:t>数学に基づいた緻密な理論の下でコンピュータが如何に動作しているのかを学んだ。</a:t>
            </a:r>
            <a:br>
              <a:rPr lang="ja-JP" altLang="en-US" b="1" smtClean="0"/>
            </a:br>
            <a:r>
              <a:rPr lang="ja-JP" altLang="en-US" b="1" smtClean="0"/>
              <a:t> </a:t>
            </a:r>
            <a:r>
              <a:rPr lang="en-US" altLang="ja-JP" sz="2800" b="1" smtClean="0"/>
              <a:t>→</a:t>
            </a:r>
            <a:r>
              <a:rPr lang="ja-JP" altLang="en-US" sz="2800" b="1" smtClean="0"/>
              <a:t>　プログラミング</a:t>
            </a:r>
            <a:r>
              <a:rPr lang="en-US" altLang="ja-JP" sz="2800" b="1" smtClean="0"/>
              <a:t>Ⅰ</a:t>
            </a:r>
            <a:r>
              <a:rPr lang="ja-JP" altLang="en-US" sz="2800" b="1" smtClean="0"/>
              <a:t>（２年前学期）</a:t>
            </a:r>
            <a:endParaRPr lang="ja-JP" altLang="en-US" b="1" smtClean="0"/>
          </a:p>
          <a:p>
            <a:pPr eaLnBrk="1" hangingPunct="1"/>
            <a:r>
              <a:rPr lang="ja-JP" altLang="en-US" b="1" smtClean="0"/>
              <a:t>プログラミング</a:t>
            </a:r>
            <a:r>
              <a:rPr lang="en-US" altLang="ja-JP" b="1" smtClean="0"/>
              <a:t>Ⅱ</a:t>
            </a:r>
            <a:r>
              <a:rPr lang="ja-JP" altLang="en-US" b="1" smtClean="0"/>
              <a:t>ではプログラミングに必要な基礎知識を学び、Ｃ言語によるプログラミング（演習）を学習する。</a:t>
            </a:r>
            <a:endParaRPr kumimoji="0" lang="ja-JP" altLang="en-US" b="1" smtClean="0"/>
          </a:p>
          <a:p>
            <a:pPr eaLnBrk="1" hangingPunct="1"/>
            <a:r>
              <a:rPr lang="ja-JP" altLang="en-US" b="1" smtClean="0"/>
              <a:t>また、コンピュータの本質を知ることで、コンピュータやインターネットを上手に活用できる人材を育成する。</a:t>
            </a:r>
            <a:r>
              <a:rPr lang="ja-JP" altLang="en-US"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ja-JP" altLang="en-US" smtClean="0"/>
              <a:t>コンピュータシステム</a:t>
            </a:r>
          </a:p>
        </p:txBody>
      </p:sp>
      <p:pic>
        <p:nvPicPr>
          <p:cNvPr id="12291" name="Picture 2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12292"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5400" b="0">
              <a:solidFill>
                <a:srgbClr val="0000FF"/>
              </a:solidFill>
            </a:endParaRPr>
          </a:p>
        </p:txBody>
      </p:sp>
      <p:sp>
        <p:nvSpPr>
          <p:cNvPr id="12293"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a:t>コンピュータ</a:t>
            </a:r>
          </a:p>
        </p:txBody>
      </p:sp>
      <p:sp>
        <p:nvSpPr>
          <p:cNvPr id="12294" name="Line 7"/>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2295" name="Line 8"/>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12296" name="Text Box 9"/>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a:t>外部</a:t>
            </a:r>
          </a:p>
        </p:txBody>
      </p:sp>
      <p:sp>
        <p:nvSpPr>
          <p:cNvPr id="12297" name="Text Box 10"/>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プログラム</a:t>
            </a:r>
          </a:p>
        </p:txBody>
      </p:sp>
      <p:sp>
        <p:nvSpPr>
          <p:cNvPr id="12298" name="Text Box 11"/>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データ</a:t>
            </a:r>
          </a:p>
        </p:txBody>
      </p:sp>
      <p:sp>
        <p:nvSpPr>
          <p:cNvPr id="12299" name="Text Box 12"/>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結果</a:t>
            </a:r>
          </a:p>
        </p:txBody>
      </p:sp>
      <p:sp>
        <p:nvSpPr>
          <p:cNvPr id="12300" name="Text Box 13"/>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処理</a:t>
            </a:r>
          </a:p>
        </p:txBody>
      </p:sp>
      <p:pic>
        <p:nvPicPr>
          <p:cNvPr id="12301" name="Picture 26"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ja-JP" altLang="en-US" smtClean="0"/>
              <a:t>プログラミング</a:t>
            </a:r>
            <a:r>
              <a:rPr lang="en-US" altLang="ja-JP" smtClean="0"/>
              <a:t>Ⅰ</a:t>
            </a:r>
            <a:r>
              <a:rPr lang="ja-JP" altLang="en-US" smtClean="0"/>
              <a:t>で学んだこと</a:t>
            </a:r>
          </a:p>
        </p:txBody>
      </p:sp>
      <p:sp>
        <p:nvSpPr>
          <p:cNvPr id="14339" name="Rectangle 3"/>
          <p:cNvSpPr>
            <a:spLocks noGrp="1" noChangeArrowheads="1"/>
          </p:cNvSpPr>
          <p:nvPr>
            <p:ph type="body" idx="4294967295"/>
          </p:nvPr>
        </p:nvSpPr>
        <p:spPr/>
        <p:txBody>
          <a:bodyPr/>
          <a:lstStyle/>
          <a:p>
            <a:pPr eaLnBrk="1" hangingPunct="1">
              <a:lnSpc>
                <a:spcPct val="90000"/>
              </a:lnSpc>
            </a:pPr>
            <a:r>
              <a:rPr lang="ja-JP" altLang="en-US" smtClean="0"/>
              <a:t>２進数</a:t>
            </a:r>
          </a:p>
          <a:p>
            <a:pPr eaLnBrk="1" hangingPunct="1">
              <a:lnSpc>
                <a:spcPct val="90000"/>
              </a:lnSpc>
            </a:pPr>
            <a:r>
              <a:rPr lang="ja-JP" altLang="en-US" smtClean="0"/>
              <a:t>論理演算（ブール代数，２値論理）</a:t>
            </a:r>
          </a:p>
          <a:p>
            <a:pPr eaLnBrk="1" hangingPunct="1">
              <a:lnSpc>
                <a:spcPct val="90000"/>
              </a:lnSpc>
            </a:pPr>
            <a:r>
              <a:rPr lang="ja-JP" altLang="en-US" smtClean="0"/>
              <a:t>論理回路</a:t>
            </a:r>
          </a:p>
          <a:p>
            <a:pPr eaLnBrk="1" hangingPunct="1">
              <a:lnSpc>
                <a:spcPct val="90000"/>
              </a:lnSpc>
            </a:pPr>
            <a:r>
              <a:rPr lang="ja-JP" altLang="en-US" smtClean="0"/>
              <a:t>内部構造と動作の仕組み</a:t>
            </a:r>
          </a:p>
          <a:p>
            <a:pPr eaLnBrk="1" hangingPunct="1">
              <a:lnSpc>
                <a:spcPct val="90000"/>
              </a:lnSpc>
              <a:buFont typeface="Wingdings" panose="05000000000000000000" pitchFamily="2" charset="2"/>
              <a:buNone/>
            </a:pPr>
            <a:r>
              <a:rPr lang="ja-JP" altLang="en-US" smtClean="0"/>
              <a:t>					（機械語</a:t>
            </a:r>
            <a:r>
              <a:rPr lang="en-US" altLang="ja-JP" smtClean="0"/>
              <a:t>→</a:t>
            </a:r>
            <a:r>
              <a:rPr lang="ja-JP" altLang="en-US" smtClean="0"/>
              <a:t>プログラムへ）</a:t>
            </a:r>
          </a:p>
          <a:p>
            <a:pPr eaLnBrk="1" hangingPunct="1">
              <a:lnSpc>
                <a:spcPct val="90000"/>
              </a:lnSpc>
            </a:pPr>
            <a:r>
              <a:rPr kumimoji="0" lang="ja-JP" altLang="en-US" smtClean="0"/>
              <a:t>アルゴリズムと流れ図</a:t>
            </a:r>
          </a:p>
          <a:p>
            <a:pPr eaLnBrk="1" hangingPunct="1">
              <a:lnSpc>
                <a:spcPct val="90000"/>
              </a:lnSpc>
            </a:pPr>
            <a:r>
              <a:rPr kumimoji="0" lang="ja-JP" altLang="en-US" smtClean="0"/>
              <a:t>計算量と誤差</a:t>
            </a:r>
          </a:p>
          <a:p>
            <a:pPr eaLnBrk="1" hangingPunct="1">
              <a:lnSpc>
                <a:spcPct val="90000"/>
              </a:lnSpc>
            </a:pPr>
            <a:r>
              <a:rPr kumimoji="0" lang="ja-JP" altLang="en-US" smtClean="0"/>
              <a:t>オペレーティングシステムとインターネット</a:t>
            </a:r>
          </a:p>
          <a:p>
            <a:pPr eaLnBrk="1" hangingPunct="1">
              <a:lnSpc>
                <a:spcPct val="90000"/>
              </a:lnSpc>
            </a:pPr>
            <a:r>
              <a:rPr kumimoji="0" lang="ja-JP" altLang="en-US" smtClean="0"/>
              <a:t>コンピュータの歴史とプログラミング言語</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ja-JP" altLang="en-US" smtClean="0"/>
              <a:t>プログラミング</a:t>
            </a:r>
            <a:r>
              <a:rPr lang="en-US" altLang="ja-JP" smtClean="0"/>
              <a:t>Ⅱ</a:t>
            </a:r>
            <a:r>
              <a:rPr lang="ja-JP" altLang="en-US" smtClean="0"/>
              <a:t>で学ぶこと</a:t>
            </a:r>
          </a:p>
        </p:txBody>
      </p:sp>
      <p:sp>
        <p:nvSpPr>
          <p:cNvPr id="16387" name="Rectangle 3"/>
          <p:cNvSpPr>
            <a:spLocks noGrp="1" noChangeArrowheads="1"/>
          </p:cNvSpPr>
          <p:nvPr>
            <p:ph type="body" idx="4294967295"/>
          </p:nvPr>
        </p:nvSpPr>
        <p:spPr/>
        <p:txBody>
          <a:bodyPr/>
          <a:lstStyle/>
          <a:p>
            <a:pPr eaLnBrk="1" hangingPunct="1"/>
            <a:r>
              <a:rPr lang="ja-JP" altLang="en-US" smtClean="0"/>
              <a:t>ファイルシステムの理解</a:t>
            </a:r>
          </a:p>
          <a:p>
            <a:pPr eaLnBrk="1" hangingPunct="1"/>
            <a:r>
              <a:rPr lang="ja-JP" altLang="en-US" smtClean="0"/>
              <a:t>ＣＵＩ（コマンドプロンプト；シェル；ターミナル）におけるコマンドの使い方</a:t>
            </a:r>
          </a:p>
          <a:p>
            <a:pPr eaLnBrk="1" hangingPunct="1"/>
            <a:r>
              <a:rPr lang="ja-JP" altLang="en-US" smtClean="0"/>
              <a:t>Ｃ言語によるプログラミング法</a:t>
            </a:r>
          </a:p>
          <a:p>
            <a:pPr eaLnBrk="1" hangingPunct="1"/>
            <a:r>
              <a:rPr lang="ja-JP" altLang="en-US" smtClean="0"/>
              <a:t>定番（知っておきたい）プログラム</a:t>
            </a:r>
          </a:p>
          <a:p>
            <a:pPr eaLnBrk="1" hangingPunct="1"/>
            <a:r>
              <a:rPr kumimoji="0" lang="ja-JP" altLang="en-US" smtClean="0"/>
              <a:t>並び替えに関するプログラム</a:t>
            </a:r>
          </a:p>
          <a:p>
            <a:pPr eaLnBrk="1" hangingPunct="1"/>
            <a:r>
              <a:rPr kumimoji="0" lang="ja-JP" altLang="en-US" smtClean="0"/>
              <a:t>線形代数に関するプログラム（オプション）</a:t>
            </a:r>
            <a:endParaRPr kumimoji="0" lang="en-US" altLang="ja-JP" smtClean="0"/>
          </a:p>
          <a:p>
            <a:pPr eaLnBrk="1" hangingPunct="1"/>
            <a:r>
              <a:rPr kumimoji="0" lang="ja-JP" altLang="en-US" smtClean="0"/>
              <a:t>微分積分に関するプログラム（オプション）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ja-JP" altLang="en-US" smtClean="0"/>
              <a:t>プログラミングとは</a:t>
            </a:r>
          </a:p>
        </p:txBody>
      </p:sp>
      <p:sp>
        <p:nvSpPr>
          <p:cNvPr id="114691" name="Rectangle 3"/>
          <p:cNvSpPr>
            <a:spLocks noGrp="1" noChangeArrowheads="1"/>
          </p:cNvSpPr>
          <p:nvPr>
            <p:ph type="body" idx="4294967295"/>
          </p:nvPr>
        </p:nvSpPr>
        <p:spPr/>
        <p:txBody>
          <a:bodyPr/>
          <a:lstStyle/>
          <a:p>
            <a:pPr eaLnBrk="1" hangingPunct="1"/>
            <a:r>
              <a:rPr lang="ja-JP" altLang="en-US" smtClean="0"/>
              <a:t>論理的な思考能力が必要</a:t>
            </a:r>
          </a:p>
          <a:p>
            <a:pPr eaLnBrk="1" hangingPunct="1"/>
            <a:r>
              <a:rPr lang="en-US" altLang="ja-JP" smtClean="0"/>
              <a:t>1</a:t>
            </a:r>
            <a:r>
              <a:rPr lang="ja-JP" altLang="en-US" smtClean="0"/>
              <a:t>つでも間違えると正しく動かない</a:t>
            </a:r>
          </a:p>
          <a:p>
            <a:pPr eaLnBrk="1" hangingPunct="1"/>
            <a:r>
              <a:rPr lang="ja-JP" altLang="en-US" smtClean="0"/>
              <a:t>全てを正しく理解する必要がある</a:t>
            </a:r>
          </a:p>
          <a:p>
            <a:pPr eaLnBrk="1" hangingPunct="1"/>
            <a:r>
              <a:rPr lang="ja-JP" altLang="en-US" smtClean="0"/>
              <a:t>人間のような柔軟さはないので、全ての命令を一つ一つ正しく記述しなければならない</a:t>
            </a:r>
          </a:p>
          <a:p>
            <a:pPr eaLnBrk="1" hangingPunct="1"/>
            <a:r>
              <a:rPr lang="ja-JP" altLang="en-US" smtClean="0"/>
              <a:t>怖がる必要はない（直せばよい）</a:t>
            </a:r>
          </a:p>
          <a:p>
            <a:pPr lvl="1" eaLnBrk="1" hangingPunct="1"/>
            <a:r>
              <a:rPr lang="ja-JP" altLang="en-US" smtClean="0"/>
              <a:t>間違えていれば正しい結果が得られない</a:t>
            </a:r>
          </a:p>
          <a:p>
            <a:pPr lvl="1" eaLnBrk="1" hangingPunct="1"/>
            <a:r>
              <a:rPr lang="ja-JP" altLang="en-US" smtClean="0"/>
              <a:t>人間は間違いと勘違いをよくする</a:t>
            </a:r>
          </a:p>
          <a:p>
            <a:pPr eaLnBrk="1" hangingPunct="1"/>
            <a:endParaRPr lang="ja-JP" altLang="en-US" smtClean="0"/>
          </a:p>
          <a:p>
            <a:pPr eaLnBrk="1" hangingPunct="1"/>
            <a:endParaRPr lang="ja-JP" altLang="en-US" smtClean="0"/>
          </a:p>
          <a:p>
            <a:pPr eaLnBrk="1" hangingPunct="1"/>
            <a:endParaRPr lang="ja-JP" altLang="en-US" smtClean="0"/>
          </a:p>
        </p:txBody>
      </p:sp>
      <p:sp>
        <p:nvSpPr>
          <p:cNvPr id="18436" name="テキスト ボックス 4"/>
          <p:cNvSpPr txBox="1">
            <a:spLocks noChangeArrowheads="1"/>
          </p:cNvSpPr>
          <p:nvPr/>
        </p:nvSpPr>
        <p:spPr bwMode="auto">
          <a:xfrm>
            <a:off x="5805488" y="630238"/>
            <a:ext cx="2624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b="0">
                <a:solidFill>
                  <a:srgbClr val="0000FF"/>
                </a:solidFill>
              </a:rPr>
              <a:t>NEXT</a:t>
            </a:r>
            <a:r>
              <a:rPr lang="ja-JP" altLang="en-US" b="0">
                <a:solidFill>
                  <a:srgbClr val="0000FF"/>
                </a:solidFill>
              </a:rPr>
              <a:t>　</a:t>
            </a:r>
            <a:r>
              <a:rPr lang="en-US" altLang="ja-JP" b="0">
                <a:solidFill>
                  <a:srgbClr val="0000FF"/>
                </a:solidFill>
              </a:rPr>
              <a:t>STEP</a:t>
            </a:r>
            <a:endParaRPr lang="ja-JP" altLang="en-US" b="0">
              <a:solidFill>
                <a:srgbClr val="0000FF"/>
              </a:solidFill>
            </a:endParaRPr>
          </a:p>
        </p:txBody>
      </p:sp>
      <p:sp>
        <p:nvSpPr>
          <p:cNvPr id="109573" name="テキスト ボックス 5"/>
          <p:cNvSpPr txBox="1">
            <a:spLocks noChangeArrowheads="1"/>
          </p:cNvSpPr>
          <p:nvPr/>
        </p:nvSpPr>
        <p:spPr bwMode="auto">
          <a:xfrm>
            <a:off x="587375" y="6069013"/>
            <a:ext cx="805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3600" b="0">
                <a:solidFill>
                  <a:srgbClr val="FF0000"/>
                </a:solidFill>
              </a:rPr>
              <a:t>自分の頭で考え、自分の手を動かすべし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wipe(left)">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wipe(left)">
                                      <p:cBhvr>
                                        <p:cTn id="12" dur="500"/>
                                        <p:tgtEl>
                                          <p:spTgt spid="114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Effect transition="in" filter="wipe(left)">
                                      <p:cBhvr>
                                        <p:cTn id="17" dur="500"/>
                                        <p:tgtEl>
                                          <p:spTgt spid="1146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1">
                                            <p:txEl>
                                              <p:pRg st="3" end="3"/>
                                            </p:txEl>
                                          </p:spTgt>
                                        </p:tgtEl>
                                        <p:attrNameLst>
                                          <p:attrName>style.visibility</p:attrName>
                                        </p:attrNameLst>
                                      </p:cBhvr>
                                      <p:to>
                                        <p:strVal val="visible"/>
                                      </p:to>
                                    </p:set>
                                    <p:animEffect transition="in" filter="wipe(left)">
                                      <p:cBhvr>
                                        <p:cTn id="22" dur="500"/>
                                        <p:tgtEl>
                                          <p:spTgt spid="1146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4691">
                                            <p:txEl>
                                              <p:pRg st="4" end="4"/>
                                            </p:txEl>
                                          </p:spTgt>
                                        </p:tgtEl>
                                        <p:attrNameLst>
                                          <p:attrName>style.visibility</p:attrName>
                                        </p:attrNameLst>
                                      </p:cBhvr>
                                      <p:to>
                                        <p:strVal val="visible"/>
                                      </p:to>
                                    </p:set>
                                    <p:animEffect transition="in" filter="wipe(left)">
                                      <p:cBhvr>
                                        <p:cTn id="27" dur="500"/>
                                        <p:tgtEl>
                                          <p:spTgt spid="1146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4691">
                                            <p:txEl>
                                              <p:pRg st="5" end="5"/>
                                            </p:txEl>
                                          </p:spTgt>
                                        </p:tgtEl>
                                        <p:attrNameLst>
                                          <p:attrName>style.visibility</p:attrName>
                                        </p:attrNameLst>
                                      </p:cBhvr>
                                      <p:to>
                                        <p:strVal val="visible"/>
                                      </p:to>
                                    </p:set>
                                    <p:animEffect transition="in" filter="wipe(left)">
                                      <p:cBhvr>
                                        <p:cTn id="32" dur="500"/>
                                        <p:tgtEl>
                                          <p:spTgt spid="1146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4691">
                                            <p:txEl>
                                              <p:pRg st="6" end="6"/>
                                            </p:txEl>
                                          </p:spTgt>
                                        </p:tgtEl>
                                        <p:attrNameLst>
                                          <p:attrName>style.visibility</p:attrName>
                                        </p:attrNameLst>
                                      </p:cBhvr>
                                      <p:to>
                                        <p:strVal val="visible"/>
                                      </p:to>
                                    </p:set>
                                    <p:animEffect transition="in" filter="wipe(left)">
                                      <p:cBhvr>
                                        <p:cTn id="37" dur="500"/>
                                        <p:tgtEl>
                                          <p:spTgt spid="11469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9573"/>
                                        </p:tgtEl>
                                        <p:attrNameLst>
                                          <p:attrName>style.visibility</p:attrName>
                                        </p:attrNameLst>
                                      </p:cBhvr>
                                      <p:to>
                                        <p:strVal val="visible"/>
                                      </p:to>
                                    </p:set>
                                    <p:anim calcmode="lin" valueType="num">
                                      <p:cBhvr additive="base">
                                        <p:cTn id="42" dur="500" fill="hold"/>
                                        <p:tgtEl>
                                          <p:spTgt spid="109573"/>
                                        </p:tgtEl>
                                        <p:attrNameLst>
                                          <p:attrName>ppt_x</p:attrName>
                                        </p:attrNameLst>
                                      </p:cBhvr>
                                      <p:tavLst>
                                        <p:tav tm="0">
                                          <p:val>
                                            <p:strVal val="#ppt_x"/>
                                          </p:val>
                                        </p:tav>
                                        <p:tav tm="100000">
                                          <p:val>
                                            <p:strVal val="#ppt_x"/>
                                          </p:val>
                                        </p:tav>
                                      </p:tavLst>
                                    </p:anim>
                                    <p:anim calcmode="lin" valueType="num">
                                      <p:cBhvr additive="base">
                                        <p:cTn id="43" dur="500" fill="hold"/>
                                        <p:tgtEl>
                                          <p:spTgt spid="1095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p:bldP spid="109573" grpId="0"/>
    </p:bld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4474</TotalTime>
  <Words>766</Words>
  <Application>Microsoft Office PowerPoint</Application>
  <PresentationFormat>画面に合わせる (4:3)</PresentationFormat>
  <Paragraphs>128</Paragraphs>
  <Slides>19</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ＭＳ Ｐゴシック</vt:lpstr>
      <vt:lpstr>ＭＳ Ｐ明朝</vt:lpstr>
      <vt:lpstr>MS UI Gothic</vt:lpstr>
      <vt:lpstr>Arial</vt:lpstr>
      <vt:lpstr>Courier New</vt:lpstr>
      <vt:lpstr>Times New Roman</vt:lpstr>
      <vt:lpstr>Wingdings</vt:lpstr>
      <vt:lpstr>3_Pixel</vt:lpstr>
      <vt:lpstr>プログラミングⅡ</vt:lpstr>
      <vt:lpstr>今日の予定（オリエンテーション）</vt:lpstr>
      <vt:lpstr>授業のポリシー</vt:lpstr>
      <vt:lpstr>シラバスの確認</vt:lpstr>
      <vt:lpstr>コンピュータはなぜ動くの？</vt:lpstr>
      <vt:lpstr>コンピュータシステム</vt:lpstr>
      <vt:lpstr>プログラミングⅠで学んだこと</vt:lpstr>
      <vt:lpstr>プログラミングⅡで学ぶこと</vt:lpstr>
      <vt:lpstr>プログラミングとは</vt:lpstr>
      <vt:lpstr>最も基本的なC言語プログラム</vt:lpstr>
      <vt:lpstr>「スタートブック」のC言語プログラム</vt:lpstr>
      <vt:lpstr>はじめにマスターすべきこと</vt:lpstr>
      <vt:lpstr>C言語をマスターするためのポイント</vt:lpstr>
      <vt:lpstr>大学の端末室で利用できるC言語</vt:lpstr>
      <vt:lpstr>自宅で使えるフリーのC言語</vt:lpstr>
      <vt:lpstr>情報処理技術者試験について（１）</vt:lpstr>
      <vt:lpstr>情報処理技術者試験について（２）</vt:lpstr>
      <vt:lpstr>情報処理技術者試験について（３）</vt:lpstr>
      <vt:lpstr>平成２８年度 春期 情報処理技術者試験 案内</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プログラミングⅡ</dc:title>
  <dc:creator>幸山直人</dc:creator>
  <cp:lastModifiedBy>Naoto KOUYAMA</cp:lastModifiedBy>
  <cp:revision>509</cp:revision>
  <dcterms:created xsi:type="dcterms:W3CDTF">1601-01-01T00:00:00Z</dcterms:created>
  <dcterms:modified xsi:type="dcterms:W3CDTF">2015-08-24T07:30:58Z</dcterms:modified>
</cp:coreProperties>
</file>