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9" r:id="rId1"/>
  </p:sldMasterIdLst>
  <p:notesMasterIdLst>
    <p:notesMasterId r:id="rId8"/>
  </p:notesMasterIdLst>
  <p:handoutMasterIdLst>
    <p:handoutMasterId r:id="rId9"/>
  </p:handoutMasterIdLst>
  <p:sldIdLst>
    <p:sldId id="712" r:id="rId2"/>
    <p:sldId id="769" r:id="rId3"/>
    <p:sldId id="770" r:id="rId4"/>
    <p:sldId id="715" r:id="rId5"/>
    <p:sldId id="716" r:id="rId6"/>
    <p:sldId id="717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DEDEDE"/>
    <a:srgbClr val="C0C0C0"/>
    <a:srgbClr val="996633"/>
    <a:srgbClr val="00FF00"/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5" autoAdjust="0"/>
    <p:restoredTop sz="94637" autoAdjust="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EA107C8-9C29-4366-AEC5-7C7330E8DF3E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078685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5018A18B-6AD6-4266-8F71-D8EAA8226788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717984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 userDrawn="1"/>
        </p:nvSpPr>
        <p:spPr bwMode="auto">
          <a:xfrm>
            <a:off x="5003800" y="5945188"/>
            <a:ext cx="38639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defRPr/>
            </a:pPr>
            <a:r>
              <a:rPr lang="ja-JP" altLang="en-US" sz="3200" smtClean="0">
                <a:solidFill>
                  <a:schemeClr val="tx1"/>
                </a:solidFill>
              </a:rPr>
              <a:t>担当教員： 幸山 直人</a:t>
            </a:r>
          </a:p>
        </p:txBody>
      </p:sp>
      <p:sp>
        <p:nvSpPr>
          <p:cNvPr id="280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32138" y="2260600"/>
            <a:ext cx="5832475" cy="11684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ja-JP" altLang="en-US" noProof="0" smtClean="0"/>
              <a:t>マスタ タイトルの書式設定</a:t>
            </a:r>
          </a:p>
        </p:txBody>
      </p:sp>
      <p:sp>
        <p:nvSpPr>
          <p:cNvPr id="2805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76600" y="4005263"/>
            <a:ext cx="5616575" cy="746125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400"/>
            </a:lvl1pPr>
          </a:lstStyle>
          <a:p>
            <a:pPr lvl="0"/>
            <a:r>
              <a:rPr lang="ja-JP" altLang="en-US" noProof="0" smtClean="0"/>
              <a:t>マスタ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7495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43264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99598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99598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0751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52870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009236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67824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22683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085932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60397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019816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210373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57338"/>
            <a:ext cx="8229600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Text Box 4"/>
          <p:cNvSpPr txBox="1">
            <a:spLocks noChangeArrowheads="1"/>
          </p:cNvSpPr>
          <p:nvPr userDrawn="1"/>
        </p:nvSpPr>
        <p:spPr bwMode="auto">
          <a:xfrm>
            <a:off x="674688" y="38100"/>
            <a:ext cx="84693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defRPr/>
            </a:pPr>
            <a:r>
              <a:rPr lang="en-US" altLang="ja-JP" sz="1800" dirty="0" smtClean="0">
                <a:solidFill>
                  <a:schemeClr val="bg1"/>
                </a:solidFill>
              </a:rPr>
              <a:t>2015</a:t>
            </a:r>
            <a:r>
              <a:rPr lang="ja-JP" altLang="en-US" sz="1800" dirty="0" smtClean="0">
                <a:solidFill>
                  <a:schemeClr val="bg1"/>
                </a:solidFill>
              </a:rPr>
              <a:t>年度　プログラミング</a:t>
            </a:r>
            <a:r>
              <a:rPr lang="en-US" altLang="ja-JP" sz="1800" dirty="0" smtClean="0">
                <a:solidFill>
                  <a:schemeClr val="bg1"/>
                </a:solidFill>
              </a:rPr>
              <a:t>Ⅱ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2" r:id="rId1"/>
    <p:sldLayoutId id="2147483872" r:id="rId2"/>
    <p:sldLayoutId id="2147483873" r:id="rId3"/>
    <p:sldLayoutId id="2147483874" r:id="rId4"/>
    <p:sldLayoutId id="2147483875" r:id="rId5"/>
    <p:sldLayoutId id="2147483876" r:id="rId6"/>
    <p:sldLayoutId id="2147483877" r:id="rId7"/>
    <p:sldLayoutId id="2147483878" r:id="rId8"/>
    <p:sldLayoutId id="2147483879" r:id="rId9"/>
    <p:sldLayoutId id="2147483880" r:id="rId10"/>
    <p:sldLayoutId id="214748388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プログラミング</a:t>
            </a:r>
            <a:r>
              <a:rPr lang="en-US" altLang="ja-JP" smtClean="0"/>
              <a:t>Ⅱ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ja-JP" altLang="en-US" sz="3500" smtClean="0"/>
              <a:t>～ 計算してみよう</a:t>
            </a:r>
            <a:r>
              <a:rPr lang="en-US" altLang="ja-JP" sz="3500" smtClean="0"/>
              <a:t> </a:t>
            </a:r>
            <a:r>
              <a:rPr lang="ja-JP" altLang="en-US" sz="3500" smtClean="0"/>
              <a:t>～</a:t>
            </a:r>
          </a:p>
        </p:txBody>
      </p:sp>
      <p:sp>
        <p:nvSpPr>
          <p:cNvPr id="64516" name="Text Box 4"/>
          <p:cNvSpPr txBox="1">
            <a:spLocks noChangeArrowheads="1"/>
          </p:cNvSpPr>
          <p:nvPr/>
        </p:nvSpPr>
        <p:spPr bwMode="auto">
          <a:xfrm>
            <a:off x="3276600" y="1557338"/>
            <a:ext cx="191911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dirty="0" smtClean="0">
                <a:solidFill>
                  <a:schemeClr val="bg1"/>
                </a:solidFill>
              </a:rPr>
              <a:t>2015</a:t>
            </a:r>
            <a:r>
              <a:rPr lang="ja-JP" altLang="en-US" dirty="0" smtClean="0">
                <a:solidFill>
                  <a:schemeClr val="bg1"/>
                </a:solidFill>
              </a:rPr>
              <a:t>年度</a:t>
            </a:r>
            <a:endParaRPr lang="ja-JP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データ型の種類</a:t>
            </a:r>
            <a:endParaRPr lang="en-US" altLang="ja-JP" smtClean="0"/>
          </a:p>
        </p:txBody>
      </p:sp>
      <p:graphicFrame>
        <p:nvGraphicFramePr>
          <p:cNvPr id="486666" name="Group 266"/>
          <p:cNvGraphicFramePr>
            <a:graphicFrameLocks noGrp="1"/>
          </p:cNvGraphicFramePr>
          <p:nvPr/>
        </p:nvGraphicFramePr>
        <p:xfrm>
          <a:off x="395288" y="1557338"/>
          <a:ext cx="8424862" cy="4899026"/>
        </p:xfrm>
        <a:graphic>
          <a:graphicData uri="http://schemas.openxmlformats.org/drawingml/2006/table">
            <a:tbl>
              <a:tblPr/>
              <a:tblGrid>
                <a:gridCol w="1800225"/>
                <a:gridCol w="3168650"/>
                <a:gridCol w="3455987"/>
              </a:tblGrid>
              <a:tr h="4714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種類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データ型（略式）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データ型（正式）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35280">
                <a:tc rowSpan="2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文字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char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signed char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3528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unsigned char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左同（省略不可）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 rowSpan="8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整数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short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signed short </a:t>
                      </a:r>
                      <a:r>
                        <a:rPr kumimoji="1" lang="en-US" altLang="ja-JP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int</a:t>
                      </a:r>
                      <a:endParaRPr kumimoji="1" lang="en-US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unsigned short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unsigned short </a:t>
                      </a:r>
                      <a:r>
                        <a:rPr kumimoji="1" lang="en-US" altLang="ja-JP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int</a:t>
                      </a:r>
                      <a:endParaRPr kumimoji="1" lang="en-US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int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signed </a:t>
                      </a:r>
                      <a:r>
                        <a:rPr kumimoji="1" lang="en-US" altLang="ja-JP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int</a:t>
                      </a:r>
                      <a:endParaRPr kumimoji="1" lang="en-US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429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unsigned int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左同（省略不可）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long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signed long int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17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unsigned long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unsigned long int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66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long long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signed long long int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unsigned long long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unsigned long long int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 rowSpan="3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浮動小数点数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float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左同（省略不可）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double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左同（省略不可）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3528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long double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左同（省略不可）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各データ型の表現可能な値</a:t>
            </a:r>
            <a:endParaRPr lang="en-US" altLang="ja-JP" smtClean="0"/>
          </a:p>
        </p:txBody>
      </p:sp>
      <p:graphicFrame>
        <p:nvGraphicFramePr>
          <p:cNvPr id="487553" name="Group 129"/>
          <p:cNvGraphicFramePr>
            <a:graphicFrameLocks noGrp="1"/>
          </p:cNvGraphicFramePr>
          <p:nvPr/>
        </p:nvGraphicFramePr>
        <p:xfrm>
          <a:off x="179388" y="1557338"/>
          <a:ext cx="8856662" cy="5006973"/>
        </p:xfrm>
        <a:graphic>
          <a:graphicData uri="http://schemas.openxmlformats.org/drawingml/2006/table">
            <a:tbl>
              <a:tblPr/>
              <a:tblGrid>
                <a:gridCol w="1439862"/>
                <a:gridCol w="1944688"/>
                <a:gridCol w="4895850"/>
                <a:gridCol w="576262"/>
              </a:tblGrid>
              <a:tr h="579157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種類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データ型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表現可能な値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バイト数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35301">
                <a:tc rowSpan="2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文字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char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-128 </a:t>
                      </a: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～ </a:t>
                      </a: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127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3530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unsigned char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0 </a:t>
                      </a: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～ </a:t>
                      </a: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255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01">
                <a:tc rowSpan="8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整数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short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-32678 </a:t>
                      </a: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～ </a:t>
                      </a: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32677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2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0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unsigned short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0 </a:t>
                      </a: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～ </a:t>
                      </a: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65535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2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0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int</a:t>
                      </a:r>
                      <a:endParaRPr kumimoji="1" lang="en-US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-2147483648 </a:t>
                      </a: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～ </a:t>
                      </a: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2147483647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4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4292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unsigned int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0 </a:t>
                      </a: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～ </a:t>
                      </a: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4294967295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4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0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long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-2147483648 </a:t>
                      </a: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～ </a:t>
                      </a: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2147483647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4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19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unsigned long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0 </a:t>
                      </a: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～ </a:t>
                      </a: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4294967295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4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68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long long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-</a:t>
                      </a: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9223372036854775808</a:t>
                      </a: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～</a:t>
                      </a: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9223372036854775807</a:t>
                      </a: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8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0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unsigned long long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0 </a:t>
                      </a: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～ </a:t>
                      </a:r>
                      <a:r>
                        <a:rPr kumimoji="1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18446744073709551615</a:t>
                      </a: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8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01">
                <a:tc rowSpan="3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浮動小数点数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float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10</a:t>
                      </a:r>
                      <a:r>
                        <a:rPr kumimoji="1" lang="en-US" altLang="ja-JP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-37</a:t>
                      </a: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～ </a:t>
                      </a: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10</a:t>
                      </a:r>
                      <a:r>
                        <a:rPr kumimoji="1" lang="en-US" altLang="ja-JP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38</a:t>
                      </a: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（仮数部の有効桁数：</a:t>
                      </a: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7</a:t>
                      </a: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桁）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4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0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double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10</a:t>
                      </a:r>
                      <a:r>
                        <a:rPr kumimoji="1" lang="en-US" altLang="ja-JP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-307</a:t>
                      </a: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～ </a:t>
                      </a: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10</a:t>
                      </a:r>
                      <a:r>
                        <a:rPr kumimoji="1" lang="en-US" altLang="ja-JP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307</a:t>
                      </a: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（仮数部の有効桁数：</a:t>
                      </a: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15</a:t>
                      </a: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桁）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8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3530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long double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10</a:t>
                      </a:r>
                      <a:r>
                        <a:rPr kumimoji="1" lang="en-US" altLang="ja-JP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-4931</a:t>
                      </a: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～ </a:t>
                      </a: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10</a:t>
                      </a:r>
                      <a:r>
                        <a:rPr kumimoji="1" lang="en-US" altLang="ja-JP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4931</a:t>
                      </a: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（仮数部の有効桁数：</a:t>
                      </a: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19</a:t>
                      </a: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桁）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10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データ型に関する注意事項（１）</a:t>
            </a:r>
            <a:endParaRPr lang="en-US" altLang="ja-JP" smtClean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short ≦ int ≦ long ≦ long long</a:t>
            </a:r>
          </a:p>
          <a:p>
            <a:pPr eaLnBrk="1" hangingPunct="1"/>
            <a:r>
              <a:rPr lang="ja-JP" altLang="en-US" smtClean="0"/>
              <a:t>整数を表す型の数は巡回する</a:t>
            </a:r>
          </a:p>
        </p:txBody>
      </p:sp>
      <p:sp>
        <p:nvSpPr>
          <p:cNvPr id="67588" name="AutoShape 4"/>
          <p:cNvSpPr>
            <a:spLocks noChangeArrowheads="1"/>
          </p:cNvSpPr>
          <p:nvPr/>
        </p:nvSpPr>
        <p:spPr bwMode="auto">
          <a:xfrm>
            <a:off x="2359025" y="3213100"/>
            <a:ext cx="3529013" cy="1152525"/>
          </a:xfrm>
          <a:prstGeom prst="curvedDownArrow">
            <a:avLst>
              <a:gd name="adj1" fmla="val 61240"/>
              <a:gd name="adj2" fmla="val 122479"/>
              <a:gd name="adj3" fmla="val 33333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67589" name="AutoShape 5"/>
          <p:cNvSpPr>
            <a:spLocks noChangeArrowheads="1"/>
          </p:cNvSpPr>
          <p:nvPr/>
        </p:nvSpPr>
        <p:spPr bwMode="auto">
          <a:xfrm rot="10800000">
            <a:off x="2071688" y="4940300"/>
            <a:ext cx="3529012" cy="1152525"/>
          </a:xfrm>
          <a:prstGeom prst="curvedDownArrow">
            <a:avLst>
              <a:gd name="adj1" fmla="val 61240"/>
              <a:gd name="adj2" fmla="val 122479"/>
              <a:gd name="adj3" fmla="val 33333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67590" name="Text Box 6"/>
          <p:cNvSpPr txBox="1">
            <a:spLocks noChangeArrowheads="1"/>
          </p:cNvSpPr>
          <p:nvPr/>
        </p:nvSpPr>
        <p:spPr bwMode="auto">
          <a:xfrm>
            <a:off x="1946275" y="4073525"/>
            <a:ext cx="4095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b="0"/>
              <a:t>0</a:t>
            </a:r>
          </a:p>
        </p:txBody>
      </p:sp>
      <p:sp>
        <p:nvSpPr>
          <p:cNvPr id="67591" name="Text Box 7"/>
          <p:cNvSpPr txBox="1">
            <a:spLocks noChangeArrowheads="1"/>
          </p:cNvSpPr>
          <p:nvPr/>
        </p:nvSpPr>
        <p:spPr bwMode="auto">
          <a:xfrm>
            <a:off x="5599113" y="4581525"/>
            <a:ext cx="25733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b="0"/>
              <a:t>-2147483648</a:t>
            </a:r>
          </a:p>
        </p:txBody>
      </p:sp>
      <p:sp>
        <p:nvSpPr>
          <p:cNvPr id="67592" name="Text Box 8"/>
          <p:cNvSpPr txBox="1">
            <a:spLocks noChangeArrowheads="1"/>
          </p:cNvSpPr>
          <p:nvPr/>
        </p:nvSpPr>
        <p:spPr bwMode="auto">
          <a:xfrm>
            <a:off x="5734050" y="4002088"/>
            <a:ext cx="24384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b="0"/>
              <a:t>2147483647</a:t>
            </a:r>
          </a:p>
        </p:txBody>
      </p:sp>
      <p:sp>
        <p:nvSpPr>
          <p:cNvPr id="67593" name="Text Box 9"/>
          <p:cNvSpPr txBox="1">
            <a:spLocks noChangeArrowheads="1"/>
          </p:cNvSpPr>
          <p:nvPr/>
        </p:nvSpPr>
        <p:spPr bwMode="auto">
          <a:xfrm>
            <a:off x="1811338" y="4649788"/>
            <a:ext cx="54451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b="0"/>
              <a:t>-1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データ型に関する注意事項（２）</a:t>
            </a:r>
            <a:endParaRPr lang="en-US" altLang="ja-JP" smtClean="0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float ≦ double ≦ long double</a:t>
            </a:r>
          </a:p>
          <a:p>
            <a:pPr eaLnBrk="1" hangingPunct="1"/>
            <a:r>
              <a:rPr lang="ja-JP" altLang="en-US" smtClean="0"/>
              <a:t>浮動小数点数（</a:t>
            </a:r>
            <a:r>
              <a:rPr lang="en-US" altLang="ja-JP" smtClean="0"/>
              <a:t>IEEE754</a:t>
            </a:r>
            <a:r>
              <a:rPr lang="ja-JP" altLang="en-US" smtClean="0"/>
              <a:t>）は有効桁数に注意</a:t>
            </a:r>
          </a:p>
        </p:txBody>
      </p:sp>
      <p:graphicFrame>
        <p:nvGraphicFramePr>
          <p:cNvPr id="489562" name="Group 90"/>
          <p:cNvGraphicFramePr>
            <a:graphicFrameLocks noGrp="1"/>
          </p:cNvGraphicFramePr>
          <p:nvPr/>
        </p:nvGraphicFramePr>
        <p:xfrm>
          <a:off x="827088" y="3128963"/>
          <a:ext cx="7632700" cy="3187701"/>
        </p:xfrm>
        <a:graphic>
          <a:graphicData uri="http://schemas.openxmlformats.org/drawingml/2006/table">
            <a:tbl>
              <a:tblPr/>
              <a:tblGrid>
                <a:gridCol w="1152525"/>
                <a:gridCol w="2159000"/>
                <a:gridCol w="2160587"/>
                <a:gridCol w="2160588"/>
              </a:tblGrid>
              <a:tr h="457209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1" lang="ja-JP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float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double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long double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8102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符号部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1</a:t>
                      </a: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ビット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1</a:t>
                      </a: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ビット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1</a:t>
                      </a: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ビット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9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指数部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8</a:t>
                      </a: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ビット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11</a:t>
                      </a: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ビット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15</a:t>
                      </a: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ビット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613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仮数部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23</a:t>
                      </a: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ビット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（実質</a:t>
                      </a: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24</a:t>
                      </a: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ビット）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52</a:t>
                      </a: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ビット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（実質</a:t>
                      </a: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53</a:t>
                      </a: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ビット）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64</a:t>
                      </a: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ビット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（実質</a:t>
                      </a: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65</a:t>
                      </a: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ビット）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613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合計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32</a:t>
                      </a: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ビット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4</a:t>
                      </a: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バイト）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64</a:t>
                      </a: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ビット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8</a:t>
                      </a: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バイト）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80</a:t>
                      </a: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ビット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10</a:t>
                      </a: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バイト）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入力と出力についてのまとめ</a:t>
            </a:r>
          </a:p>
        </p:txBody>
      </p:sp>
      <p:graphicFrame>
        <p:nvGraphicFramePr>
          <p:cNvPr id="490634" name="Group 138"/>
          <p:cNvGraphicFramePr>
            <a:graphicFrameLocks noGrp="1"/>
          </p:cNvGraphicFramePr>
          <p:nvPr/>
        </p:nvGraphicFramePr>
        <p:xfrm>
          <a:off x="395288" y="1412875"/>
          <a:ext cx="8353425" cy="3676723"/>
        </p:xfrm>
        <a:graphic>
          <a:graphicData uri="http://schemas.openxmlformats.org/drawingml/2006/table">
            <a:tbl>
              <a:tblPr/>
              <a:tblGrid>
                <a:gridCol w="1296987"/>
                <a:gridCol w="1800225"/>
                <a:gridCol w="1800225"/>
                <a:gridCol w="3455988"/>
              </a:tblGrid>
              <a:tr h="518102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1" lang="ja-JP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T="45697" marB="456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printf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scanf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解説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68039">
                <a:tc rowSpan="2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char</a:t>
                      </a:r>
                    </a:p>
                  </a:txBody>
                  <a:tcPr marT="45697" marB="456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%c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%c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1</a:t>
                      </a: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文字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0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%s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%s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文字列（末尾に「</a:t>
                      </a: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\0</a:t>
                      </a: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」）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02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int</a:t>
                      </a:r>
                    </a:p>
                  </a:txBody>
                  <a:tcPr marT="45697" marB="456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%d</a:t>
                      </a:r>
                      <a:endParaRPr kumimoji="1" lang="ja-JP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%d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10</a:t>
                      </a: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進数</a:t>
                      </a:r>
                      <a:endParaRPr kumimoji="1" lang="en-US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02">
                <a:tc rowSpan="3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double</a:t>
                      </a:r>
                    </a:p>
                  </a:txBody>
                  <a:tcPr marT="45697" marB="456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%f</a:t>
                      </a: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%lf</a:t>
                      </a: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）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%lf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例：</a:t>
                      </a: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123.456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0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%e(%E)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1" lang="en-US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例：</a:t>
                      </a: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1.2345e+2</a:t>
                      </a:r>
                      <a:endParaRPr kumimoji="1" lang="ja-JP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0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%g</a:t>
                      </a: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%G</a:t>
                      </a: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）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1" lang="en-US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自動で</a:t>
                      </a: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%f</a:t>
                      </a: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または</a:t>
                      </a: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%e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9674" name="Text Box 130"/>
          <p:cNvSpPr txBox="1">
            <a:spLocks noChangeArrowheads="1"/>
          </p:cNvSpPr>
          <p:nvPr/>
        </p:nvSpPr>
        <p:spPr bwMode="auto">
          <a:xfrm>
            <a:off x="4476750" y="5722938"/>
            <a:ext cx="4198938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2800">
                <a:solidFill>
                  <a:srgbClr val="0000FF"/>
                </a:solidFill>
              </a:rPr>
              <a:t>scanf(“%s</a:t>
            </a:r>
            <a:r>
              <a:rPr lang="ja-JP" altLang="en-US" sz="2800">
                <a:solidFill>
                  <a:srgbClr val="0000FF"/>
                </a:solidFill>
              </a:rPr>
              <a:t>”</a:t>
            </a:r>
            <a:r>
              <a:rPr lang="en-US" altLang="ja-JP" sz="2800">
                <a:solidFill>
                  <a:srgbClr val="0000FF"/>
                </a:solidFill>
              </a:rPr>
              <a:t>, string)	○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2800">
                <a:solidFill>
                  <a:srgbClr val="FF0000"/>
                </a:solidFill>
              </a:rPr>
              <a:t>scanf(“%s”, &amp;string)	×</a:t>
            </a:r>
          </a:p>
        </p:txBody>
      </p:sp>
      <p:sp>
        <p:nvSpPr>
          <p:cNvPr id="69675" name="Text Box 131"/>
          <p:cNvSpPr txBox="1">
            <a:spLocks noChangeArrowheads="1"/>
          </p:cNvSpPr>
          <p:nvPr/>
        </p:nvSpPr>
        <p:spPr bwMode="auto">
          <a:xfrm>
            <a:off x="395288" y="5229225"/>
            <a:ext cx="81375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>
                <a:solidFill>
                  <a:srgbClr val="0000FF"/>
                </a:solidFill>
              </a:rPr>
              <a:t>文字列入力にはアドレスを表す「</a:t>
            </a:r>
            <a:r>
              <a:rPr lang="en-US" altLang="ja-JP">
                <a:solidFill>
                  <a:srgbClr val="0000FF"/>
                </a:solidFill>
              </a:rPr>
              <a:t>&amp;</a:t>
            </a:r>
            <a:r>
              <a:rPr lang="ja-JP" altLang="en-US">
                <a:solidFill>
                  <a:srgbClr val="0000FF"/>
                </a:solidFill>
              </a:rPr>
              <a:t>」を付けない</a:t>
            </a:r>
            <a:endParaRPr lang="en-US" altLang="ja-JP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Pixel">
  <a:themeElements>
    <a:clrScheme name="3_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3_Pix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1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1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3_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4406</TotalTime>
  <Words>435</Words>
  <Application>Microsoft Office PowerPoint</Application>
  <PresentationFormat>画面に合わせる (4:3)</PresentationFormat>
  <Paragraphs>144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2" baseType="lpstr">
      <vt:lpstr>ＭＳ Ｐゴシック</vt:lpstr>
      <vt:lpstr>ＭＳ Ｐ明朝</vt:lpstr>
      <vt:lpstr>Arial</vt:lpstr>
      <vt:lpstr>Times New Roman</vt:lpstr>
      <vt:lpstr>Wingdings</vt:lpstr>
      <vt:lpstr>3_Pixel</vt:lpstr>
      <vt:lpstr>プログラミングⅡ</vt:lpstr>
      <vt:lpstr>データ型の種類</vt:lpstr>
      <vt:lpstr>各データ型の表現可能な値</vt:lpstr>
      <vt:lpstr>データ型に関する注意事項（１）</vt:lpstr>
      <vt:lpstr>データ型に関する注意事項（２）</vt:lpstr>
      <vt:lpstr>入力と出力についてのまとめ</vt:lpstr>
    </vt:vector>
  </TitlesOfParts>
  <Manager>幸山直人</Manager>
  <Company>富山大学理学部数学教室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情報科学＆情報科学演習</dc:title>
  <dc:creator>幸山直人</dc:creator>
  <cp:lastModifiedBy>Naoto KOUYAMA</cp:lastModifiedBy>
  <cp:revision>496</cp:revision>
  <dcterms:created xsi:type="dcterms:W3CDTF">1601-01-01T00:00:00Z</dcterms:created>
  <dcterms:modified xsi:type="dcterms:W3CDTF">2015-08-15T15:22:43Z</dcterms:modified>
</cp:coreProperties>
</file>