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13"/>
  </p:notesMasterIdLst>
  <p:handoutMasterIdLst>
    <p:handoutMasterId r:id="rId14"/>
  </p:handoutMasterIdLst>
  <p:sldIdLst>
    <p:sldId id="736" r:id="rId2"/>
    <p:sldId id="774" r:id="rId3"/>
    <p:sldId id="737" r:id="rId4"/>
    <p:sldId id="776" r:id="rId5"/>
    <p:sldId id="777" r:id="rId6"/>
    <p:sldId id="738" r:id="rId7"/>
    <p:sldId id="778" r:id="rId8"/>
    <p:sldId id="775" r:id="rId9"/>
    <p:sldId id="739" r:id="rId10"/>
    <p:sldId id="740" r:id="rId11"/>
    <p:sldId id="741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DEDEDE"/>
    <a:srgbClr val="C0C0C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788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smtClean="0"/>
              <a:t>～ 制御してみよう</a:t>
            </a:r>
            <a:r>
              <a:rPr lang="en-US" altLang="ja-JP" sz="3500" smtClean="0"/>
              <a:t> </a:t>
            </a:r>
            <a:r>
              <a:rPr lang="ja-JP" altLang="en-US" sz="3500" smtClean="0"/>
              <a:t>～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2015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continue</a:t>
            </a:r>
            <a:r>
              <a:rPr lang="ja-JP" altLang="en-US" smtClean="0"/>
              <a:t>文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mtClean="0"/>
              <a:t>		制御文 </a:t>
            </a:r>
            <a:r>
              <a:rPr lang="en-US" altLang="ja-JP" smtClean="0"/>
              <a:t>(</a:t>
            </a:r>
            <a:r>
              <a:rPr lang="ja-JP" altLang="en-US" smtClean="0"/>
              <a:t>条件</a:t>
            </a:r>
            <a:r>
              <a:rPr lang="en-US" altLang="ja-JP" smtClean="0"/>
              <a:t>) 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mtClean="0"/>
              <a:t>			</a:t>
            </a:r>
            <a:r>
              <a:rPr lang="ja-JP" altLang="en-US" smtClean="0"/>
              <a:t>・・・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mtClean="0"/>
              <a:t>			・・・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mtClean="0"/>
              <a:t>			</a:t>
            </a:r>
            <a:r>
              <a:rPr lang="en-US" altLang="ja-JP" smtClean="0"/>
              <a:t>if (</a:t>
            </a:r>
            <a:r>
              <a:rPr lang="ja-JP" altLang="en-US" smtClean="0"/>
              <a:t>条件</a:t>
            </a:r>
            <a:r>
              <a:rPr lang="en-US" altLang="ja-JP" smtClean="0"/>
              <a:t>) continue;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mtClean="0"/>
              <a:t>			</a:t>
            </a:r>
            <a:r>
              <a:rPr lang="ja-JP" altLang="en-US" smtClean="0"/>
              <a:t>・・・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mtClean="0"/>
              <a:t>			・・・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mtClean="0"/>
              <a:t>		}</a:t>
            </a:r>
          </a:p>
        </p:txBody>
      </p:sp>
      <p:sp>
        <p:nvSpPr>
          <p:cNvPr id="76804" name="AutoShape 4"/>
          <p:cNvSpPr>
            <a:spLocks noChangeArrowheads="1"/>
          </p:cNvSpPr>
          <p:nvPr/>
        </p:nvSpPr>
        <p:spPr bwMode="auto">
          <a:xfrm>
            <a:off x="755650" y="1843088"/>
            <a:ext cx="431800" cy="3673475"/>
          </a:xfrm>
          <a:prstGeom prst="downArrow">
            <a:avLst>
              <a:gd name="adj1" fmla="val 35296"/>
              <a:gd name="adj2" fmla="val 136039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76805" name="AutoShape 5"/>
          <p:cNvSpPr>
            <a:spLocks noChangeArrowheads="1"/>
          </p:cNvSpPr>
          <p:nvPr/>
        </p:nvSpPr>
        <p:spPr bwMode="auto">
          <a:xfrm>
            <a:off x="5651500" y="1989138"/>
            <a:ext cx="1657350" cy="17272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9457 h 21600"/>
              <a:gd name="T20" fmla="*/ 18498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581" y="0"/>
                </a:moveTo>
                <a:lnTo>
                  <a:pt x="13561" y="5679"/>
                </a:lnTo>
                <a:lnTo>
                  <a:pt x="16663" y="5679"/>
                </a:lnTo>
                <a:lnTo>
                  <a:pt x="16663" y="19457"/>
                </a:lnTo>
                <a:lnTo>
                  <a:pt x="0" y="19457"/>
                </a:lnTo>
                <a:lnTo>
                  <a:pt x="0" y="21600"/>
                </a:lnTo>
                <a:lnTo>
                  <a:pt x="18498" y="21600"/>
                </a:lnTo>
                <a:lnTo>
                  <a:pt x="18498" y="5679"/>
                </a:lnTo>
                <a:lnTo>
                  <a:pt x="21600" y="5679"/>
                </a:lnTo>
                <a:lnTo>
                  <a:pt x="17581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制御文に関する注意事項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無限ループ</a:t>
            </a:r>
            <a:br>
              <a:rPr lang="ja-JP" altLang="en-US" smtClean="0"/>
            </a:br>
            <a:r>
              <a:rPr lang="ja-JP" altLang="en-US" smtClean="0"/>
              <a:t>	</a:t>
            </a:r>
            <a:r>
              <a:rPr lang="en-US" altLang="ja-JP" smtClean="0"/>
              <a:t>while (1) {</a:t>
            </a:r>
            <a:r>
              <a:rPr lang="ja-JP" altLang="en-US" smtClean="0"/>
              <a:t>・・・</a:t>
            </a:r>
            <a:r>
              <a:rPr lang="en-US" altLang="ja-JP" smtClean="0"/>
              <a:t>}</a:t>
            </a:r>
          </a:p>
          <a:p>
            <a:pPr eaLnBrk="1" hangingPunct="1"/>
            <a:r>
              <a:rPr lang="ja-JP" altLang="en-US" smtClean="0"/>
              <a:t>無限ループ</a:t>
            </a:r>
            <a:br>
              <a:rPr lang="ja-JP" altLang="en-US" smtClean="0"/>
            </a:br>
            <a:r>
              <a:rPr lang="ja-JP" altLang="en-US" smtClean="0"/>
              <a:t>	</a:t>
            </a:r>
            <a:r>
              <a:rPr lang="en-US" altLang="ja-JP" smtClean="0"/>
              <a:t>for (;;) {</a:t>
            </a:r>
            <a:r>
              <a:rPr lang="ja-JP" altLang="en-US" smtClean="0"/>
              <a:t>・・・</a:t>
            </a:r>
            <a:r>
              <a:rPr lang="en-US" altLang="ja-JP" smtClean="0"/>
              <a:t>}</a:t>
            </a:r>
          </a:p>
          <a:p>
            <a:pPr eaLnBrk="1" hangingPunct="1"/>
            <a:r>
              <a:rPr lang="ja-JP" altLang="en-US" smtClean="0"/>
              <a:t>色々な書き方がある</a:t>
            </a:r>
            <a:br>
              <a:rPr lang="ja-JP" altLang="en-US" smtClean="0"/>
            </a:br>
            <a:r>
              <a:rPr lang="ja-JP" altLang="en-US" smtClean="0"/>
              <a:t>	「</a:t>
            </a:r>
            <a:r>
              <a:rPr lang="en-US" altLang="ja-JP" smtClean="0"/>
              <a:t>for (;</a:t>
            </a:r>
            <a:r>
              <a:rPr lang="ja-JP" altLang="en-US" smtClean="0"/>
              <a:t>条件</a:t>
            </a:r>
            <a:r>
              <a:rPr lang="en-US" altLang="ja-JP" smtClean="0"/>
              <a:t>;)</a:t>
            </a:r>
            <a:r>
              <a:rPr lang="ja-JP" altLang="en-US" smtClean="0"/>
              <a:t>」</a:t>
            </a:r>
            <a:r>
              <a:rPr lang="en-US" altLang="ja-JP" smtClean="0"/>
              <a:t>≒</a:t>
            </a:r>
            <a:r>
              <a:rPr lang="ja-JP" altLang="en-US" smtClean="0"/>
              <a:t>「</a:t>
            </a:r>
            <a:r>
              <a:rPr lang="en-US" altLang="ja-JP" smtClean="0"/>
              <a:t>while (</a:t>
            </a:r>
            <a:r>
              <a:rPr lang="ja-JP" altLang="en-US" smtClean="0"/>
              <a:t>条件</a:t>
            </a:r>
            <a:r>
              <a:rPr lang="en-US" altLang="ja-JP" smtClean="0"/>
              <a:t>)</a:t>
            </a:r>
            <a:r>
              <a:rPr lang="ja-JP" altLang="en-US" smtClean="0"/>
              <a:t>」</a:t>
            </a:r>
          </a:p>
          <a:p>
            <a:pPr eaLnBrk="1" hangingPunct="1"/>
            <a:r>
              <a:rPr lang="en-US" altLang="ja-JP" smtClean="0"/>
              <a:t>do </a:t>
            </a:r>
            <a:r>
              <a:rPr lang="ja-JP" altLang="en-US" smtClean="0"/>
              <a:t>～ </a:t>
            </a:r>
            <a:r>
              <a:rPr lang="en-US" altLang="ja-JP" smtClean="0"/>
              <a:t>while</a:t>
            </a:r>
            <a:r>
              <a:rPr lang="ja-JP" altLang="en-US" smtClean="0"/>
              <a:t>文の終りにはセミコロンが必要</a:t>
            </a:r>
            <a:br>
              <a:rPr lang="ja-JP" altLang="en-US" smtClean="0"/>
            </a:br>
            <a:r>
              <a:rPr lang="ja-JP" altLang="en-US" smtClean="0"/>
              <a:t>	</a:t>
            </a:r>
            <a:r>
              <a:rPr lang="en-US" altLang="ja-JP" smtClean="0"/>
              <a:t>do {</a:t>
            </a:r>
            <a:r>
              <a:rPr lang="ja-JP" altLang="en-US" smtClean="0"/>
              <a:t>・・・</a:t>
            </a:r>
            <a:r>
              <a:rPr lang="en-US" altLang="ja-JP" smtClean="0"/>
              <a:t>} while (</a:t>
            </a:r>
            <a:r>
              <a:rPr lang="ja-JP" altLang="en-US" smtClean="0"/>
              <a:t>条件</a:t>
            </a:r>
            <a:r>
              <a:rPr lang="en-US" altLang="ja-JP" smtClean="0"/>
              <a:t>);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64088" y="2132856"/>
            <a:ext cx="32191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＊無限</a:t>
            </a:r>
            <a:r>
              <a:rPr lang="ja-JP" altLang="en-US" sz="3200" dirty="0"/>
              <a:t>ループ</a:t>
            </a:r>
            <a:r>
              <a:rPr lang="ja-JP" altLang="en-US" sz="3200" dirty="0" smtClean="0"/>
              <a:t>は</a:t>
            </a:r>
            <a:endParaRPr lang="en-US" altLang="ja-JP" sz="3200" dirty="0" smtClean="0"/>
          </a:p>
          <a:p>
            <a:r>
              <a:rPr lang="en-US" altLang="ja-JP" sz="3200" dirty="0"/>
              <a:t>b</a:t>
            </a:r>
            <a:r>
              <a:rPr kumimoji="1" lang="en-US" altLang="ja-JP" sz="3200" dirty="0" smtClean="0"/>
              <a:t>reak</a:t>
            </a:r>
            <a:r>
              <a:rPr kumimoji="1" lang="ja-JP" altLang="en-US" sz="3200" dirty="0" smtClean="0"/>
              <a:t>文</a:t>
            </a:r>
            <a:r>
              <a:rPr lang="ja-JP" altLang="en-US" sz="3200" dirty="0" smtClean="0"/>
              <a:t>で抜ける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条件の書き方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246214"/>
              </p:ext>
            </p:extLst>
          </p:nvPr>
        </p:nvGraphicFramePr>
        <p:xfrm>
          <a:off x="1524000" y="1700808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命題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意味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数学的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Ｃ言語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Ａ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x</a:t>
                      </a:r>
                      <a:r>
                        <a:rPr kumimoji="1" lang="ja-JP" altLang="en-US" dirty="0" smtClean="0"/>
                        <a:t>が</a:t>
                      </a:r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以上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x</a:t>
                      </a:r>
                      <a:r>
                        <a:rPr kumimoji="1" lang="ja-JP" altLang="en-US" dirty="0" smtClean="0"/>
                        <a:t>≧</a:t>
                      </a:r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x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dirty="0" smtClean="0"/>
                        <a:t>&gt;= 10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y</a:t>
                      </a:r>
                      <a:r>
                        <a:rPr kumimoji="1" lang="ja-JP" altLang="en-US" dirty="0" smtClean="0"/>
                        <a:t>が</a:t>
                      </a:r>
                      <a:r>
                        <a:rPr kumimoji="1" lang="en-US" altLang="ja-JP" dirty="0" smtClean="0"/>
                        <a:t>3</a:t>
                      </a:r>
                      <a:r>
                        <a:rPr kumimoji="1" lang="ja-JP" altLang="en-US" dirty="0" smtClean="0"/>
                        <a:t>未満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y</a:t>
                      </a:r>
                      <a:r>
                        <a:rPr kumimoji="1" lang="ja-JP" altLang="en-US" dirty="0" smtClean="0"/>
                        <a:t>＜</a:t>
                      </a:r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y &lt; 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Ｃ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z</a:t>
                      </a:r>
                      <a:r>
                        <a:rPr kumimoji="1" lang="ja-JP" altLang="en-US" dirty="0" smtClean="0"/>
                        <a:t>が</a:t>
                      </a:r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と等しい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z</a:t>
                      </a:r>
                      <a:r>
                        <a:rPr kumimoji="1" lang="ja-JP" altLang="en-US" dirty="0" smtClean="0"/>
                        <a:t>＝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z == 2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06437" y="3516784"/>
            <a:ext cx="8331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&gt;= 10</a:t>
            </a:r>
            <a:r>
              <a:rPr kumimoji="1"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&amp;&amp; !(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&lt; 3</a:t>
            </a:r>
            <a:r>
              <a:rPr kumimoji="1"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|| (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 == 2</a:t>
            </a:r>
            <a:r>
              <a:rPr kumimoji="1"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1" lang="ja-JP" alt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下矢印 6"/>
          <p:cNvSpPr/>
          <p:nvPr/>
        </p:nvSpPr>
        <p:spPr bwMode="auto">
          <a:xfrm>
            <a:off x="4329684" y="4524896"/>
            <a:ext cx="484632" cy="978408"/>
          </a:xfrm>
          <a:prstGeom prst="downArrow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40422" y="5627663"/>
            <a:ext cx="28631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>
                <a:solidFill>
                  <a:schemeClr val="tx1"/>
                </a:solidFill>
              </a:rPr>
              <a:t>A</a:t>
            </a:r>
            <a:r>
              <a:rPr kumimoji="1" lang="en-US" altLang="ja-JP" sz="4400" dirty="0" smtClean="0"/>
              <a:t> </a:t>
            </a:r>
            <a:r>
              <a:rPr kumimoji="1" lang="ja-JP" altLang="en-US" sz="4400" dirty="0" smtClean="0"/>
              <a:t>・</a:t>
            </a:r>
            <a:r>
              <a:rPr kumimoji="1" lang="en-US" altLang="ja-JP" sz="4400" dirty="0" smtClean="0"/>
              <a:t> </a:t>
            </a:r>
            <a:r>
              <a:rPr kumimoji="1" lang="en-US" altLang="ja-JP" sz="4400" dirty="0" smtClean="0">
                <a:solidFill>
                  <a:schemeClr val="tx1"/>
                </a:solidFill>
              </a:rPr>
              <a:t>B</a:t>
            </a:r>
            <a:r>
              <a:rPr kumimoji="1" lang="en-US" altLang="ja-JP" sz="4400" dirty="0" smtClean="0"/>
              <a:t> </a:t>
            </a:r>
            <a:r>
              <a:rPr kumimoji="1" lang="ja-JP" altLang="en-US" sz="4400" dirty="0" smtClean="0"/>
              <a:t>＋</a:t>
            </a:r>
            <a:r>
              <a:rPr kumimoji="1" lang="en-US" altLang="ja-JP" sz="4400" dirty="0" smtClean="0"/>
              <a:t> </a:t>
            </a:r>
            <a:r>
              <a:rPr kumimoji="1" lang="en-US" altLang="ja-JP" sz="4400" dirty="0" smtClean="0">
                <a:solidFill>
                  <a:schemeClr val="tx1"/>
                </a:solidFill>
              </a:rPr>
              <a:t>C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cxnSp>
        <p:nvCxnSpPr>
          <p:cNvPr id="12" name="直線コネクタ 11"/>
          <p:cNvCxnSpPr/>
          <p:nvPr/>
        </p:nvCxnSpPr>
        <p:spPr bwMode="auto">
          <a:xfrm>
            <a:off x="4094236" y="5749032"/>
            <a:ext cx="549772" cy="0"/>
          </a:xfrm>
          <a:prstGeom prst="line">
            <a:avLst/>
          </a:prstGeom>
          <a:noFill/>
          <a:ln w="762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テキスト ボックス 14"/>
          <p:cNvSpPr txBox="1"/>
          <p:nvPr/>
        </p:nvSpPr>
        <p:spPr>
          <a:xfrm>
            <a:off x="413334" y="5775647"/>
            <a:ext cx="2430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論理演算で書くと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31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制御文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while </a:t>
            </a:r>
            <a:r>
              <a:rPr lang="ja-JP" altLang="en-US" smtClean="0"/>
              <a:t>～</a:t>
            </a:r>
          </a:p>
          <a:p>
            <a:pPr eaLnBrk="1" hangingPunct="1"/>
            <a:r>
              <a:rPr lang="en-US" altLang="ja-JP" smtClean="0"/>
              <a:t>do </a:t>
            </a:r>
            <a:r>
              <a:rPr lang="ja-JP" altLang="en-US" smtClean="0"/>
              <a:t>～ </a:t>
            </a:r>
            <a:r>
              <a:rPr lang="en-US" altLang="ja-JP" smtClean="0"/>
              <a:t>while </a:t>
            </a:r>
            <a:r>
              <a:rPr lang="ja-JP" altLang="en-US" smtClean="0"/>
              <a:t>（文の終りにセミコロンが必要）</a:t>
            </a:r>
          </a:p>
          <a:p>
            <a:pPr eaLnBrk="1" hangingPunct="1"/>
            <a:r>
              <a:rPr lang="en-US" altLang="ja-JP" smtClean="0"/>
              <a:t>for </a:t>
            </a:r>
            <a:r>
              <a:rPr lang="ja-JP" altLang="en-US" smtClean="0"/>
              <a:t>～</a:t>
            </a:r>
          </a:p>
          <a:p>
            <a:pPr eaLnBrk="1" hangingPunct="1"/>
            <a:r>
              <a:rPr lang="en-US" altLang="ja-JP" smtClean="0"/>
              <a:t>if </a:t>
            </a:r>
            <a:r>
              <a:rPr lang="ja-JP" altLang="en-US" smtClean="0"/>
              <a:t>～ （１文の場合はブレスの括弧を省略可）</a:t>
            </a:r>
          </a:p>
          <a:p>
            <a:pPr eaLnBrk="1" hangingPunct="1"/>
            <a:r>
              <a:rPr lang="en-US" altLang="ja-JP" smtClean="0"/>
              <a:t>if </a:t>
            </a:r>
            <a:r>
              <a:rPr lang="ja-JP" altLang="en-US" smtClean="0"/>
              <a:t>～ </a:t>
            </a:r>
            <a:r>
              <a:rPr lang="en-US" altLang="ja-JP" smtClean="0"/>
              <a:t>else </a:t>
            </a:r>
            <a:r>
              <a:rPr lang="ja-JP" altLang="en-US" smtClean="0"/>
              <a:t>～</a:t>
            </a:r>
          </a:p>
          <a:p>
            <a:pPr eaLnBrk="1" hangingPunct="1"/>
            <a:r>
              <a:rPr lang="en-US" altLang="ja-JP" smtClean="0"/>
              <a:t>if </a:t>
            </a:r>
            <a:r>
              <a:rPr lang="ja-JP" altLang="en-US" smtClean="0"/>
              <a:t>～ </a:t>
            </a:r>
            <a:r>
              <a:rPr lang="en-US" altLang="ja-JP" smtClean="0"/>
              <a:t>else if </a:t>
            </a:r>
            <a:r>
              <a:rPr lang="ja-JP" altLang="en-US" smtClean="0"/>
              <a:t>～</a:t>
            </a:r>
          </a:p>
          <a:p>
            <a:pPr eaLnBrk="1" hangingPunct="1"/>
            <a:r>
              <a:rPr lang="en-US" altLang="ja-JP" smtClean="0"/>
              <a:t>if </a:t>
            </a:r>
            <a:r>
              <a:rPr lang="ja-JP" altLang="en-US" smtClean="0"/>
              <a:t>～ </a:t>
            </a:r>
            <a:r>
              <a:rPr lang="en-US" altLang="ja-JP" smtClean="0"/>
              <a:t>else if </a:t>
            </a:r>
            <a:r>
              <a:rPr lang="ja-JP" altLang="en-US" smtClean="0"/>
              <a:t>～ </a:t>
            </a:r>
            <a:r>
              <a:rPr lang="en-US" altLang="ja-JP" smtClean="0"/>
              <a:t>eles </a:t>
            </a:r>
            <a:r>
              <a:rPr lang="ja-JP" altLang="en-US" smtClean="0"/>
              <a:t>～ （延々と繰り返せる）</a:t>
            </a:r>
            <a:endParaRPr lang="en-US" altLang="ja-JP" smtClean="0"/>
          </a:p>
          <a:p>
            <a:pPr eaLnBrk="1" hangingPunct="1"/>
            <a:r>
              <a:rPr lang="en-US" altLang="ja-JP" smtClean="0"/>
              <a:t>switch </a:t>
            </a:r>
            <a:r>
              <a:rPr lang="ja-JP" altLang="en-US" smtClean="0"/>
              <a:t>～</a:t>
            </a:r>
          </a:p>
          <a:p>
            <a:pPr eaLnBrk="1" hangingPunct="1"/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while</a:t>
            </a:r>
            <a:r>
              <a:rPr kumimoji="1" lang="ja-JP" altLang="en-US" dirty="0" smtClean="0"/>
              <a:t>文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4380" y="1412776"/>
            <a:ext cx="80752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kumimoji="1"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hile (</a:t>
            </a:r>
            <a:r>
              <a:rPr kumimoji="1" lang="ja-JP" alt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条件</a:t>
            </a:r>
            <a:r>
              <a:rPr kumimoji="1"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endParaRPr kumimoji="1" lang="en-US" altLang="ja-JP" sz="3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ja-JP" alt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条件が真（１）の間、実行</a:t>
            </a:r>
            <a:endParaRPr lang="en-US" altLang="ja-JP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kumimoji="1" lang="en-US" altLang="ja-JP" sz="3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1" lang="ja-JP" alt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92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for</a:t>
            </a:r>
            <a:r>
              <a:rPr kumimoji="1" lang="ja-JP" altLang="en-US" dirty="0" smtClean="0"/>
              <a:t>文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4380" y="1412776"/>
            <a:ext cx="80752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kumimoji="1"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1" lang="ja-JP" alt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初期化</a:t>
            </a:r>
            <a:r>
              <a:rPr kumimoji="1"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1" lang="ja-JP" alt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条件</a:t>
            </a:r>
            <a:r>
              <a:rPr kumimoji="1"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1" lang="ja-JP" alt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増減</a:t>
            </a:r>
            <a:r>
              <a:rPr kumimoji="1"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endParaRPr kumimoji="1" lang="en-US" altLang="ja-JP" sz="3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ja-JP" alt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条件が真（１）の間、実行</a:t>
            </a:r>
            <a:endParaRPr lang="en-US" altLang="ja-JP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kumimoji="1" lang="en-US" altLang="ja-JP" sz="3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1" lang="ja-JP" alt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58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for</a:t>
            </a:r>
            <a:r>
              <a:rPr lang="ja-JP" altLang="en-US" smtClean="0"/>
              <a:t>文（奇数を表示する）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例１</a:t>
            </a:r>
            <a:br>
              <a:rPr lang="ja-JP" altLang="en-US" dirty="0" smtClean="0"/>
            </a:br>
            <a:r>
              <a:rPr lang="en-US" altLang="ja-JP" b="1" dirty="0" smtClean="0">
                <a:latin typeface="Courier New" panose="02070309020205020404" pitchFamily="49" charset="0"/>
              </a:rPr>
              <a:t>for (</a:t>
            </a:r>
            <a:r>
              <a:rPr lang="en-US" altLang="ja-JP" b="1" dirty="0" err="1" smtClean="0">
                <a:latin typeface="Courier New" panose="02070309020205020404" pitchFamily="49" charset="0"/>
              </a:rPr>
              <a:t>i</a:t>
            </a:r>
            <a:r>
              <a:rPr lang="en-US" altLang="ja-JP" b="1" dirty="0" smtClean="0">
                <a:latin typeface="Courier New" panose="02070309020205020404" pitchFamily="49" charset="0"/>
              </a:rPr>
              <a:t> = 0; </a:t>
            </a:r>
            <a:r>
              <a:rPr lang="en-US" altLang="ja-JP" b="1" dirty="0" err="1" smtClean="0">
                <a:latin typeface="Courier New" panose="02070309020205020404" pitchFamily="49" charset="0"/>
              </a:rPr>
              <a:t>i</a:t>
            </a:r>
            <a:r>
              <a:rPr lang="en-US" altLang="ja-JP" b="1" dirty="0" smtClean="0">
                <a:latin typeface="Courier New" panose="02070309020205020404" pitchFamily="49" charset="0"/>
              </a:rPr>
              <a:t> &lt; 5; </a:t>
            </a:r>
            <a:r>
              <a:rPr lang="en-US" altLang="ja-JP" b="1" dirty="0" err="1" smtClean="0">
                <a:latin typeface="Courier New" panose="02070309020205020404" pitchFamily="49" charset="0"/>
              </a:rPr>
              <a:t>i</a:t>
            </a:r>
            <a:r>
              <a:rPr lang="en-US" altLang="ja-JP" b="1" dirty="0" smtClean="0">
                <a:latin typeface="Courier New" panose="02070309020205020404" pitchFamily="49" charset="0"/>
              </a:rPr>
              <a:t>++) {</a:t>
            </a:r>
            <a:br>
              <a:rPr lang="en-US" altLang="ja-JP" b="1" dirty="0" smtClean="0">
                <a:latin typeface="Courier New" panose="02070309020205020404" pitchFamily="49" charset="0"/>
              </a:rPr>
            </a:br>
            <a:r>
              <a:rPr lang="en-US" altLang="ja-JP" b="1" dirty="0" smtClean="0">
                <a:latin typeface="Courier New" panose="02070309020205020404" pitchFamily="49" charset="0"/>
              </a:rPr>
              <a:t>	j = </a:t>
            </a:r>
            <a:r>
              <a:rPr lang="en-US" altLang="ja-JP" b="1" dirty="0" err="1" smtClean="0">
                <a:latin typeface="Courier New" panose="02070309020205020404" pitchFamily="49" charset="0"/>
              </a:rPr>
              <a:t>i</a:t>
            </a:r>
            <a:r>
              <a:rPr lang="en-US" altLang="ja-JP" b="1" dirty="0" smtClean="0">
                <a:latin typeface="Courier New" panose="02070309020205020404" pitchFamily="49" charset="0"/>
              </a:rPr>
              <a:t>*2+1;</a:t>
            </a:r>
            <a:br>
              <a:rPr lang="en-US" altLang="ja-JP" b="1" dirty="0" smtClean="0">
                <a:latin typeface="Courier New" panose="02070309020205020404" pitchFamily="49" charset="0"/>
              </a:rPr>
            </a:br>
            <a:r>
              <a:rPr lang="en-US" altLang="ja-JP" b="1" dirty="0" smtClean="0">
                <a:latin typeface="Courier New" panose="02070309020205020404" pitchFamily="49" charset="0"/>
              </a:rPr>
              <a:t>	</a:t>
            </a:r>
            <a:r>
              <a:rPr lang="en-US" altLang="ja-JP" b="1" dirty="0" err="1" smtClean="0">
                <a:latin typeface="Courier New" panose="02070309020205020404" pitchFamily="49" charset="0"/>
              </a:rPr>
              <a:t>printf</a:t>
            </a:r>
            <a:r>
              <a:rPr lang="en-US" altLang="ja-JP" b="1" dirty="0" smtClean="0">
                <a:latin typeface="Courier New" panose="02070309020205020404" pitchFamily="49" charset="0"/>
              </a:rPr>
              <a:t>(“%d\n”, j);</a:t>
            </a:r>
            <a:br>
              <a:rPr lang="en-US" altLang="ja-JP" b="1" dirty="0" smtClean="0">
                <a:latin typeface="Courier New" panose="02070309020205020404" pitchFamily="49" charset="0"/>
              </a:rPr>
            </a:br>
            <a:r>
              <a:rPr lang="en-US" altLang="ja-JP" b="1" dirty="0" smtClean="0">
                <a:latin typeface="Courier New" panose="02070309020205020404" pitchFamily="49" charset="0"/>
              </a:rPr>
              <a:t>}</a:t>
            </a:r>
          </a:p>
          <a:p>
            <a:pPr eaLnBrk="1" hangingPunct="1"/>
            <a:r>
              <a:rPr lang="ja-JP" altLang="en-US" dirty="0" smtClean="0"/>
              <a:t>例２</a:t>
            </a:r>
            <a:br>
              <a:rPr lang="ja-JP" altLang="en-US" dirty="0" smtClean="0"/>
            </a:br>
            <a:r>
              <a:rPr lang="en-US" altLang="ja-JP" b="1" dirty="0" smtClean="0">
                <a:latin typeface="Courier New" panose="02070309020205020404" pitchFamily="49" charset="0"/>
              </a:rPr>
              <a:t>for (</a:t>
            </a:r>
            <a:r>
              <a:rPr lang="en-US" altLang="ja-JP" b="1" dirty="0" err="1" smtClean="0">
                <a:latin typeface="Courier New" panose="02070309020205020404" pitchFamily="49" charset="0"/>
              </a:rPr>
              <a:t>i</a:t>
            </a:r>
            <a:r>
              <a:rPr lang="en-US" altLang="ja-JP" b="1" dirty="0" smtClean="0">
                <a:latin typeface="Courier New" panose="02070309020205020404" pitchFamily="49" charset="0"/>
              </a:rPr>
              <a:t> = 1; </a:t>
            </a:r>
            <a:r>
              <a:rPr lang="en-US" altLang="ja-JP" b="1" dirty="0" err="1" smtClean="0">
                <a:latin typeface="Courier New" panose="02070309020205020404" pitchFamily="49" charset="0"/>
              </a:rPr>
              <a:t>i</a:t>
            </a:r>
            <a:r>
              <a:rPr lang="en-US" altLang="ja-JP" b="1" dirty="0" smtClean="0">
                <a:latin typeface="Courier New" panose="02070309020205020404" pitchFamily="49" charset="0"/>
              </a:rPr>
              <a:t> &lt; 10; </a:t>
            </a:r>
            <a:r>
              <a:rPr lang="en-US" altLang="ja-JP" b="1" dirty="0" err="1" smtClean="0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ja-JP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=i+2</a:t>
            </a:r>
            <a:r>
              <a:rPr lang="en-US" altLang="ja-JP" b="1" dirty="0" smtClean="0">
                <a:latin typeface="Courier New" panose="02070309020205020404" pitchFamily="49" charset="0"/>
              </a:rPr>
              <a:t>) {</a:t>
            </a:r>
            <a:br>
              <a:rPr lang="en-US" altLang="ja-JP" b="1" dirty="0" smtClean="0">
                <a:latin typeface="Courier New" panose="02070309020205020404" pitchFamily="49" charset="0"/>
              </a:rPr>
            </a:br>
            <a:r>
              <a:rPr lang="en-US" altLang="ja-JP" b="1" dirty="0" smtClean="0">
                <a:latin typeface="Courier New" panose="02070309020205020404" pitchFamily="49" charset="0"/>
              </a:rPr>
              <a:t>	</a:t>
            </a:r>
            <a:r>
              <a:rPr lang="en-US" altLang="ja-JP" b="1" dirty="0" err="1" smtClean="0">
                <a:latin typeface="Courier New" panose="02070309020205020404" pitchFamily="49" charset="0"/>
              </a:rPr>
              <a:t>printf</a:t>
            </a:r>
            <a:r>
              <a:rPr lang="en-US" altLang="ja-JP" b="1" dirty="0" smtClean="0">
                <a:latin typeface="Courier New" panose="02070309020205020404" pitchFamily="49" charset="0"/>
              </a:rPr>
              <a:t>(“%d\n”, </a:t>
            </a:r>
            <a:r>
              <a:rPr lang="en-US" altLang="ja-JP" b="1" dirty="0" err="1" smtClean="0">
                <a:latin typeface="Courier New" panose="02070309020205020404" pitchFamily="49" charset="0"/>
              </a:rPr>
              <a:t>i</a:t>
            </a:r>
            <a:r>
              <a:rPr lang="en-US" altLang="ja-JP" b="1" dirty="0" smtClean="0">
                <a:latin typeface="Courier New" panose="02070309020205020404" pitchFamily="49" charset="0"/>
              </a:rPr>
              <a:t>);</a:t>
            </a:r>
            <a:br>
              <a:rPr lang="en-US" altLang="ja-JP" b="1" dirty="0" smtClean="0">
                <a:latin typeface="Courier New" panose="02070309020205020404" pitchFamily="49" charset="0"/>
              </a:rPr>
            </a:br>
            <a:r>
              <a:rPr lang="en-US" altLang="ja-JP" b="1" dirty="0" smtClean="0">
                <a:latin typeface="Courier New" panose="02070309020205020404" pitchFamily="49" charset="0"/>
              </a:rPr>
              <a:t>}</a:t>
            </a:r>
            <a:endParaRPr lang="ja-JP" altLang="en-US" b="1" dirty="0" smtClean="0">
              <a:latin typeface="Courier New" panose="02070309020205020404" pitchFamily="49" charset="0"/>
            </a:endParaRPr>
          </a:p>
          <a:p>
            <a:pPr eaLnBrk="1" hangingPunct="1"/>
            <a:endParaRPr lang="en-US" altLang="ja-JP" b="1" dirty="0" smtClean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if</a:t>
            </a:r>
            <a:r>
              <a:rPr kumimoji="1" lang="ja-JP" altLang="en-US" dirty="0" smtClean="0"/>
              <a:t>文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4380" y="1412776"/>
            <a:ext cx="80752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1"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ja-JP" alt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条件</a:t>
            </a:r>
            <a:r>
              <a:rPr kumimoji="1"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endParaRPr kumimoji="1" lang="en-US" altLang="ja-JP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ja-JP" alt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条件が真（１）のと</a:t>
            </a:r>
            <a:r>
              <a:rPr lang="ja-JP" alt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き</a:t>
            </a:r>
            <a:r>
              <a:rPr lang="ja-JP" alt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実行</a:t>
            </a:r>
            <a:endParaRPr lang="en-US" altLang="ja-JP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kumimoji="1" lang="en-US" altLang="ja-JP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ja-JP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endParaRPr lang="en-US" altLang="ja-JP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ja-JP" alt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条件</a:t>
            </a:r>
            <a:r>
              <a:rPr lang="ja-JP" alt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が偽（０）のと</a:t>
            </a:r>
            <a:r>
              <a:rPr lang="ja-JP" alt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き</a:t>
            </a:r>
            <a:r>
              <a:rPr lang="ja-JP" alt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実行</a:t>
            </a:r>
            <a:endParaRPr lang="en-US" altLang="ja-JP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kumimoji="1" lang="en-US" altLang="ja-JP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1" lang="ja-JP" alt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82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入れ子構造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 bwMode="auto">
          <a:xfrm>
            <a:off x="1115616" y="1556792"/>
            <a:ext cx="7056784" cy="50400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9632" y="1628800"/>
            <a:ext cx="4283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プログラム例１</a:t>
            </a:r>
            <a:r>
              <a:rPr lang="ja-JP" altLang="en-US" sz="2400" dirty="0" smtClean="0">
                <a:solidFill>
                  <a:schemeClr val="tx1"/>
                </a:solidFill>
              </a:rPr>
              <a:t>（</a:t>
            </a:r>
            <a:r>
              <a:rPr lang="en-US" altLang="ja-JP" sz="2400" dirty="0" smtClean="0">
                <a:solidFill>
                  <a:schemeClr val="tx1"/>
                </a:solidFill>
              </a:rPr>
              <a:t>p.142</a:t>
            </a:r>
            <a:r>
              <a:rPr lang="ja-JP" altLang="en-US" sz="2400" dirty="0" smtClean="0">
                <a:solidFill>
                  <a:schemeClr val="tx1"/>
                </a:solidFill>
              </a:rPr>
              <a:t>～</a:t>
            </a:r>
            <a:r>
              <a:rPr lang="en-US" altLang="ja-JP" sz="2400" dirty="0" smtClean="0">
                <a:solidFill>
                  <a:schemeClr val="tx1"/>
                </a:solidFill>
              </a:rPr>
              <a:t>p.143</a:t>
            </a:r>
            <a:r>
              <a:rPr lang="ja-JP" altLang="en-US" sz="2400" dirty="0" smtClean="0">
                <a:solidFill>
                  <a:schemeClr val="tx1"/>
                </a:solidFill>
              </a:rPr>
              <a:t>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 bwMode="auto">
          <a:xfrm>
            <a:off x="1475656" y="2421048"/>
            <a:ext cx="5688632" cy="1440000"/>
          </a:xfrm>
          <a:prstGeom prst="roundRect">
            <a:avLst>
              <a:gd name="adj" fmla="val 6284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47664" y="2441735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chemeClr val="tx1"/>
                </a:solidFill>
              </a:rPr>
              <a:t>f</a:t>
            </a:r>
            <a:r>
              <a:rPr lang="en-US" altLang="ja-JP" sz="2000" dirty="0" smtClean="0">
                <a:solidFill>
                  <a:schemeClr val="tx1"/>
                </a:solidFill>
              </a:rPr>
              <a:t>or</a:t>
            </a:r>
            <a:r>
              <a:rPr lang="ja-JP" altLang="en-US" sz="2000" dirty="0" smtClean="0">
                <a:solidFill>
                  <a:schemeClr val="tx1"/>
                </a:solidFill>
              </a:rPr>
              <a:t>文（</a:t>
            </a:r>
            <a:r>
              <a:rPr lang="en-US" altLang="ja-JP" sz="2000" dirty="0" smtClean="0">
                <a:solidFill>
                  <a:schemeClr val="tx1"/>
                </a:solidFill>
              </a:rPr>
              <a:t>25</a:t>
            </a:r>
            <a:r>
              <a:rPr lang="ja-JP" altLang="en-US" sz="2000" dirty="0" smtClean="0">
                <a:solidFill>
                  <a:schemeClr val="tx1"/>
                </a:solidFill>
              </a:rPr>
              <a:t>行～</a:t>
            </a:r>
            <a:r>
              <a:rPr lang="en-US" altLang="ja-JP" sz="2000" dirty="0" smtClean="0">
                <a:solidFill>
                  <a:schemeClr val="tx1"/>
                </a:solidFill>
              </a:rPr>
              <a:t>46</a:t>
            </a:r>
            <a:r>
              <a:rPr lang="ja-JP" altLang="en-US" sz="2000" dirty="0" smtClean="0">
                <a:solidFill>
                  <a:schemeClr val="tx1"/>
                </a:solidFill>
              </a:rPr>
              <a:t>行）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1448232" y="4005224"/>
            <a:ext cx="5716056" cy="720000"/>
          </a:xfrm>
          <a:prstGeom prst="roundRect">
            <a:avLst>
              <a:gd name="adj" fmla="val 6284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47664" y="4037082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chemeClr val="tx1"/>
                </a:solidFill>
              </a:rPr>
              <a:t>f</a:t>
            </a:r>
            <a:r>
              <a:rPr lang="en-US" altLang="ja-JP" sz="2000" dirty="0" smtClean="0">
                <a:solidFill>
                  <a:schemeClr val="tx1"/>
                </a:solidFill>
              </a:rPr>
              <a:t>or</a:t>
            </a:r>
            <a:r>
              <a:rPr lang="ja-JP" altLang="en-US" sz="2000" dirty="0" smtClean="0">
                <a:solidFill>
                  <a:schemeClr val="tx1"/>
                </a:solidFill>
              </a:rPr>
              <a:t>文（</a:t>
            </a:r>
            <a:r>
              <a:rPr lang="en-US" altLang="ja-JP" sz="2000" dirty="0" smtClean="0">
                <a:solidFill>
                  <a:schemeClr val="tx1"/>
                </a:solidFill>
              </a:rPr>
              <a:t>50</a:t>
            </a:r>
            <a:r>
              <a:rPr lang="ja-JP" altLang="en-US" sz="2000" dirty="0" smtClean="0">
                <a:solidFill>
                  <a:schemeClr val="tx1"/>
                </a:solidFill>
              </a:rPr>
              <a:t>行～</a:t>
            </a:r>
            <a:r>
              <a:rPr lang="en-US" altLang="ja-JP" sz="2000" dirty="0" smtClean="0">
                <a:solidFill>
                  <a:schemeClr val="tx1"/>
                </a:solidFill>
              </a:rPr>
              <a:t>53</a:t>
            </a:r>
            <a:r>
              <a:rPr lang="ja-JP" altLang="en-US" sz="2000" dirty="0" smtClean="0">
                <a:solidFill>
                  <a:schemeClr val="tx1"/>
                </a:solidFill>
              </a:rPr>
              <a:t>行）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 bwMode="auto">
          <a:xfrm>
            <a:off x="1691679" y="2974205"/>
            <a:ext cx="4680521" cy="720000"/>
          </a:xfrm>
          <a:prstGeom prst="roundRect">
            <a:avLst>
              <a:gd name="adj" fmla="val 6284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1112" y="3006063"/>
            <a:ext cx="2780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solidFill>
                  <a:schemeClr val="tx1"/>
                </a:solidFill>
              </a:rPr>
              <a:t>f</a:t>
            </a:r>
            <a:r>
              <a:rPr lang="en-US" altLang="ja-JP" sz="2000" dirty="0" smtClean="0">
                <a:solidFill>
                  <a:schemeClr val="tx1"/>
                </a:solidFill>
              </a:rPr>
              <a:t>or</a:t>
            </a:r>
            <a:r>
              <a:rPr lang="ja-JP" altLang="en-US" sz="2000" dirty="0" smtClean="0">
                <a:solidFill>
                  <a:schemeClr val="tx1"/>
                </a:solidFill>
              </a:rPr>
              <a:t>文（</a:t>
            </a:r>
            <a:r>
              <a:rPr lang="en-US" altLang="ja-JP" sz="2000" dirty="0" smtClean="0">
                <a:solidFill>
                  <a:schemeClr val="tx1"/>
                </a:solidFill>
              </a:rPr>
              <a:t>28</a:t>
            </a:r>
            <a:r>
              <a:rPr lang="ja-JP" altLang="en-US" sz="2000" dirty="0" smtClean="0">
                <a:solidFill>
                  <a:schemeClr val="tx1"/>
                </a:solidFill>
              </a:rPr>
              <a:t>行～</a:t>
            </a:r>
            <a:r>
              <a:rPr lang="en-US" altLang="ja-JP" sz="2000" dirty="0" smtClean="0">
                <a:solidFill>
                  <a:schemeClr val="tx1"/>
                </a:solidFill>
              </a:rPr>
              <a:t>31</a:t>
            </a:r>
            <a:r>
              <a:rPr lang="ja-JP" altLang="en-US" sz="2000" dirty="0" smtClean="0">
                <a:solidFill>
                  <a:schemeClr val="tx1"/>
                </a:solidFill>
              </a:rPr>
              <a:t>行）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 bwMode="auto">
          <a:xfrm>
            <a:off x="1475656" y="4869320"/>
            <a:ext cx="5688632" cy="1440000"/>
          </a:xfrm>
          <a:prstGeom prst="roundRect">
            <a:avLst>
              <a:gd name="adj" fmla="val 6284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47664" y="4890007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chemeClr val="tx1"/>
                </a:solidFill>
              </a:rPr>
              <a:t>f</a:t>
            </a:r>
            <a:r>
              <a:rPr lang="en-US" altLang="ja-JP" sz="2000" dirty="0" smtClean="0">
                <a:solidFill>
                  <a:schemeClr val="tx1"/>
                </a:solidFill>
              </a:rPr>
              <a:t>or</a:t>
            </a:r>
            <a:r>
              <a:rPr lang="ja-JP" altLang="en-US" sz="2000" dirty="0" smtClean="0">
                <a:solidFill>
                  <a:schemeClr val="tx1"/>
                </a:solidFill>
              </a:rPr>
              <a:t>文（</a:t>
            </a:r>
            <a:r>
              <a:rPr lang="en-US" altLang="ja-JP" sz="2000" dirty="0" smtClean="0">
                <a:solidFill>
                  <a:schemeClr val="tx1"/>
                </a:solidFill>
              </a:rPr>
              <a:t>55</a:t>
            </a:r>
            <a:r>
              <a:rPr lang="ja-JP" altLang="en-US" sz="2000" dirty="0" smtClean="0">
                <a:solidFill>
                  <a:schemeClr val="tx1"/>
                </a:solidFill>
              </a:rPr>
              <a:t>行～</a:t>
            </a:r>
            <a:r>
              <a:rPr lang="en-US" altLang="ja-JP" sz="2000" dirty="0" smtClean="0">
                <a:solidFill>
                  <a:schemeClr val="tx1"/>
                </a:solidFill>
              </a:rPr>
              <a:t>63</a:t>
            </a:r>
            <a:r>
              <a:rPr lang="ja-JP" altLang="en-US" sz="2000" dirty="0" smtClean="0">
                <a:solidFill>
                  <a:schemeClr val="tx1"/>
                </a:solidFill>
              </a:rPr>
              <a:t>行）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 bwMode="auto">
          <a:xfrm>
            <a:off x="1691679" y="5422477"/>
            <a:ext cx="4680521" cy="720000"/>
          </a:xfrm>
          <a:prstGeom prst="roundRect">
            <a:avLst>
              <a:gd name="adj" fmla="val 6284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91112" y="5454335"/>
            <a:ext cx="2780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solidFill>
                  <a:schemeClr val="tx1"/>
                </a:solidFill>
              </a:rPr>
              <a:t>f</a:t>
            </a:r>
            <a:r>
              <a:rPr lang="en-US" altLang="ja-JP" sz="2000" dirty="0" smtClean="0">
                <a:solidFill>
                  <a:schemeClr val="tx1"/>
                </a:solidFill>
              </a:rPr>
              <a:t>or</a:t>
            </a:r>
            <a:r>
              <a:rPr lang="ja-JP" altLang="en-US" sz="2000" dirty="0" smtClean="0">
                <a:solidFill>
                  <a:schemeClr val="tx1"/>
                </a:solidFill>
              </a:rPr>
              <a:t>文（</a:t>
            </a:r>
            <a:r>
              <a:rPr lang="en-US" altLang="ja-JP" sz="2000" dirty="0" smtClean="0">
                <a:solidFill>
                  <a:schemeClr val="tx1"/>
                </a:solidFill>
              </a:rPr>
              <a:t>58</a:t>
            </a:r>
            <a:r>
              <a:rPr lang="ja-JP" altLang="en-US" sz="2000" dirty="0" smtClean="0">
                <a:solidFill>
                  <a:schemeClr val="tx1"/>
                </a:solidFill>
              </a:rPr>
              <a:t>行～</a:t>
            </a:r>
            <a:r>
              <a:rPr lang="en-US" altLang="ja-JP" sz="2000" dirty="0">
                <a:solidFill>
                  <a:schemeClr val="tx1"/>
                </a:solidFill>
              </a:rPr>
              <a:t>6</a:t>
            </a:r>
            <a:r>
              <a:rPr lang="en-US" altLang="ja-JP" sz="2000" dirty="0" smtClean="0">
                <a:solidFill>
                  <a:schemeClr val="tx1"/>
                </a:solidFill>
              </a:rPr>
              <a:t>1</a:t>
            </a:r>
            <a:r>
              <a:rPr lang="ja-JP" altLang="en-US" sz="2000" dirty="0" smtClean="0">
                <a:solidFill>
                  <a:schemeClr val="tx1"/>
                </a:solidFill>
              </a:rPr>
              <a:t>行）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0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break</a:t>
            </a:r>
            <a:r>
              <a:rPr lang="ja-JP" altLang="en-US" smtClean="0"/>
              <a:t>文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mtClean="0"/>
              <a:t>		制御文 </a:t>
            </a:r>
            <a:r>
              <a:rPr lang="en-US" altLang="ja-JP" smtClean="0"/>
              <a:t>(</a:t>
            </a:r>
            <a:r>
              <a:rPr lang="ja-JP" altLang="en-US" smtClean="0"/>
              <a:t>条件</a:t>
            </a:r>
            <a:r>
              <a:rPr lang="en-US" altLang="ja-JP" smtClean="0"/>
              <a:t>) 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mtClean="0"/>
              <a:t>			</a:t>
            </a:r>
            <a:r>
              <a:rPr lang="ja-JP" altLang="en-US" smtClean="0"/>
              <a:t>・・・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mtClean="0"/>
              <a:t>			・・・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mtClean="0"/>
              <a:t>			</a:t>
            </a:r>
            <a:r>
              <a:rPr lang="en-US" altLang="ja-JP" smtClean="0"/>
              <a:t>if (</a:t>
            </a:r>
            <a:r>
              <a:rPr lang="ja-JP" altLang="en-US" smtClean="0"/>
              <a:t>条件</a:t>
            </a:r>
            <a:r>
              <a:rPr lang="en-US" altLang="ja-JP" smtClean="0"/>
              <a:t>) break;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mtClean="0"/>
              <a:t>			</a:t>
            </a:r>
            <a:r>
              <a:rPr lang="ja-JP" altLang="en-US" smtClean="0"/>
              <a:t>・・・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mtClean="0"/>
              <a:t>			・・・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mtClean="0"/>
              <a:t>		}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mtClean="0"/>
              <a:t>		</a:t>
            </a:r>
            <a:r>
              <a:rPr lang="ja-JP" altLang="en-US" smtClean="0"/>
              <a:t>・・・</a:t>
            </a:r>
          </a:p>
        </p:txBody>
      </p:sp>
      <p:sp>
        <p:nvSpPr>
          <p:cNvPr id="75780" name="AutoShape 5"/>
          <p:cNvSpPr>
            <a:spLocks noChangeArrowheads="1"/>
          </p:cNvSpPr>
          <p:nvPr/>
        </p:nvSpPr>
        <p:spPr bwMode="auto">
          <a:xfrm>
            <a:off x="755650" y="1843088"/>
            <a:ext cx="431800" cy="3673475"/>
          </a:xfrm>
          <a:prstGeom prst="downArrow">
            <a:avLst>
              <a:gd name="adj1" fmla="val 35296"/>
              <a:gd name="adj2" fmla="val 136039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75781" name="AutoShape 6"/>
          <p:cNvSpPr>
            <a:spLocks noChangeArrowheads="1"/>
          </p:cNvSpPr>
          <p:nvPr/>
        </p:nvSpPr>
        <p:spPr bwMode="auto">
          <a:xfrm flipV="1">
            <a:off x="5148263" y="3500438"/>
            <a:ext cx="2160587" cy="252095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9457 h 21600"/>
              <a:gd name="T20" fmla="*/ 18498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581" y="0"/>
                </a:moveTo>
                <a:lnTo>
                  <a:pt x="13561" y="5679"/>
                </a:lnTo>
                <a:lnTo>
                  <a:pt x="16663" y="5679"/>
                </a:lnTo>
                <a:lnTo>
                  <a:pt x="16663" y="19457"/>
                </a:lnTo>
                <a:lnTo>
                  <a:pt x="0" y="19457"/>
                </a:lnTo>
                <a:lnTo>
                  <a:pt x="0" y="21600"/>
                </a:lnTo>
                <a:lnTo>
                  <a:pt x="18498" y="21600"/>
                </a:lnTo>
                <a:lnTo>
                  <a:pt x="18498" y="5679"/>
                </a:lnTo>
                <a:lnTo>
                  <a:pt x="21600" y="5679"/>
                </a:lnTo>
                <a:lnTo>
                  <a:pt x="17581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4531</TotalTime>
  <Words>241</Words>
  <Application>Microsoft Office PowerPoint</Application>
  <PresentationFormat>画面に合わせる 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ＭＳ Ｐゴシック</vt:lpstr>
      <vt:lpstr>ＭＳ Ｐ明朝</vt:lpstr>
      <vt:lpstr>Arial</vt:lpstr>
      <vt:lpstr>Courier New</vt:lpstr>
      <vt:lpstr>Times New Roman</vt:lpstr>
      <vt:lpstr>Wingdings</vt:lpstr>
      <vt:lpstr>3_Pixel</vt:lpstr>
      <vt:lpstr>プログラミングⅡ</vt:lpstr>
      <vt:lpstr>条件の書き方</vt:lpstr>
      <vt:lpstr>制御文</vt:lpstr>
      <vt:lpstr>while文</vt:lpstr>
      <vt:lpstr>for文</vt:lpstr>
      <vt:lpstr>for文（奇数を表示する）</vt:lpstr>
      <vt:lpstr>if文</vt:lpstr>
      <vt:lpstr>入れ子構造</vt:lpstr>
      <vt:lpstr>break文</vt:lpstr>
      <vt:lpstr>continue文</vt:lpstr>
      <vt:lpstr>制御文に関する注意事項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プログラミングⅡ</dc:title>
  <dc:creator>幸山直人</dc:creator>
  <cp:lastModifiedBy>Naoto KOUYAMA</cp:lastModifiedBy>
  <cp:revision>519</cp:revision>
  <dcterms:created xsi:type="dcterms:W3CDTF">1601-01-01T00:00:00Z</dcterms:created>
  <dcterms:modified xsi:type="dcterms:W3CDTF">2015-11-04T08:30:28Z</dcterms:modified>
</cp:coreProperties>
</file>