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9"/>
  </p:notesMasterIdLst>
  <p:handoutMasterIdLst>
    <p:handoutMasterId r:id="rId10"/>
  </p:handoutMasterIdLst>
  <p:sldIdLst>
    <p:sldId id="742" r:id="rId2"/>
    <p:sldId id="743" r:id="rId3"/>
    <p:sldId id="744" r:id="rId4"/>
    <p:sldId id="745" r:id="rId5"/>
    <p:sldId id="746" r:id="rId6"/>
    <p:sldId id="747" r:id="rId7"/>
    <p:sldId id="748" r:id="rId8"/>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DEDEDE"/>
    <a:srgbClr val="C0C0C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37"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2015</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hooktail.org/computer/index.php?C%B8%C0%B8%EC%A4%CE%BF%F4%B3%D8%B4%D8%BF%F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r>
              <a:rPr lang="ja-JP" altLang="en-US" smtClean="0"/>
              <a:t>プログラミング</a:t>
            </a:r>
            <a:r>
              <a:rPr lang="en-US" altLang="ja-JP" smtClean="0"/>
              <a:t>Ⅱ</a:t>
            </a:r>
          </a:p>
        </p:txBody>
      </p:sp>
      <p:sp>
        <p:nvSpPr>
          <p:cNvPr id="78851" name="Rectangle 3"/>
          <p:cNvSpPr>
            <a:spLocks noGrp="1" noChangeArrowheads="1"/>
          </p:cNvSpPr>
          <p:nvPr>
            <p:ph type="subTitle" idx="1"/>
          </p:nvPr>
        </p:nvSpPr>
        <p:spPr/>
        <p:txBody>
          <a:bodyPr/>
          <a:lstStyle/>
          <a:p>
            <a:pPr eaLnBrk="1" hangingPunct="1"/>
            <a:r>
              <a:rPr lang="ja-JP" altLang="en-US" sz="3500" smtClean="0"/>
              <a:t>～ 関数を利用しよう</a:t>
            </a:r>
            <a:r>
              <a:rPr lang="en-US" altLang="ja-JP" sz="3500" smtClean="0"/>
              <a:t> </a:t>
            </a:r>
            <a:r>
              <a:rPr lang="ja-JP" altLang="en-US" sz="3500" smtClean="0"/>
              <a:t>～</a:t>
            </a:r>
          </a:p>
        </p:txBody>
      </p:sp>
      <p:sp>
        <p:nvSpPr>
          <p:cNvPr id="78852"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2015</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ja-JP" altLang="en-US" smtClean="0"/>
              <a:t>関数に関する注意事項</a:t>
            </a:r>
          </a:p>
        </p:txBody>
      </p:sp>
      <p:sp>
        <p:nvSpPr>
          <p:cNvPr id="79875" name="Rectangle 3"/>
          <p:cNvSpPr>
            <a:spLocks noGrp="1" noChangeArrowheads="1"/>
          </p:cNvSpPr>
          <p:nvPr>
            <p:ph type="body" idx="1"/>
          </p:nvPr>
        </p:nvSpPr>
        <p:spPr/>
        <p:txBody>
          <a:bodyPr/>
          <a:lstStyle/>
          <a:p>
            <a:pPr eaLnBrk="1" hangingPunct="1">
              <a:lnSpc>
                <a:spcPct val="90000"/>
              </a:lnSpc>
            </a:pPr>
            <a:r>
              <a:rPr lang="ja-JP" altLang="en-US" smtClean="0"/>
              <a:t>関数を使うときは「プロトタイプの宣言」を行う</a:t>
            </a:r>
          </a:p>
          <a:p>
            <a:pPr eaLnBrk="1" hangingPunct="1">
              <a:lnSpc>
                <a:spcPct val="90000"/>
              </a:lnSpc>
            </a:pPr>
            <a:r>
              <a:rPr lang="ja-JP" altLang="en-US" smtClean="0"/>
              <a:t>「</a:t>
            </a:r>
            <a:r>
              <a:rPr lang="en-US" altLang="ja-JP" smtClean="0"/>
              <a:t>main</a:t>
            </a:r>
            <a:r>
              <a:rPr lang="ja-JP" altLang="en-US" smtClean="0"/>
              <a:t>」関数は最初に実行されるプログラム</a:t>
            </a:r>
          </a:p>
          <a:p>
            <a:pPr eaLnBrk="1" hangingPunct="1">
              <a:lnSpc>
                <a:spcPct val="90000"/>
              </a:lnSpc>
            </a:pPr>
            <a:r>
              <a:rPr lang="ja-JP" altLang="en-US" smtClean="0"/>
              <a:t>変数の有効範囲に気をつける</a:t>
            </a:r>
            <a:br>
              <a:rPr lang="ja-JP" altLang="en-US" smtClean="0"/>
            </a:br>
            <a:r>
              <a:rPr lang="ja-JP" altLang="en-US" sz="2400" smtClean="0"/>
              <a:t>（ローカル変数とグローバル変数）</a:t>
            </a:r>
          </a:p>
          <a:p>
            <a:pPr eaLnBrk="1" hangingPunct="1">
              <a:lnSpc>
                <a:spcPct val="90000"/>
              </a:lnSpc>
            </a:pPr>
            <a:r>
              <a:rPr lang="ja-JP" altLang="en-US" smtClean="0"/>
              <a:t>関数の引数と戻り値（</a:t>
            </a:r>
            <a:r>
              <a:rPr lang="en-US" altLang="ja-JP" smtClean="0"/>
              <a:t>return</a:t>
            </a:r>
            <a:r>
              <a:rPr lang="ja-JP" altLang="en-US" smtClean="0"/>
              <a:t>）に気をつける</a:t>
            </a:r>
            <a:br>
              <a:rPr lang="ja-JP" altLang="en-US" smtClean="0"/>
            </a:br>
            <a:r>
              <a:rPr lang="ja-JP" altLang="en-US" sz="2400" smtClean="0"/>
              <a:t>配列を渡す場合は、配列の先頭アドレスが渡される。よって、呼び出す側の関数と呼び出される側の関数で同じ配列が使用される（１変数の場合は値がコピーされるので呼び出す側の関数と呼び出される側の関数では値が異なる）。なお、配列の終りはプログラマが責任を持って処理する。また、２変数以上を呼び出す側の関数に返したい場合は、配列やグローバル変数を用いるか、</a:t>
            </a:r>
            <a:r>
              <a:rPr lang="ja-JP" altLang="en-US" sz="2400" smtClean="0">
                <a:solidFill>
                  <a:srgbClr val="FF0000"/>
                </a:solidFill>
              </a:rPr>
              <a:t>ポインタ</a:t>
            </a:r>
            <a:r>
              <a:rPr lang="ja-JP" altLang="en-US" sz="2400" smtClean="0"/>
              <a:t>・</a:t>
            </a:r>
            <a:r>
              <a:rPr lang="ja-JP" altLang="en-US" sz="2400" smtClean="0">
                <a:solidFill>
                  <a:srgbClr val="FF0000"/>
                </a:solidFill>
              </a:rPr>
              <a:t>構造体</a:t>
            </a:r>
            <a:r>
              <a:rPr lang="ja-JP" altLang="en-US" sz="2400" smtClean="0"/>
              <a:t>などを用いる。</a:t>
            </a:r>
            <a:endParaRPr lang="en-US" altLang="ja-JP"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ja-JP" altLang="en-US" smtClean="0"/>
              <a:t>標準ライブラリ関数</a:t>
            </a:r>
          </a:p>
        </p:txBody>
      </p:sp>
      <p:sp>
        <p:nvSpPr>
          <p:cNvPr id="80899" name="Rectangle 3"/>
          <p:cNvSpPr>
            <a:spLocks noGrp="1" noChangeArrowheads="1"/>
          </p:cNvSpPr>
          <p:nvPr>
            <p:ph type="body" idx="1"/>
          </p:nvPr>
        </p:nvSpPr>
        <p:spPr/>
        <p:txBody>
          <a:bodyPr/>
          <a:lstStyle/>
          <a:p>
            <a:pPr eaLnBrk="1" hangingPunct="1">
              <a:lnSpc>
                <a:spcPct val="90000"/>
              </a:lnSpc>
            </a:pPr>
            <a:r>
              <a:rPr lang="ja-JP" altLang="en-US" sz="2800" smtClean="0"/>
              <a:t>「</a:t>
            </a:r>
            <a:r>
              <a:rPr lang="en-US" altLang="ja-JP" sz="2800" smtClean="0"/>
              <a:t>printf()</a:t>
            </a:r>
            <a:r>
              <a:rPr lang="ja-JP" altLang="en-US" sz="2800" smtClean="0"/>
              <a:t>」や「</a:t>
            </a:r>
            <a:r>
              <a:rPr lang="en-US" altLang="ja-JP" sz="2800" smtClean="0"/>
              <a:t>scanf()</a:t>
            </a:r>
            <a:r>
              <a:rPr lang="ja-JP" altLang="en-US" sz="2800" smtClean="0"/>
              <a:t>」などは最初から準備されている標準ライブラリ関数である</a:t>
            </a:r>
          </a:p>
          <a:p>
            <a:pPr eaLnBrk="1" hangingPunct="1">
              <a:lnSpc>
                <a:spcPct val="90000"/>
              </a:lnSpc>
            </a:pPr>
            <a:r>
              <a:rPr lang="ja-JP" altLang="en-US" sz="2800" smtClean="0"/>
              <a:t>ヘッダファイル「*</a:t>
            </a:r>
            <a:r>
              <a:rPr lang="en-US" altLang="ja-JP" sz="2800" smtClean="0"/>
              <a:t>.h</a:t>
            </a:r>
            <a:r>
              <a:rPr lang="ja-JP" altLang="en-US" sz="2800" smtClean="0"/>
              <a:t>」には標準ライブラリの各関数のプロトタイプが宣言されている（「</a:t>
            </a:r>
            <a:r>
              <a:rPr lang="en-US" altLang="ja-JP" sz="2800" smtClean="0"/>
              <a:t>include</a:t>
            </a:r>
            <a:r>
              <a:rPr lang="ja-JP" altLang="en-US" sz="2800" smtClean="0"/>
              <a:t>」ディレクトリに保存されている）</a:t>
            </a:r>
          </a:p>
          <a:p>
            <a:pPr eaLnBrk="1" hangingPunct="1">
              <a:lnSpc>
                <a:spcPct val="90000"/>
              </a:lnSpc>
            </a:pPr>
            <a:r>
              <a:rPr lang="ja-JP" altLang="en-US" sz="2800" smtClean="0"/>
              <a:t>標準ライブラリは各関数がコンパイルされたオブジェクトモジュール（プログラムの部品）の塊である（「</a:t>
            </a:r>
            <a:r>
              <a:rPr lang="en-US" altLang="ja-JP" sz="2800" smtClean="0"/>
              <a:t>lib</a:t>
            </a:r>
            <a:r>
              <a:rPr lang="ja-JP" altLang="en-US" sz="2800" smtClean="0"/>
              <a:t>」ディレクトリに保存されている）</a:t>
            </a:r>
          </a:p>
          <a:p>
            <a:pPr eaLnBrk="1" hangingPunct="1">
              <a:lnSpc>
                <a:spcPct val="90000"/>
              </a:lnSpc>
            </a:pPr>
            <a:r>
              <a:rPr lang="ja-JP" altLang="en-US" sz="2800" smtClean="0"/>
              <a:t>プリプロセスを確認</a:t>
            </a:r>
            <a:br>
              <a:rPr lang="ja-JP" altLang="en-US" sz="2800" smtClean="0"/>
            </a:br>
            <a:r>
              <a:rPr lang="ja-JP" altLang="en-US" sz="2800" smtClean="0"/>
              <a:t>「</a:t>
            </a:r>
            <a:r>
              <a:rPr lang="en-US" altLang="ja-JP" sz="2800" smtClean="0"/>
              <a:t>cl.exe </a:t>
            </a:r>
            <a:r>
              <a:rPr lang="en-US" altLang="ja-JP" sz="2800" smtClean="0">
                <a:solidFill>
                  <a:srgbClr val="0000FF"/>
                </a:solidFill>
              </a:rPr>
              <a:t>/E</a:t>
            </a:r>
            <a:r>
              <a:rPr lang="en-US" altLang="ja-JP" sz="2800" smtClean="0"/>
              <a:t> hogehoge.c</a:t>
            </a:r>
            <a:r>
              <a:rPr lang="ja-JP" altLang="en-US" sz="2800" smtClean="0"/>
              <a:t>」</a:t>
            </a:r>
            <a:r>
              <a:rPr lang="ja-JP" altLang="en-US" sz="2000" smtClean="0"/>
              <a:t>（コメントなし＆標準出力）</a:t>
            </a:r>
            <a:r>
              <a:rPr lang="ja-JP" altLang="en-US" sz="2800" smtClean="0"/>
              <a:t/>
            </a:r>
            <a:br>
              <a:rPr lang="ja-JP" altLang="en-US" sz="2800" smtClean="0"/>
            </a:br>
            <a:r>
              <a:rPr lang="ja-JP" altLang="en-US" sz="2800" smtClean="0"/>
              <a:t>「</a:t>
            </a:r>
            <a:r>
              <a:rPr lang="en-US" altLang="ja-JP" sz="2800" smtClean="0"/>
              <a:t>cl.exe </a:t>
            </a:r>
            <a:r>
              <a:rPr lang="en-US" altLang="ja-JP" sz="2800" smtClean="0">
                <a:solidFill>
                  <a:srgbClr val="0000FF"/>
                </a:solidFill>
              </a:rPr>
              <a:t>/P /C</a:t>
            </a:r>
            <a:r>
              <a:rPr lang="en-US" altLang="ja-JP" sz="2800" smtClean="0"/>
              <a:t> hogehoge.c</a:t>
            </a:r>
            <a:r>
              <a:rPr lang="ja-JP" altLang="en-US" sz="2800" smtClean="0"/>
              <a:t>」</a:t>
            </a:r>
            <a:r>
              <a:rPr lang="ja-JP" altLang="en-US" sz="2000" smtClean="0"/>
              <a:t>（コメントあり＆ファイルへ出力）</a:t>
            </a:r>
            <a:endParaRPr lang="en-US" altLang="ja-JP" sz="2000" smtClean="0"/>
          </a:p>
          <a:p>
            <a:pPr eaLnBrk="1" hangingPunct="1">
              <a:lnSpc>
                <a:spcPct val="90000"/>
              </a:lnSpc>
            </a:pPr>
            <a:endParaRPr lang="ja-JP" altLang="en-US"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ja-JP" altLang="en-US" smtClean="0"/>
              <a:t>高級言語から機械語へ（再掲）</a:t>
            </a:r>
          </a:p>
        </p:txBody>
      </p:sp>
      <p:sp>
        <p:nvSpPr>
          <p:cNvPr id="81923" name="Rectangle 3"/>
          <p:cNvSpPr>
            <a:spLocks noChangeArrowheads="1"/>
          </p:cNvSpPr>
          <p:nvPr/>
        </p:nvSpPr>
        <p:spPr bwMode="auto">
          <a:xfrm>
            <a:off x="2835275" y="1628775"/>
            <a:ext cx="248920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ソースプログラム</a:t>
            </a:r>
          </a:p>
          <a:p>
            <a:pPr algn="ctr" eaLnBrk="1" hangingPunct="1">
              <a:spcBef>
                <a:spcPct val="0"/>
              </a:spcBef>
              <a:buClrTx/>
              <a:buSzTx/>
              <a:buFontTx/>
              <a:buNone/>
            </a:pPr>
            <a:r>
              <a:rPr lang="ja-JP" altLang="en-US" sz="2400" b="0">
                <a:solidFill>
                  <a:srgbClr val="0000FF"/>
                </a:solidFill>
              </a:rPr>
              <a:t>（原始プログラム）</a:t>
            </a:r>
          </a:p>
        </p:txBody>
      </p:sp>
      <p:sp>
        <p:nvSpPr>
          <p:cNvPr id="81924" name="Rectangle 4"/>
          <p:cNvSpPr>
            <a:spLocks noChangeArrowheads="1"/>
          </p:cNvSpPr>
          <p:nvPr/>
        </p:nvSpPr>
        <p:spPr bwMode="auto">
          <a:xfrm>
            <a:off x="2527300" y="3573463"/>
            <a:ext cx="310515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オブジェクトモジュール</a:t>
            </a:r>
          </a:p>
          <a:p>
            <a:pPr algn="ctr" eaLnBrk="1" hangingPunct="1">
              <a:spcBef>
                <a:spcPct val="0"/>
              </a:spcBef>
              <a:buClrTx/>
              <a:buSzTx/>
              <a:buFontTx/>
              <a:buNone/>
            </a:pPr>
            <a:r>
              <a:rPr lang="ja-JP" altLang="en-US" sz="2400" b="0">
                <a:solidFill>
                  <a:srgbClr val="0000FF"/>
                </a:solidFill>
              </a:rPr>
              <a:t>（目的プログラム）</a:t>
            </a:r>
          </a:p>
        </p:txBody>
      </p:sp>
      <p:sp>
        <p:nvSpPr>
          <p:cNvPr id="81925" name="Rectangle 5"/>
          <p:cNvSpPr>
            <a:spLocks noChangeArrowheads="1"/>
          </p:cNvSpPr>
          <p:nvPr/>
        </p:nvSpPr>
        <p:spPr bwMode="auto">
          <a:xfrm>
            <a:off x="2697163" y="5534025"/>
            <a:ext cx="2767012"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ロードモジュール</a:t>
            </a:r>
          </a:p>
          <a:p>
            <a:pPr algn="ctr" eaLnBrk="1" hangingPunct="1">
              <a:spcBef>
                <a:spcPct val="0"/>
              </a:spcBef>
              <a:buClrTx/>
              <a:buSzTx/>
              <a:buFontTx/>
              <a:buNone/>
            </a:pPr>
            <a:r>
              <a:rPr lang="ja-JP" altLang="en-US" sz="2400" b="0">
                <a:solidFill>
                  <a:srgbClr val="0000FF"/>
                </a:solidFill>
              </a:rPr>
              <a:t>（実行可能ファイル）</a:t>
            </a:r>
          </a:p>
        </p:txBody>
      </p:sp>
      <p:sp>
        <p:nvSpPr>
          <p:cNvPr id="81926" name="Text Box 6"/>
          <p:cNvSpPr txBox="1">
            <a:spLocks noChangeArrowheads="1"/>
          </p:cNvSpPr>
          <p:nvPr/>
        </p:nvSpPr>
        <p:spPr bwMode="auto">
          <a:xfrm>
            <a:off x="5795963" y="1968500"/>
            <a:ext cx="27622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関数の定義が記述された一覧</a:t>
            </a:r>
          </a:p>
          <a:p>
            <a:pPr eaLnBrk="1" hangingPunct="1">
              <a:spcBef>
                <a:spcPct val="0"/>
              </a:spcBef>
              <a:buClrTx/>
              <a:buSzTx/>
              <a:buFontTx/>
              <a:buNone/>
            </a:pPr>
            <a:r>
              <a:rPr lang="ja-JP" altLang="en-US" sz="1600" b="0"/>
              <a:t>（辞書の索引のようなもの）</a:t>
            </a:r>
          </a:p>
        </p:txBody>
      </p:sp>
      <p:sp>
        <p:nvSpPr>
          <p:cNvPr id="81927" name="Text Box 7"/>
          <p:cNvSpPr txBox="1">
            <a:spLocks noChangeArrowheads="1"/>
          </p:cNvSpPr>
          <p:nvPr/>
        </p:nvSpPr>
        <p:spPr bwMode="auto">
          <a:xfrm>
            <a:off x="2555875" y="2781300"/>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81928" name="Text Box 8"/>
          <p:cNvSpPr txBox="1">
            <a:spLocks noChangeArrowheads="1"/>
          </p:cNvSpPr>
          <p:nvPr/>
        </p:nvSpPr>
        <p:spPr bwMode="auto">
          <a:xfrm>
            <a:off x="5795963" y="5281613"/>
            <a:ext cx="318928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関数に対応する機械語プログラム</a:t>
            </a:r>
          </a:p>
          <a:p>
            <a:pPr eaLnBrk="1" hangingPunct="1">
              <a:spcBef>
                <a:spcPct val="0"/>
              </a:spcBef>
              <a:buClrTx/>
              <a:buSzTx/>
              <a:buFontTx/>
              <a:buNone/>
            </a:pPr>
            <a:r>
              <a:rPr lang="ja-JP" altLang="en-US" sz="1600" b="0"/>
              <a:t>の集合体（最初から準備されている</a:t>
            </a:r>
          </a:p>
          <a:p>
            <a:pPr eaLnBrk="1" hangingPunct="1">
              <a:spcBef>
                <a:spcPct val="0"/>
              </a:spcBef>
              <a:buClrTx/>
              <a:buSzTx/>
              <a:buFontTx/>
              <a:buNone/>
            </a:pPr>
            <a:r>
              <a:rPr lang="ja-JP" altLang="en-US" sz="1600" b="0"/>
              <a:t>ライブラリを標準ライブラリと呼ぶ）</a:t>
            </a:r>
          </a:p>
        </p:txBody>
      </p:sp>
      <p:sp>
        <p:nvSpPr>
          <p:cNvPr id="81929" name="Text Box 9"/>
          <p:cNvSpPr txBox="1">
            <a:spLocks noChangeArrowheads="1"/>
          </p:cNvSpPr>
          <p:nvPr/>
        </p:nvSpPr>
        <p:spPr bwMode="auto">
          <a:xfrm>
            <a:off x="3081338" y="4724400"/>
            <a:ext cx="7985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リンク</a:t>
            </a:r>
          </a:p>
        </p:txBody>
      </p:sp>
      <p:sp>
        <p:nvSpPr>
          <p:cNvPr id="81930" name="Rectangle 10"/>
          <p:cNvSpPr>
            <a:spLocks noChangeArrowheads="1"/>
          </p:cNvSpPr>
          <p:nvPr/>
        </p:nvSpPr>
        <p:spPr bwMode="auto">
          <a:xfrm>
            <a:off x="6213475" y="4675188"/>
            <a:ext cx="14493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ライブラリ</a:t>
            </a:r>
          </a:p>
        </p:txBody>
      </p:sp>
      <p:cxnSp>
        <p:nvCxnSpPr>
          <p:cNvPr id="81931" name="AutoShape 11"/>
          <p:cNvCxnSpPr>
            <a:cxnSpLocks noChangeShapeType="1"/>
            <a:stCxn id="81923" idx="2"/>
          </p:cNvCxnSpPr>
          <p:nvPr/>
        </p:nvCxnSpPr>
        <p:spPr bwMode="auto">
          <a:xfrm>
            <a:off x="4079875" y="2489200"/>
            <a:ext cx="1588" cy="1076325"/>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32" name="AutoShape 12"/>
          <p:cNvCxnSpPr>
            <a:cxnSpLocks noChangeShapeType="1"/>
            <a:stCxn id="81924" idx="2"/>
            <a:endCxn id="81925" idx="0"/>
          </p:cNvCxnSpPr>
          <p:nvPr/>
        </p:nvCxnSpPr>
        <p:spPr bwMode="auto">
          <a:xfrm>
            <a:off x="4079875" y="4433888"/>
            <a:ext cx="1588" cy="108743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3" name="Rectangle 13"/>
          <p:cNvSpPr>
            <a:spLocks noChangeArrowheads="1"/>
          </p:cNvSpPr>
          <p:nvPr/>
        </p:nvSpPr>
        <p:spPr bwMode="auto">
          <a:xfrm>
            <a:off x="5919788" y="2708275"/>
            <a:ext cx="203676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ヘッダファイル</a:t>
            </a:r>
          </a:p>
        </p:txBody>
      </p:sp>
      <p:sp>
        <p:nvSpPr>
          <p:cNvPr id="81934" name="AutoShape 14"/>
          <p:cNvSpPr>
            <a:spLocks noChangeArrowheads="1"/>
          </p:cNvSpPr>
          <p:nvPr/>
        </p:nvSpPr>
        <p:spPr bwMode="auto">
          <a:xfrm>
            <a:off x="6640513" y="3213100"/>
            <a:ext cx="576262" cy="1439863"/>
          </a:xfrm>
          <a:prstGeom prst="upDownArrow">
            <a:avLst>
              <a:gd name="adj1" fmla="val 50000"/>
              <a:gd name="adj2" fmla="val 49973"/>
            </a:avLst>
          </a:prstGeom>
          <a:noFill/>
          <a:ln w="25400" algn="ctr">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cxnSp>
        <p:nvCxnSpPr>
          <p:cNvPr id="81935" name="AutoShape 15"/>
          <p:cNvCxnSpPr>
            <a:cxnSpLocks noChangeShapeType="1"/>
            <a:stCxn id="81930" idx="1"/>
          </p:cNvCxnSpPr>
          <p:nvPr/>
        </p:nvCxnSpPr>
        <p:spPr bwMode="auto">
          <a:xfrm flipH="1">
            <a:off x="4119563" y="4916488"/>
            <a:ext cx="2081212" cy="158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36" name="AutoShape 16"/>
          <p:cNvCxnSpPr>
            <a:cxnSpLocks noChangeShapeType="1"/>
            <a:stCxn id="81933" idx="1"/>
          </p:cNvCxnSpPr>
          <p:nvPr/>
        </p:nvCxnSpPr>
        <p:spPr bwMode="auto">
          <a:xfrm flipH="1">
            <a:off x="4119563" y="2949575"/>
            <a:ext cx="1787525" cy="1588"/>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7" name="Text Box 17"/>
          <p:cNvSpPr txBox="1">
            <a:spLocks noChangeArrowheads="1"/>
          </p:cNvSpPr>
          <p:nvPr/>
        </p:nvSpPr>
        <p:spPr bwMode="auto">
          <a:xfrm>
            <a:off x="34925" y="1884363"/>
            <a:ext cx="137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hogehoge.c</a:t>
            </a:r>
          </a:p>
        </p:txBody>
      </p:sp>
      <p:sp>
        <p:nvSpPr>
          <p:cNvPr id="81938" name="Text Box 18"/>
          <p:cNvSpPr txBox="1">
            <a:spLocks noChangeArrowheads="1"/>
          </p:cNvSpPr>
          <p:nvPr/>
        </p:nvSpPr>
        <p:spPr bwMode="auto">
          <a:xfrm>
            <a:off x="34925" y="3789363"/>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hogehoge.obj</a:t>
            </a:r>
          </a:p>
        </p:txBody>
      </p:sp>
      <p:sp>
        <p:nvSpPr>
          <p:cNvPr id="81939" name="Text Box 19"/>
          <p:cNvSpPr txBox="1">
            <a:spLocks noChangeArrowheads="1"/>
          </p:cNvSpPr>
          <p:nvPr/>
        </p:nvSpPr>
        <p:spPr bwMode="auto">
          <a:xfrm>
            <a:off x="34925" y="5794375"/>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hogehoge.exe</a:t>
            </a:r>
          </a:p>
        </p:txBody>
      </p:sp>
      <p:sp>
        <p:nvSpPr>
          <p:cNvPr id="81940" name="Line 20"/>
          <p:cNvSpPr>
            <a:spLocks noChangeShapeType="1"/>
          </p:cNvSpPr>
          <p:nvPr/>
        </p:nvSpPr>
        <p:spPr bwMode="auto">
          <a:xfrm>
            <a:off x="358775" y="2349500"/>
            <a:ext cx="0" cy="14398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1941" name="Line 21"/>
          <p:cNvSpPr>
            <a:spLocks noChangeShapeType="1"/>
          </p:cNvSpPr>
          <p:nvPr/>
        </p:nvSpPr>
        <p:spPr bwMode="auto">
          <a:xfrm>
            <a:off x="358775" y="4294188"/>
            <a:ext cx="0" cy="14398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1942" name="Text Box 22"/>
          <p:cNvSpPr txBox="1">
            <a:spLocks noChangeArrowheads="1"/>
          </p:cNvSpPr>
          <p:nvPr/>
        </p:nvSpPr>
        <p:spPr bwMode="auto">
          <a:xfrm>
            <a:off x="323850" y="2708275"/>
            <a:ext cx="17049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コンパイラ</a:t>
            </a:r>
          </a:p>
          <a:p>
            <a:pPr eaLnBrk="1" hangingPunct="1">
              <a:spcBef>
                <a:spcPct val="0"/>
              </a:spcBef>
              <a:buClrTx/>
              <a:buSzTx/>
              <a:buFontTx/>
              <a:buNone/>
            </a:pPr>
            <a:r>
              <a:rPr lang="ja-JP" altLang="en-US" sz="1600">
                <a:solidFill>
                  <a:srgbClr val="0000FF"/>
                </a:solidFill>
              </a:rPr>
              <a:t>（翻訳プログラム）</a:t>
            </a:r>
          </a:p>
        </p:txBody>
      </p:sp>
      <p:sp>
        <p:nvSpPr>
          <p:cNvPr id="81943" name="Text Box 23"/>
          <p:cNvSpPr txBox="1">
            <a:spLocks noChangeArrowheads="1"/>
          </p:cNvSpPr>
          <p:nvPr/>
        </p:nvSpPr>
        <p:spPr bwMode="auto">
          <a:xfrm>
            <a:off x="323850" y="4651375"/>
            <a:ext cx="21113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リンカ</a:t>
            </a:r>
          </a:p>
          <a:p>
            <a:pPr eaLnBrk="1" hangingPunct="1">
              <a:spcBef>
                <a:spcPct val="0"/>
              </a:spcBef>
              <a:buClrTx/>
              <a:buSzTx/>
              <a:buFontTx/>
              <a:buNone/>
            </a:pPr>
            <a:r>
              <a:rPr lang="ja-JP" altLang="en-US" sz="1600">
                <a:solidFill>
                  <a:srgbClr val="0000FF"/>
                </a:solidFill>
              </a:rPr>
              <a:t>（連結編集プログラム）</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ja-JP" altLang="en-US" smtClean="0"/>
              <a:t>コンパイルとリンク（再掲）</a:t>
            </a:r>
          </a:p>
        </p:txBody>
      </p:sp>
      <p:sp>
        <p:nvSpPr>
          <p:cNvPr id="82947" name="Rectangle 3"/>
          <p:cNvSpPr>
            <a:spLocks noChangeArrowheads="1"/>
          </p:cNvSpPr>
          <p:nvPr/>
        </p:nvSpPr>
        <p:spPr bwMode="auto">
          <a:xfrm>
            <a:off x="395288" y="2957513"/>
            <a:ext cx="180498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コンパイル</a:t>
            </a:r>
          </a:p>
        </p:txBody>
      </p:sp>
      <p:sp>
        <p:nvSpPr>
          <p:cNvPr id="82948" name="Rectangle 4"/>
          <p:cNvSpPr>
            <a:spLocks noChangeArrowheads="1"/>
          </p:cNvSpPr>
          <p:nvPr/>
        </p:nvSpPr>
        <p:spPr bwMode="auto">
          <a:xfrm>
            <a:off x="395288" y="5567363"/>
            <a:ext cx="1066800"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リンク</a:t>
            </a:r>
          </a:p>
        </p:txBody>
      </p:sp>
      <p:sp>
        <p:nvSpPr>
          <p:cNvPr id="82949" name="Text Box 5"/>
          <p:cNvSpPr txBox="1">
            <a:spLocks noChangeArrowheads="1"/>
          </p:cNvSpPr>
          <p:nvPr/>
        </p:nvSpPr>
        <p:spPr bwMode="auto">
          <a:xfrm>
            <a:off x="7235825" y="1520825"/>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字句解析</a:t>
            </a:r>
            <a:endParaRPr lang="en-US" altLang="ja-JP" sz="2000" b="0"/>
          </a:p>
        </p:txBody>
      </p:sp>
      <p:sp>
        <p:nvSpPr>
          <p:cNvPr id="82950" name="Text Box 6"/>
          <p:cNvSpPr txBox="1">
            <a:spLocks noChangeArrowheads="1"/>
          </p:cNvSpPr>
          <p:nvPr/>
        </p:nvSpPr>
        <p:spPr bwMode="auto">
          <a:xfrm>
            <a:off x="1692275" y="5535613"/>
            <a:ext cx="7261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オブジェクトモジュールとライブラリ（標準ライブラリなど）をリンクし、</a:t>
            </a:r>
          </a:p>
          <a:p>
            <a:pPr eaLnBrk="1" hangingPunct="1">
              <a:spcBef>
                <a:spcPct val="0"/>
              </a:spcBef>
              <a:buClrTx/>
              <a:buSzTx/>
              <a:buFontTx/>
              <a:buNone/>
            </a:pPr>
            <a:r>
              <a:rPr lang="ja-JP" altLang="en-US" sz="2000" b="0"/>
              <a:t>ロードモジュールを作成する。</a:t>
            </a:r>
            <a:r>
              <a:rPr lang="ja-JP" altLang="en-US" sz="2000">
                <a:solidFill>
                  <a:srgbClr val="0000FF"/>
                </a:solidFill>
              </a:rPr>
              <a:t>完全な機械語プログラムになる。</a:t>
            </a:r>
          </a:p>
        </p:txBody>
      </p:sp>
      <p:sp>
        <p:nvSpPr>
          <p:cNvPr id="82951" name="Text Box 7"/>
          <p:cNvSpPr txBox="1">
            <a:spLocks noChangeArrowheads="1"/>
          </p:cNvSpPr>
          <p:nvPr/>
        </p:nvSpPr>
        <p:spPr bwMode="auto">
          <a:xfrm>
            <a:off x="4076700" y="1987550"/>
            <a:ext cx="15033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プリプロセス</a:t>
            </a:r>
          </a:p>
        </p:txBody>
      </p:sp>
      <p:sp>
        <p:nvSpPr>
          <p:cNvPr id="82952" name="Text Box 8"/>
          <p:cNvSpPr txBox="1">
            <a:spLocks noChangeArrowheads="1"/>
          </p:cNvSpPr>
          <p:nvPr/>
        </p:nvSpPr>
        <p:spPr bwMode="auto">
          <a:xfrm>
            <a:off x="4165600" y="2995613"/>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82953" name="Text Box 9"/>
          <p:cNvSpPr txBox="1">
            <a:spLocks noChangeArrowheads="1"/>
          </p:cNvSpPr>
          <p:nvPr/>
        </p:nvSpPr>
        <p:spPr bwMode="auto">
          <a:xfrm>
            <a:off x="4157663" y="3932238"/>
            <a:ext cx="1341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アセンブル</a:t>
            </a:r>
          </a:p>
        </p:txBody>
      </p:sp>
      <p:sp>
        <p:nvSpPr>
          <p:cNvPr id="82954" name="Text Box 10"/>
          <p:cNvSpPr txBox="1">
            <a:spLocks noChangeArrowheads="1"/>
          </p:cNvSpPr>
          <p:nvPr/>
        </p:nvSpPr>
        <p:spPr bwMode="auto">
          <a:xfrm>
            <a:off x="7235825" y="227806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構文解析</a:t>
            </a:r>
            <a:endParaRPr lang="en-US" altLang="ja-JP" sz="2000" b="0"/>
          </a:p>
        </p:txBody>
      </p:sp>
      <p:sp>
        <p:nvSpPr>
          <p:cNvPr id="82955" name="Text Box 11"/>
          <p:cNvSpPr txBox="1">
            <a:spLocks noChangeArrowheads="1"/>
          </p:cNvSpPr>
          <p:nvPr/>
        </p:nvSpPr>
        <p:spPr bwMode="auto">
          <a:xfrm>
            <a:off x="7235825" y="303371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意味解析</a:t>
            </a:r>
            <a:endParaRPr lang="en-US" altLang="ja-JP" sz="2000" b="0"/>
          </a:p>
        </p:txBody>
      </p:sp>
      <p:sp>
        <p:nvSpPr>
          <p:cNvPr id="82956" name="Text Box 12"/>
          <p:cNvSpPr txBox="1">
            <a:spLocks noChangeArrowheads="1"/>
          </p:cNvSpPr>
          <p:nvPr/>
        </p:nvSpPr>
        <p:spPr bwMode="auto">
          <a:xfrm>
            <a:off x="7235825" y="3789363"/>
            <a:ext cx="1573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コード最適化</a:t>
            </a:r>
          </a:p>
        </p:txBody>
      </p:sp>
      <p:sp>
        <p:nvSpPr>
          <p:cNvPr id="82957" name="Text Box 13"/>
          <p:cNvSpPr txBox="1">
            <a:spLocks noChangeArrowheads="1"/>
          </p:cNvSpPr>
          <p:nvPr/>
        </p:nvSpPr>
        <p:spPr bwMode="auto">
          <a:xfrm>
            <a:off x="7235825" y="4545013"/>
            <a:ext cx="1319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コード生成</a:t>
            </a:r>
          </a:p>
        </p:txBody>
      </p:sp>
      <p:sp>
        <p:nvSpPr>
          <p:cNvPr id="82958" name="Line 14"/>
          <p:cNvSpPr>
            <a:spLocks noChangeShapeType="1"/>
          </p:cNvSpPr>
          <p:nvPr/>
        </p:nvSpPr>
        <p:spPr bwMode="auto">
          <a:xfrm>
            <a:off x="4787900" y="2384425"/>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59" name="Line 15"/>
          <p:cNvSpPr>
            <a:spLocks noChangeShapeType="1"/>
          </p:cNvSpPr>
          <p:nvPr/>
        </p:nvSpPr>
        <p:spPr bwMode="auto">
          <a:xfrm>
            <a:off x="4787900" y="3321050"/>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0" name="AutoShape 16"/>
          <p:cNvSpPr>
            <a:spLocks noChangeArrowheads="1"/>
          </p:cNvSpPr>
          <p:nvPr/>
        </p:nvSpPr>
        <p:spPr bwMode="auto">
          <a:xfrm>
            <a:off x="2555875" y="2997200"/>
            <a:ext cx="1295400" cy="431800"/>
          </a:xfrm>
          <a:prstGeom prst="leftRightArrow">
            <a:avLst>
              <a:gd name="adj1" fmla="val 50000"/>
              <a:gd name="adj2" fmla="val 60000"/>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82961" name="Line 17"/>
          <p:cNvSpPr>
            <a:spLocks noChangeShapeType="1"/>
          </p:cNvSpPr>
          <p:nvPr/>
        </p:nvSpPr>
        <p:spPr bwMode="auto">
          <a:xfrm flipV="1">
            <a:off x="5508625" y="1773238"/>
            <a:ext cx="1727200" cy="12954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2" name="Line 18"/>
          <p:cNvSpPr>
            <a:spLocks noChangeShapeType="1"/>
          </p:cNvSpPr>
          <p:nvPr/>
        </p:nvSpPr>
        <p:spPr bwMode="auto">
          <a:xfrm flipH="1" flipV="1">
            <a:off x="5508625" y="3357563"/>
            <a:ext cx="1727200" cy="136842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3" name="Line 19"/>
          <p:cNvSpPr>
            <a:spLocks noChangeShapeType="1"/>
          </p:cNvSpPr>
          <p:nvPr/>
        </p:nvSpPr>
        <p:spPr bwMode="auto">
          <a:xfrm>
            <a:off x="7812088" y="191770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4" name="Line 20"/>
          <p:cNvSpPr>
            <a:spLocks noChangeShapeType="1"/>
          </p:cNvSpPr>
          <p:nvPr/>
        </p:nvSpPr>
        <p:spPr bwMode="auto">
          <a:xfrm>
            <a:off x="7812088" y="267335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5" name="Line 21"/>
          <p:cNvSpPr>
            <a:spLocks noChangeShapeType="1"/>
          </p:cNvSpPr>
          <p:nvPr/>
        </p:nvSpPr>
        <p:spPr bwMode="auto">
          <a:xfrm>
            <a:off x="7812088" y="343058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82966" name="Line 22"/>
          <p:cNvSpPr>
            <a:spLocks noChangeShapeType="1"/>
          </p:cNvSpPr>
          <p:nvPr/>
        </p:nvSpPr>
        <p:spPr bwMode="auto">
          <a:xfrm>
            <a:off x="7812088" y="418623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ja-JP" altLang="en-US" smtClean="0"/>
              <a:t>コンパイルとリンクに関する補足</a:t>
            </a:r>
          </a:p>
        </p:txBody>
      </p:sp>
      <p:sp>
        <p:nvSpPr>
          <p:cNvPr id="83971" name="Rectangle 3"/>
          <p:cNvSpPr>
            <a:spLocks noGrp="1" noChangeArrowheads="1"/>
          </p:cNvSpPr>
          <p:nvPr>
            <p:ph type="body" idx="1"/>
          </p:nvPr>
        </p:nvSpPr>
        <p:spPr/>
        <p:txBody>
          <a:bodyPr/>
          <a:lstStyle/>
          <a:p>
            <a:pPr eaLnBrk="1" hangingPunct="1">
              <a:lnSpc>
                <a:spcPct val="90000"/>
              </a:lnSpc>
            </a:pPr>
            <a:r>
              <a:rPr lang="ja-JP" altLang="en-US" smtClean="0"/>
              <a:t>コンパイルのみ</a:t>
            </a:r>
            <a:br>
              <a:rPr lang="ja-JP" altLang="en-US" smtClean="0"/>
            </a:br>
            <a:r>
              <a:rPr lang="ja-JP" altLang="en-US" smtClean="0"/>
              <a:t>「</a:t>
            </a:r>
            <a:r>
              <a:rPr lang="en-US" altLang="ja-JP" smtClean="0"/>
              <a:t>cl.exe /c hogehoge.c</a:t>
            </a:r>
            <a:r>
              <a:rPr lang="ja-JP" altLang="en-US" smtClean="0"/>
              <a:t>」</a:t>
            </a:r>
          </a:p>
          <a:p>
            <a:pPr eaLnBrk="1" hangingPunct="1">
              <a:lnSpc>
                <a:spcPct val="90000"/>
              </a:lnSpc>
            </a:pPr>
            <a:r>
              <a:rPr lang="ja-JP" altLang="en-US" smtClean="0"/>
              <a:t>コンパイルのみの機械語</a:t>
            </a:r>
            <a:br>
              <a:rPr lang="ja-JP" altLang="en-US" smtClean="0"/>
            </a:br>
            <a:r>
              <a:rPr lang="ja-JP" altLang="en-US" smtClean="0"/>
              <a:t>「</a:t>
            </a:r>
            <a:r>
              <a:rPr lang="en-US" altLang="ja-JP" smtClean="0"/>
              <a:t>dumpbin.exe /DISASM /RAWDATA hogehoge.obj</a:t>
            </a:r>
            <a:r>
              <a:rPr lang="ja-JP" altLang="en-US" smtClean="0"/>
              <a:t>」</a:t>
            </a:r>
          </a:p>
          <a:p>
            <a:pPr eaLnBrk="1" hangingPunct="1">
              <a:lnSpc>
                <a:spcPct val="90000"/>
              </a:lnSpc>
            </a:pPr>
            <a:r>
              <a:rPr lang="ja-JP" altLang="en-US" smtClean="0"/>
              <a:t>コンパイル＆リンク</a:t>
            </a:r>
            <a:br>
              <a:rPr lang="ja-JP" altLang="en-US" smtClean="0"/>
            </a:br>
            <a:r>
              <a:rPr lang="ja-JP" altLang="en-US" smtClean="0"/>
              <a:t>「</a:t>
            </a:r>
            <a:r>
              <a:rPr lang="en-US" altLang="ja-JP" smtClean="0"/>
              <a:t>cl.exe hogehoge.c</a:t>
            </a:r>
            <a:r>
              <a:rPr lang="ja-JP" altLang="en-US" smtClean="0"/>
              <a:t>」</a:t>
            </a:r>
          </a:p>
          <a:p>
            <a:pPr eaLnBrk="1" hangingPunct="1">
              <a:lnSpc>
                <a:spcPct val="90000"/>
              </a:lnSpc>
            </a:pPr>
            <a:r>
              <a:rPr lang="ja-JP" altLang="en-US" smtClean="0"/>
              <a:t>ロードモジュールの機械語</a:t>
            </a:r>
            <a:br>
              <a:rPr lang="ja-JP" altLang="en-US" smtClean="0"/>
            </a:br>
            <a:r>
              <a:rPr lang="ja-JP" altLang="en-US" smtClean="0"/>
              <a:t>「</a:t>
            </a:r>
            <a:r>
              <a:rPr lang="en-US" altLang="ja-JP" smtClean="0"/>
              <a:t>dumpbin.exe /DISASM /RAWDATA hogehoge.exe</a:t>
            </a:r>
            <a:r>
              <a:rPr lang="ja-JP" altLang="en-US" smtClean="0"/>
              <a:t>」</a:t>
            </a:r>
          </a:p>
          <a:p>
            <a:pPr eaLnBrk="1" hangingPunct="1">
              <a:lnSpc>
                <a:spcPct val="90000"/>
              </a:lnSpc>
            </a:pPr>
            <a:endParaRPr lang="ja-JP"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ja-JP" altLang="en-US" smtClean="0"/>
              <a:t>数学関数（</a:t>
            </a:r>
            <a:r>
              <a:rPr lang="en-US" altLang="ja-JP" smtClean="0"/>
              <a:t>math.h</a:t>
            </a:r>
            <a:r>
              <a:rPr lang="ja-JP" altLang="en-US" smtClean="0"/>
              <a:t>）</a:t>
            </a:r>
          </a:p>
        </p:txBody>
      </p:sp>
      <p:sp>
        <p:nvSpPr>
          <p:cNvPr id="84995" name="Rectangle 3"/>
          <p:cNvSpPr>
            <a:spLocks noGrp="1" noChangeArrowheads="1"/>
          </p:cNvSpPr>
          <p:nvPr>
            <p:ph type="body" idx="1"/>
          </p:nvPr>
        </p:nvSpPr>
        <p:spPr>
          <a:xfrm>
            <a:off x="457200" y="1557338"/>
            <a:ext cx="8229600" cy="1439862"/>
          </a:xfrm>
        </p:spPr>
        <p:txBody>
          <a:bodyPr/>
          <a:lstStyle/>
          <a:p>
            <a:pPr eaLnBrk="1" hangingPunct="1"/>
            <a:r>
              <a:rPr lang="ja-JP" altLang="en-US" smtClean="0"/>
              <a:t>多くの関数の引数と戻り値は</a:t>
            </a:r>
            <a:r>
              <a:rPr lang="en-US" altLang="ja-JP" smtClean="0"/>
              <a:t>double</a:t>
            </a:r>
            <a:r>
              <a:rPr lang="ja-JP" altLang="en-US" smtClean="0"/>
              <a:t>型</a:t>
            </a:r>
          </a:p>
          <a:p>
            <a:pPr eaLnBrk="1" hangingPunct="1"/>
            <a:r>
              <a:rPr lang="ja-JP" altLang="en-US" smtClean="0"/>
              <a:t>予め定義された変数がある（</a:t>
            </a:r>
            <a:r>
              <a:rPr lang="en-US" altLang="ja-JP" smtClean="0"/>
              <a:t>#define</a:t>
            </a:r>
            <a:r>
              <a:rPr lang="ja-JP" altLang="en-US" smtClean="0"/>
              <a:t>）</a:t>
            </a:r>
          </a:p>
        </p:txBody>
      </p:sp>
      <p:sp>
        <p:nvSpPr>
          <p:cNvPr id="84996" name="Text Box 4"/>
          <p:cNvSpPr txBox="1">
            <a:spLocks noChangeArrowheads="1"/>
          </p:cNvSpPr>
          <p:nvPr/>
        </p:nvSpPr>
        <p:spPr bwMode="auto">
          <a:xfrm>
            <a:off x="1558925" y="2924175"/>
            <a:ext cx="6251575"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5400">
                <a:solidFill>
                  <a:srgbClr val="0000FF"/>
                </a:solidFill>
              </a:rPr>
              <a:t>例えば主な数学関数</a:t>
            </a:r>
          </a:p>
          <a:p>
            <a:pPr eaLnBrk="1" hangingPunct="1">
              <a:spcBef>
                <a:spcPct val="0"/>
              </a:spcBef>
              <a:buClrTx/>
              <a:buSzTx/>
              <a:buFontTx/>
              <a:buNone/>
            </a:pPr>
            <a:r>
              <a:rPr lang="ja-JP" altLang="en-US" sz="5400">
                <a:solidFill>
                  <a:srgbClr val="0000FF"/>
                </a:solidFill>
              </a:rPr>
              <a:t>「</a:t>
            </a:r>
            <a:r>
              <a:rPr lang="ja-JP" altLang="en-US" sz="5400">
                <a:solidFill>
                  <a:srgbClr val="0000FF"/>
                </a:solidFill>
                <a:hlinkClick r:id="rId2"/>
              </a:rPr>
              <a:t>物理のかぎしっぽ</a:t>
            </a:r>
            <a:r>
              <a:rPr lang="ja-JP" altLang="en-US" sz="5400">
                <a:solidFill>
                  <a:srgbClr val="0000FF"/>
                </a:solidFill>
              </a:rPr>
              <a:t>」</a:t>
            </a:r>
          </a:p>
        </p:txBody>
      </p:sp>
      <p:sp>
        <p:nvSpPr>
          <p:cNvPr id="84997" name="Text Box 5"/>
          <p:cNvSpPr txBox="1">
            <a:spLocks noChangeArrowheads="1"/>
          </p:cNvSpPr>
          <p:nvPr/>
        </p:nvSpPr>
        <p:spPr bwMode="auto">
          <a:xfrm>
            <a:off x="250825" y="6078538"/>
            <a:ext cx="8632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a:solidFill>
                  <a:srgbClr val="FF0000"/>
                </a:solidFill>
              </a:rPr>
              <a:t>補足：自前のヘッダファイルやライブラリを作ることも可能</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4406</TotalTime>
  <Words>306</Words>
  <Application>Microsoft Office PowerPoint</Application>
  <PresentationFormat>画面に合わせる (4:3)</PresentationFormat>
  <Paragraphs>60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ＭＳ Ｐ明朝</vt:lpstr>
      <vt:lpstr>Arial</vt:lpstr>
      <vt:lpstr>Times New Roman</vt:lpstr>
      <vt:lpstr>Wingdings</vt:lpstr>
      <vt:lpstr>3_Pixel</vt:lpstr>
      <vt:lpstr>プログラミングⅡ</vt:lpstr>
      <vt:lpstr>関数に関する注意事項</vt:lpstr>
      <vt:lpstr>標準ライブラリ関数</vt:lpstr>
      <vt:lpstr>高級言語から機械語へ（再掲）</vt:lpstr>
      <vt:lpstr>コンパイルとリンク（再掲）</vt:lpstr>
      <vt:lpstr>コンパイルとリンクに関する補足</vt:lpstr>
      <vt:lpstr>数学関数（math.h）</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情報科学＆情報科学演習</dc:title>
  <dc:creator>幸山直人</dc:creator>
  <cp:lastModifiedBy>Naoto KOUYAMA</cp:lastModifiedBy>
  <cp:revision>497</cp:revision>
  <dcterms:created xsi:type="dcterms:W3CDTF">1601-01-01T00:00:00Z</dcterms:created>
  <dcterms:modified xsi:type="dcterms:W3CDTF">2015-08-15T15:26:42Z</dcterms:modified>
</cp:coreProperties>
</file>