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5"/>
  </p:notesMasterIdLst>
  <p:handoutMasterIdLst>
    <p:handoutMasterId r:id="rId6"/>
  </p:handoutMasterIdLst>
  <p:sldIdLst>
    <p:sldId id="751" r:id="rId2"/>
    <p:sldId id="752" r:id="rId3"/>
    <p:sldId id="753" r:id="rId4"/>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EDEDE"/>
    <a:srgbClr val="C0C0C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37"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2015</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87043" name="Rectangle 3"/>
          <p:cNvSpPr>
            <a:spLocks noGrp="1" noChangeArrowheads="1"/>
          </p:cNvSpPr>
          <p:nvPr>
            <p:ph type="subTitle" idx="1"/>
          </p:nvPr>
        </p:nvSpPr>
        <p:spPr/>
        <p:txBody>
          <a:bodyPr/>
          <a:lstStyle/>
          <a:p>
            <a:pPr eaLnBrk="1" hangingPunct="1"/>
            <a:r>
              <a:rPr lang="ja-JP" altLang="en-US" sz="3100" smtClean="0"/>
              <a:t>～ 構造体でデータを扱おう</a:t>
            </a:r>
            <a:r>
              <a:rPr lang="en-US" altLang="ja-JP" sz="3100" smtClean="0"/>
              <a:t> </a:t>
            </a:r>
            <a:r>
              <a:rPr lang="ja-JP" altLang="en-US" sz="3100" smtClean="0"/>
              <a:t>～</a:t>
            </a:r>
          </a:p>
        </p:txBody>
      </p:sp>
      <p:sp>
        <p:nvSpPr>
          <p:cNvPr id="87044"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2015</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ja-JP" altLang="en-US" smtClean="0"/>
              <a:t>構造体のまとめ</a:t>
            </a:r>
          </a:p>
        </p:txBody>
      </p:sp>
      <p:sp>
        <p:nvSpPr>
          <p:cNvPr id="88067" name="Rectangle 3"/>
          <p:cNvSpPr>
            <a:spLocks noGrp="1" noChangeArrowheads="1"/>
          </p:cNvSpPr>
          <p:nvPr>
            <p:ph type="body" idx="1"/>
          </p:nvPr>
        </p:nvSpPr>
        <p:spPr/>
        <p:txBody>
          <a:bodyPr/>
          <a:lstStyle/>
          <a:p>
            <a:pPr eaLnBrk="1" hangingPunct="1">
              <a:lnSpc>
                <a:spcPct val="90000"/>
              </a:lnSpc>
            </a:pPr>
            <a:r>
              <a:rPr lang="ja-JP" altLang="en-US" smtClean="0"/>
              <a:t>「</a:t>
            </a:r>
            <a:r>
              <a:rPr lang="en-US" altLang="ja-JP" smtClean="0"/>
              <a:t>struct</a:t>
            </a:r>
            <a:r>
              <a:rPr lang="ja-JP" altLang="en-US" smtClean="0"/>
              <a:t>」によって複数の変数を１つの変数として扱える</a:t>
            </a:r>
          </a:p>
          <a:p>
            <a:pPr eaLnBrk="1" hangingPunct="1">
              <a:lnSpc>
                <a:spcPct val="90000"/>
              </a:lnSpc>
            </a:pPr>
            <a:r>
              <a:rPr lang="ja-JP" altLang="en-US" smtClean="0"/>
              <a:t>「</a:t>
            </a:r>
            <a:r>
              <a:rPr lang="en-US" altLang="ja-JP" smtClean="0"/>
              <a:t>typedef</a:t>
            </a:r>
            <a:r>
              <a:rPr lang="ja-JP" altLang="en-US" smtClean="0"/>
              <a:t>」と合わせて用いることがほとんど</a:t>
            </a:r>
            <a:br>
              <a:rPr lang="ja-JP" altLang="en-US" smtClean="0"/>
            </a:br>
            <a:r>
              <a:rPr lang="en-US" altLang="ja-JP" smtClean="0"/>
              <a:t>typedef struct complex {</a:t>
            </a:r>
            <a:br>
              <a:rPr lang="en-US" altLang="ja-JP" smtClean="0"/>
            </a:br>
            <a:r>
              <a:rPr lang="en-US" altLang="ja-JP" smtClean="0"/>
              <a:t>	double re;</a:t>
            </a:r>
            <a:br>
              <a:rPr lang="en-US" altLang="ja-JP" smtClean="0"/>
            </a:br>
            <a:r>
              <a:rPr lang="en-US" altLang="ja-JP" smtClean="0"/>
              <a:t>	double im;</a:t>
            </a:r>
            <a:br>
              <a:rPr lang="en-US" altLang="ja-JP" smtClean="0"/>
            </a:br>
            <a:r>
              <a:rPr lang="en-US" altLang="ja-JP" smtClean="0"/>
              <a:t>} COMPLEX;</a:t>
            </a:r>
          </a:p>
          <a:p>
            <a:pPr eaLnBrk="1" hangingPunct="1">
              <a:lnSpc>
                <a:spcPct val="90000"/>
              </a:lnSpc>
            </a:pPr>
            <a:r>
              <a:rPr lang="ja-JP" altLang="en-US" smtClean="0"/>
              <a:t>構造体の演算子</a:t>
            </a:r>
            <a:br>
              <a:rPr lang="ja-JP" altLang="en-US" smtClean="0"/>
            </a:br>
            <a:r>
              <a:rPr lang="ja-JP" altLang="en-US" smtClean="0"/>
              <a:t>変数による参照：「</a:t>
            </a:r>
            <a:r>
              <a:rPr lang="en-US" altLang="ja-JP" smtClean="0"/>
              <a:t>.</a:t>
            </a:r>
            <a:r>
              <a:rPr lang="ja-JP" altLang="en-US" smtClean="0"/>
              <a:t>」</a:t>
            </a:r>
            <a:br>
              <a:rPr lang="ja-JP" altLang="en-US" smtClean="0"/>
            </a:br>
            <a:r>
              <a:rPr lang="ja-JP" altLang="en-US" smtClean="0"/>
              <a:t>ポインタによる参照：「</a:t>
            </a:r>
            <a:r>
              <a:rPr lang="en-US" altLang="ja-JP" smtClean="0"/>
              <a:t>-&gt;</a:t>
            </a:r>
            <a:r>
              <a:rPr lang="ja-JP" altLang="en-US" smtClean="0"/>
              <a:t>」</a:t>
            </a:r>
            <a:endParaRPr lang="en-US" altLang="ja-JP"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ja-JP" altLang="en-US" sz="4000" smtClean="0"/>
              <a:t>関数「</a:t>
            </a:r>
            <a:r>
              <a:rPr lang="en-US" altLang="ja-JP" sz="4000" smtClean="0"/>
              <a:t>exit()</a:t>
            </a:r>
            <a:r>
              <a:rPr lang="ja-JP" altLang="en-US" sz="4000" smtClean="0"/>
              <a:t>」でプログラムを終了する</a:t>
            </a:r>
          </a:p>
        </p:txBody>
      </p:sp>
      <p:sp>
        <p:nvSpPr>
          <p:cNvPr id="89091" name="Rectangle 3"/>
          <p:cNvSpPr>
            <a:spLocks noGrp="1" noChangeArrowheads="1"/>
          </p:cNvSpPr>
          <p:nvPr>
            <p:ph type="body" idx="1"/>
          </p:nvPr>
        </p:nvSpPr>
        <p:spPr/>
        <p:txBody>
          <a:bodyPr/>
          <a:lstStyle/>
          <a:p>
            <a:pPr eaLnBrk="1" hangingPunct="1">
              <a:lnSpc>
                <a:spcPct val="90000"/>
              </a:lnSpc>
            </a:pPr>
            <a:r>
              <a:rPr lang="ja-JP" altLang="en-US" smtClean="0"/>
              <a:t>関数「</a:t>
            </a:r>
            <a:r>
              <a:rPr lang="en-US" altLang="ja-JP" smtClean="0"/>
              <a:t>exit()</a:t>
            </a:r>
            <a:r>
              <a:rPr lang="ja-JP" altLang="en-US" smtClean="0"/>
              <a:t>」を用いるとプログラムのどんな所からでもプログラムを終了できる</a:t>
            </a:r>
            <a:br>
              <a:rPr lang="ja-JP" altLang="en-US" smtClean="0"/>
            </a:br>
            <a:r>
              <a:rPr lang="ja-JP" altLang="en-US" sz="2400" smtClean="0">
                <a:solidFill>
                  <a:srgbClr val="0000FF"/>
                </a:solidFill>
              </a:rPr>
              <a:t>＊標準ヘッダファイル「</a:t>
            </a:r>
            <a:r>
              <a:rPr lang="en-US" altLang="ja-JP" sz="2400" smtClean="0">
                <a:solidFill>
                  <a:srgbClr val="0000FF"/>
                </a:solidFill>
              </a:rPr>
              <a:t>stdlib.h</a:t>
            </a:r>
            <a:r>
              <a:rPr lang="ja-JP" altLang="en-US" sz="2400" smtClean="0">
                <a:solidFill>
                  <a:srgbClr val="0000FF"/>
                </a:solidFill>
              </a:rPr>
              <a:t>」のインクルードが必要</a:t>
            </a:r>
          </a:p>
          <a:p>
            <a:pPr eaLnBrk="1" hangingPunct="1">
              <a:lnSpc>
                <a:spcPct val="90000"/>
              </a:lnSpc>
            </a:pPr>
            <a:r>
              <a:rPr lang="ja-JP" altLang="en-US" smtClean="0"/>
              <a:t>ファイルのオープンや記憶領域の確保「</a:t>
            </a:r>
            <a:r>
              <a:rPr lang="en-US" altLang="ja-JP" smtClean="0"/>
              <a:t>malloc()</a:t>
            </a:r>
            <a:r>
              <a:rPr lang="ja-JP" altLang="en-US" smtClean="0"/>
              <a:t>」など、実行出来なかった場合に、直ちにプログラムを終了させる</a:t>
            </a:r>
            <a:endParaRPr lang="en-US" altLang="ja-JP" smtClean="0"/>
          </a:p>
          <a:p>
            <a:pPr eaLnBrk="1" hangingPunct="1">
              <a:lnSpc>
                <a:spcPct val="90000"/>
              </a:lnSpc>
            </a:pPr>
            <a:r>
              <a:rPr lang="ja-JP" altLang="en-US" smtClean="0"/>
              <a:t>使い方（</a:t>
            </a:r>
            <a:r>
              <a:rPr lang="en-US" altLang="ja-JP" smtClean="0"/>
              <a:t>return</a:t>
            </a:r>
            <a:r>
              <a:rPr lang="ja-JP" altLang="en-US" smtClean="0"/>
              <a:t>と同じように使える）</a:t>
            </a:r>
            <a:br>
              <a:rPr lang="ja-JP" altLang="en-US" smtClean="0"/>
            </a:br>
            <a:r>
              <a:rPr lang="ja-JP" altLang="en-US" smtClean="0"/>
              <a:t>正常終了：</a:t>
            </a:r>
            <a:r>
              <a:rPr lang="en-US" altLang="ja-JP" smtClean="0"/>
              <a:t>exit(EXIT_SUCCESS), exit(0)</a:t>
            </a:r>
            <a:r>
              <a:rPr lang="ja-JP" altLang="en-US" smtClean="0"/>
              <a:t/>
            </a:r>
            <a:br>
              <a:rPr lang="ja-JP" altLang="en-US" smtClean="0"/>
            </a:br>
            <a:r>
              <a:rPr lang="ja-JP" altLang="en-US" smtClean="0"/>
              <a:t>異常終了：</a:t>
            </a:r>
            <a:r>
              <a:rPr lang="en-US" altLang="ja-JP" smtClean="0"/>
              <a:t>exit(EXIT_FAILURE), exit(1)</a:t>
            </a:r>
            <a:r>
              <a:rPr lang="ja-JP" altLang="en-US" smtClean="0"/>
              <a:t/>
            </a:r>
            <a:br>
              <a:rPr lang="ja-JP" altLang="en-US" smtClean="0"/>
            </a:br>
            <a:r>
              <a:rPr lang="ja-JP" altLang="en-US" sz="2400" smtClean="0">
                <a:solidFill>
                  <a:srgbClr val="0000FF"/>
                </a:solidFill>
              </a:rPr>
              <a:t>＊</a:t>
            </a:r>
            <a:r>
              <a:rPr lang="en-US" altLang="ja-JP" sz="2400" smtClean="0">
                <a:solidFill>
                  <a:srgbClr val="0000FF"/>
                </a:solidFill>
              </a:rPr>
              <a:t>EXIT_SUCCESS</a:t>
            </a:r>
            <a:r>
              <a:rPr lang="ja-JP" altLang="en-US" sz="2400" smtClean="0">
                <a:solidFill>
                  <a:srgbClr val="0000FF"/>
                </a:solidFill>
              </a:rPr>
              <a:t>と</a:t>
            </a:r>
            <a:r>
              <a:rPr lang="en-US" altLang="ja-JP" sz="2400" smtClean="0">
                <a:solidFill>
                  <a:srgbClr val="0000FF"/>
                </a:solidFill>
              </a:rPr>
              <a:t>EXIT_FAILURE</a:t>
            </a:r>
            <a:r>
              <a:rPr lang="ja-JP" altLang="en-US" sz="2400" smtClean="0">
                <a:solidFill>
                  <a:srgbClr val="0000FF"/>
                </a:solidFill>
              </a:rPr>
              <a:t>の値は、標準ヘッダファイル「</a:t>
            </a:r>
            <a:r>
              <a:rPr lang="en-US" altLang="ja-JP" sz="2400" smtClean="0">
                <a:solidFill>
                  <a:srgbClr val="0000FF"/>
                </a:solidFill>
              </a:rPr>
              <a:t>stdlib.h</a:t>
            </a:r>
            <a:r>
              <a:rPr lang="ja-JP" altLang="en-US" sz="2400" smtClean="0">
                <a:solidFill>
                  <a:srgbClr val="0000FF"/>
                </a:solidFill>
              </a:rPr>
              <a:t>」で定義されている</a:t>
            </a:r>
          </a:p>
          <a:p>
            <a:pPr eaLnBrk="1" hangingPunct="1">
              <a:lnSpc>
                <a:spcPct val="90000"/>
              </a:lnSpc>
              <a:buFont typeface="Wingdings" panose="05000000000000000000" pitchFamily="2" charset="2"/>
              <a:buNone/>
            </a:pPr>
            <a:endParaRPr lang="ja-JP" alt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4406</TotalTime>
  <Words>66</Words>
  <Application>Microsoft Office PowerPoint</Application>
  <PresentationFormat>画面に合わせる (4:3)</PresentationFormat>
  <Paragraphs>11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ＭＳ Ｐ明朝</vt:lpstr>
      <vt:lpstr>Arial</vt:lpstr>
      <vt:lpstr>Times New Roman</vt:lpstr>
      <vt:lpstr>Wingdings</vt:lpstr>
      <vt:lpstr>3_Pixel</vt:lpstr>
      <vt:lpstr>プログラミングⅡ</vt:lpstr>
      <vt:lpstr>構造体のまとめ</vt:lpstr>
      <vt:lpstr>関数「exit()」でプログラムを終了する</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情報科学＆情報科学演習</dc:title>
  <dc:creator>幸山直人</dc:creator>
  <cp:lastModifiedBy>Naoto KOUYAMA</cp:lastModifiedBy>
  <cp:revision>497</cp:revision>
  <dcterms:created xsi:type="dcterms:W3CDTF">1601-01-01T00:00:00Z</dcterms:created>
  <dcterms:modified xsi:type="dcterms:W3CDTF">2015-08-15T15:27:25Z</dcterms:modified>
</cp:coreProperties>
</file>