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9" r:id="rId1"/>
  </p:sldMasterIdLst>
  <p:notesMasterIdLst>
    <p:notesMasterId r:id="rId16"/>
  </p:notesMasterIdLst>
  <p:handoutMasterIdLst>
    <p:handoutMasterId r:id="rId17"/>
  </p:handoutMasterIdLst>
  <p:sldIdLst>
    <p:sldId id="758" r:id="rId2"/>
    <p:sldId id="720" r:id="rId3"/>
    <p:sldId id="721" r:id="rId4"/>
    <p:sldId id="722" r:id="rId5"/>
    <p:sldId id="723" r:id="rId6"/>
    <p:sldId id="724" r:id="rId7"/>
    <p:sldId id="725" r:id="rId8"/>
    <p:sldId id="726" r:id="rId9"/>
    <p:sldId id="727" r:id="rId10"/>
    <p:sldId id="728" r:id="rId11"/>
    <p:sldId id="729" r:id="rId12"/>
    <p:sldId id="730" r:id="rId13"/>
    <p:sldId id="731" r:id="rId14"/>
    <p:sldId id="732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DEDEDE"/>
    <a:srgbClr val="C0C0C0"/>
    <a:srgbClr val="996633"/>
    <a:srgbClr val="00FF00"/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5" autoAdjust="0"/>
    <p:restoredTop sz="94637" autoAdjust="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EA107C8-9C29-4366-AEC5-7C7330E8DF3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078685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5018A18B-6AD6-4266-8F71-D8EAA8226788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717984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 userDrawn="1"/>
        </p:nvSpPr>
        <p:spPr bwMode="auto">
          <a:xfrm>
            <a:off x="5003800" y="5945188"/>
            <a:ext cx="38639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defRPr/>
            </a:pPr>
            <a:r>
              <a:rPr lang="ja-JP" altLang="en-US" sz="3200" smtClean="0">
                <a:solidFill>
                  <a:schemeClr val="tx1"/>
                </a:solidFill>
              </a:rPr>
              <a:t>担当教員： 幸山 直人</a:t>
            </a:r>
          </a:p>
        </p:txBody>
      </p:sp>
      <p:sp>
        <p:nvSpPr>
          <p:cNvPr id="280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32138" y="2260600"/>
            <a:ext cx="5832475" cy="11684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ja-JP" altLang="en-US" noProof="0" smtClean="0"/>
              <a:t>マスタ タイトルの書式設定</a:t>
            </a:r>
          </a:p>
        </p:txBody>
      </p:sp>
      <p:sp>
        <p:nvSpPr>
          <p:cNvPr id="280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76600" y="4005263"/>
            <a:ext cx="5616575" cy="746125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pPr lvl="0"/>
            <a:r>
              <a:rPr lang="ja-JP" altLang="en-US" noProof="0" smtClean="0"/>
              <a:t>マスタ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7495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43264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99598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99598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0751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52870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00923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67824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22683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085932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60397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019816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210373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57338"/>
            <a:ext cx="8229600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Text Box 4"/>
          <p:cNvSpPr txBox="1">
            <a:spLocks noChangeArrowheads="1"/>
          </p:cNvSpPr>
          <p:nvPr userDrawn="1"/>
        </p:nvSpPr>
        <p:spPr bwMode="auto">
          <a:xfrm>
            <a:off x="674688" y="38100"/>
            <a:ext cx="84693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defRPr/>
            </a:pPr>
            <a:r>
              <a:rPr lang="en-US" altLang="ja-JP" sz="1800" dirty="0" smtClean="0">
                <a:solidFill>
                  <a:schemeClr val="bg1"/>
                </a:solidFill>
              </a:rPr>
              <a:t>2015</a:t>
            </a:r>
            <a:r>
              <a:rPr lang="ja-JP" altLang="en-US" sz="1800" dirty="0" smtClean="0">
                <a:solidFill>
                  <a:schemeClr val="bg1"/>
                </a:solidFill>
              </a:rPr>
              <a:t>年度　プログラミング</a:t>
            </a:r>
            <a:r>
              <a:rPr lang="en-US" altLang="ja-JP" sz="1800" dirty="0" smtClean="0">
                <a:solidFill>
                  <a:schemeClr val="bg1"/>
                </a:solidFill>
              </a:rPr>
              <a:t>Ⅱ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2" r:id="rId1"/>
    <p:sldLayoutId id="2147483872" r:id="rId2"/>
    <p:sldLayoutId id="2147483873" r:id="rId3"/>
    <p:sldLayoutId id="2147483874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  <p:sldLayoutId id="214748388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プログラミング</a:t>
            </a:r>
            <a:r>
              <a:rPr lang="en-US" altLang="ja-JP" smtClean="0"/>
              <a:t>Ⅱ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ja-JP" altLang="en-US" sz="3500" dirty="0" smtClean="0"/>
              <a:t>～定番プログラム（</a:t>
            </a:r>
            <a:r>
              <a:rPr lang="ja-JP" altLang="en-US" sz="3500" dirty="0"/>
              <a:t>２</a:t>
            </a:r>
            <a:r>
              <a:rPr lang="ja-JP" altLang="en-US" sz="3500" dirty="0" smtClean="0"/>
              <a:t>）</a:t>
            </a:r>
            <a:r>
              <a:rPr lang="en-US" altLang="ja-JP" sz="3500" dirty="0" smtClean="0"/>
              <a:t> </a:t>
            </a:r>
            <a:r>
              <a:rPr lang="ja-JP" altLang="en-US" sz="3500" dirty="0" smtClean="0"/>
              <a:t>～</a:t>
            </a:r>
          </a:p>
        </p:txBody>
      </p:sp>
      <p:sp>
        <p:nvSpPr>
          <p:cNvPr id="100356" name="Text Box 4"/>
          <p:cNvSpPr txBox="1">
            <a:spLocks noChangeArrowheads="1"/>
          </p:cNvSpPr>
          <p:nvPr/>
        </p:nvSpPr>
        <p:spPr bwMode="auto">
          <a:xfrm>
            <a:off x="3276600" y="1557338"/>
            <a:ext cx="191911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dirty="0" smtClean="0">
                <a:solidFill>
                  <a:schemeClr val="bg1"/>
                </a:solidFill>
              </a:rPr>
              <a:t>2015</a:t>
            </a:r>
            <a:r>
              <a:rPr lang="ja-JP" altLang="en-US" dirty="0" smtClean="0">
                <a:solidFill>
                  <a:schemeClr val="bg1"/>
                </a:solidFill>
              </a:rPr>
              <a:t>年度</a:t>
            </a:r>
            <a:endParaRPr lang="ja-JP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ハノイの塔（直接的解法）</a:t>
            </a:r>
          </a:p>
        </p:txBody>
      </p:sp>
      <p:sp>
        <p:nvSpPr>
          <p:cNvPr id="109571" name="Rectangle 4"/>
          <p:cNvSpPr>
            <a:spLocks noChangeArrowheads="1"/>
          </p:cNvSpPr>
          <p:nvPr/>
        </p:nvSpPr>
        <p:spPr bwMode="auto">
          <a:xfrm>
            <a:off x="4103688" y="2851150"/>
            <a:ext cx="1044575" cy="73025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9572" name="Rectangle 5"/>
          <p:cNvSpPr>
            <a:spLocks noChangeArrowheads="1"/>
          </p:cNvSpPr>
          <p:nvPr/>
        </p:nvSpPr>
        <p:spPr bwMode="auto">
          <a:xfrm>
            <a:off x="4572000" y="1557338"/>
            <a:ext cx="71438" cy="1295400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9573" name="Rectangle 6"/>
          <p:cNvSpPr>
            <a:spLocks noChangeArrowheads="1"/>
          </p:cNvSpPr>
          <p:nvPr/>
        </p:nvSpPr>
        <p:spPr bwMode="auto">
          <a:xfrm>
            <a:off x="6083300" y="4005263"/>
            <a:ext cx="71438" cy="1295400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9574" name="Rectangle 7"/>
          <p:cNvSpPr>
            <a:spLocks noChangeArrowheads="1"/>
          </p:cNvSpPr>
          <p:nvPr/>
        </p:nvSpPr>
        <p:spPr bwMode="auto">
          <a:xfrm>
            <a:off x="3059113" y="4005263"/>
            <a:ext cx="71437" cy="1295400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9575" name="Rectangle 8"/>
          <p:cNvSpPr>
            <a:spLocks noChangeArrowheads="1"/>
          </p:cNvSpPr>
          <p:nvPr/>
        </p:nvSpPr>
        <p:spPr bwMode="auto">
          <a:xfrm>
            <a:off x="4140200" y="2636838"/>
            <a:ext cx="936625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9576" name="Rectangle 9"/>
          <p:cNvSpPr>
            <a:spLocks noChangeArrowheads="1"/>
          </p:cNvSpPr>
          <p:nvPr/>
        </p:nvSpPr>
        <p:spPr bwMode="auto">
          <a:xfrm>
            <a:off x="4213225" y="2420938"/>
            <a:ext cx="792163" cy="215900"/>
          </a:xfrm>
          <a:prstGeom prst="rect">
            <a:avLst/>
          </a:prstGeom>
          <a:solidFill>
            <a:srgbClr val="0000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9577" name="Rectangle 10"/>
          <p:cNvSpPr>
            <a:spLocks noChangeArrowheads="1"/>
          </p:cNvSpPr>
          <p:nvPr/>
        </p:nvSpPr>
        <p:spPr bwMode="auto">
          <a:xfrm>
            <a:off x="5580063" y="5299075"/>
            <a:ext cx="1044575" cy="73025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9578" name="Rectangle 11"/>
          <p:cNvSpPr>
            <a:spLocks noChangeArrowheads="1"/>
          </p:cNvSpPr>
          <p:nvPr/>
        </p:nvSpPr>
        <p:spPr bwMode="auto">
          <a:xfrm>
            <a:off x="2590800" y="5299075"/>
            <a:ext cx="1044575" cy="73025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9579" name="Text Box 12"/>
          <p:cNvSpPr txBox="1">
            <a:spLocks noChangeArrowheads="1"/>
          </p:cNvSpPr>
          <p:nvPr/>
        </p:nvSpPr>
        <p:spPr bwMode="auto">
          <a:xfrm>
            <a:off x="4424363" y="2925763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Ａ</a:t>
            </a:r>
          </a:p>
        </p:txBody>
      </p:sp>
      <p:sp>
        <p:nvSpPr>
          <p:cNvPr id="109580" name="AutoShape 13"/>
          <p:cNvSpPr>
            <a:spLocks noChangeArrowheads="1"/>
          </p:cNvSpPr>
          <p:nvPr/>
        </p:nvSpPr>
        <p:spPr bwMode="auto">
          <a:xfrm>
            <a:off x="7883525" y="2276475"/>
            <a:ext cx="720725" cy="2881313"/>
          </a:xfrm>
          <a:prstGeom prst="curvedLeftArrow">
            <a:avLst>
              <a:gd name="adj1" fmla="val 79956"/>
              <a:gd name="adj2" fmla="val 159912"/>
              <a:gd name="adj3" fmla="val 33333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9581" name="AutoShape 14"/>
          <p:cNvSpPr>
            <a:spLocks noChangeArrowheads="1"/>
          </p:cNvSpPr>
          <p:nvPr/>
        </p:nvSpPr>
        <p:spPr bwMode="auto">
          <a:xfrm>
            <a:off x="468313" y="2276475"/>
            <a:ext cx="792162" cy="2881313"/>
          </a:xfrm>
          <a:prstGeom prst="curvedRightArrow">
            <a:avLst>
              <a:gd name="adj1" fmla="val 72746"/>
              <a:gd name="adj2" fmla="val 145491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9582" name="Text Box 15"/>
          <p:cNvSpPr txBox="1">
            <a:spLocks noChangeArrowheads="1"/>
          </p:cNvSpPr>
          <p:nvPr/>
        </p:nvSpPr>
        <p:spPr bwMode="auto">
          <a:xfrm>
            <a:off x="7308850" y="5229225"/>
            <a:ext cx="170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 b="0">
                <a:solidFill>
                  <a:srgbClr val="FF0000"/>
                </a:solidFill>
              </a:rPr>
              <a:t>奇数の円盤</a:t>
            </a:r>
          </a:p>
        </p:txBody>
      </p:sp>
      <p:sp>
        <p:nvSpPr>
          <p:cNvPr id="109583" name="Text Box 16"/>
          <p:cNvSpPr txBox="1">
            <a:spLocks noChangeArrowheads="1"/>
          </p:cNvSpPr>
          <p:nvPr/>
        </p:nvSpPr>
        <p:spPr bwMode="auto">
          <a:xfrm>
            <a:off x="180975" y="5229225"/>
            <a:ext cx="170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 b="0">
                <a:solidFill>
                  <a:srgbClr val="0000FF"/>
                </a:solidFill>
              </a:rPr>
              <a:t>偶数の円盤</a:t>
            </a:r>
          </a:p>
        </p:txBody>
      </p:sp>
      <p:sp>
        <p:nvSpPr>
          <p:cNvPr id="109584" name="Rectangle 17"/>
          <p:cNvSpPr>
            <a:spLocks noChangeArrowheads="1"/>
          </p:cNvSpPr>
          <p:nvPr/>
        </p:nvSpPr>
        <p:spPr bwMode="auto">
          <a:xfrm>
            <a:off x="2843213" y="5084763"/>
            <a:ext cx="503237" cy="215900"/>
          </a:xfrm>
          <a:prstGeom prst="rect">
            <a:avLst/>
          </a:prstGeom>
          <a:solidFill>
            <a:srgbClr val="0000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501778" name="Rectangle 18"/>
          <p:cNvSpPr>
            <a:spLocks noChangeArrowheads="1"/>
          </p:cNvSpPr>
          <p:nvPr/>
        </p:nvSpPr>
        <p:spPr bwMode="auto">
          <a:xfrm>
            <a:off x="2916238" y="4868863"/>
            <a:ext cx="360362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9586" name="Rectangle 19"/>
          <p:cNvSpPr>
            <a:spLocks noChangeArrowheads="1"/>
          </p:cNvSpPr>
          <p:nvPr/>
        </p:nvSpPr>
        <p:spPr bwMode="auto">
          <a:xfrm>
            <a:off x="5797550" y="5084763"/>
            <a:ext cx="64611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501780" name="Rectangle 20"/>
          <p:cNvSpPr>
            <a:spLocks noChangeArrowheads="1"/>
          </p:cNvSpPr>
          <p:nvPr/>
        </p:nvSpPr>
        <p:spPr bwMode="auto">
          <a:xfrm>
            <a:off x="4427538" y="2205038"/>
            <a:ext cx="360362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9588" name="Text Box 21"/>
          <p:cNvSpPr txBox="1">
            <a:spLocks noChangeArrowheads="1"/>
          </p:cNvSpPr>
          <p:nvPr/>
        </p:nvSpPr>
        <p:spPr bwMode="auto">
          <a:xfrm>
            <a:off x="5934075" y="5373688"/>
            <a:ext cx="352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2000" b="0">
                <a:solidFill>
                  <a:srgbClr val="0000FF"/>
                </a:solidFill>
                <a:latin typeface="ＭＳ Ｐゴシック" panose="020B0600070205080204" pitchFamily="50" charset="-128"/>
              </a:rPr>
              <a:t>C</a:t>
            </a:r>
          </a:p>
        </p:txBody>
      </p:sp>
      <p:sp>
        <p:nvSpPr>
          <p:cNvPr id="109589" name="Text Box 22"/>
          <p:cNvSpPr txBox="1">
            <a:spLocks noChangeArrowheads="1"/>
          </p:cNvSpPr>
          <p:nvPr/>
        </p:nvSpPr>
        <p:spPr bwMode="auto">
          <a:xfrm>
            <a:off x="2914650" y="5373688"/>
            <a:ext cx="346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2000" b="0">
                <a:solidFill>
                  <a:srgbClr val="0000FF"/>
                </a:solidFill>
                <a:latin typeface="ＭＳ Ｐゴシック" panose="020B0600070205080204" pitchFamily="50" charset="-128"/>
              </a:rPr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5017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01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78" grpId="0" animBg="1"/>
      <p:bldP spid="50178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ハノイの塔（直接的解法）</a:t>
            </a:r>
          </a:p>
        </p:txBody>
      </p:sp>
      <p:sp>
        <p:nvSpPr>
          <p:cNvPr id="110595" name="Rectangle 4"/>
          <p:cNvSpPr>
            <a:spLocks noChangeArrowheads="1"/>
          </p:cNvSpPr>
          <p:nvPr/>
        </p:nvSpPr>
        <p:spPr bwMode="auto">
          <a:xfrm>
            <a:off x="4103688" y="2851150"/>
            <a:ext cx="1044575" cy="73025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10596" name="Rectangle 5"/>
          <p:cNvSpPr>
            <a:spLocks noChangeArrowheads="1"/>
          </p:cNvSpPr>
          <p:nvPr/>
        </p:nvSpPr>
        <p:spPr bwMode="auto">
          <a:xfrm>
            <a:off x="4572000" y="1557338"/>
            <a:ext cx="71438" cy="1295400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10597" name="Rectangle 6"/>
          <p:cNvSpPr>
            <a:spLocks noChangeArrowheads="1"/>
          </p:cNvSpPr>
          <p:nvPr/>
        </p:nvSpPr>
        <p:spPr bwMode="auto">
          <a:xfrm>
            <a:off x="6083300" y="4005263"/>
            <a:ext cx="71438" cy="1295400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10598" name="Rectangle 7"/>
          <p:cNvSpPr>
            <a:spLocks noChangeArrowheads="1"/>
          </p:cNvSpPr>
          <p:nvPr/>
        </p:nvSpPr>
        <p:spPr bwMode="auto">
          <a:xfrm>
            <a:off x="3059113" y="4005263"/>
            <a:ext cx="71437" cy="1295400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10599" name="Rectangle 8"/>
          <p:cNvSpPr>
            <a:spLocks noChangeArrowheads="1"/>
          </p:cNvSpPr>
          <p:nvPr/>
        </p:nvSpPr>
        <p:spPr bwMode="auto">
          <a:xfrm>
            <a:off x="4140200" y="2636838"/>
            <a:ext cx="936625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10600" name="Rectangle 9"/>
          <p:cNvSpPr>
            <a:spLocks noChangeArrowheads="1"/>
          </p:cNvSpPr>
          <p:nvPr/>
        </p:nvSpPr>
        <p:spPr bwMode="auto">
          <a:xfrm>
            <a:off x="4213225" y="2420938"/>
            <a:ext cx="792163" cy="215900"/>
          </a:xfrm>
          <a:prstGeom prst="rect">
            <a:avLst/>
          </a:prstGeom>
          <a:solidFill>
            <a:srgbClr val="0000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10601" name="Rectangle 10"/>
          <p:cNvSpPr>
            <a:spLocks noChangeArrowheads="1"/>
          </p:cNvSpPr>
          <p:nvPr/>
        </p:nvSpPr>
        <p:spPr bwMode="auto">
          <a:xfrm>
            <a:off x="5580063" y="5299075"/>
            <a:ext cx="1044575" cy="73025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10602" name="Rectangle 11"/>
          <p:cNvSpPr>
            <a:spLocks noChangeArrowheads="1"/>
          </p:cNvSpPr>
          <p:nvPr/>
        </p:nvSpPr>
        <p:spPr bwMode="auto">
          <a:xfrm>
            <a:off x="2590800" y="5299075"/>
            <a:ext cx="1044575" cy="73025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10603" name="Text Box 12"/>
          <p:cNvSpPr txBox="1">
            <a:spLocks noChangeArrowheads="1"/>
          </p:cNvSpPr>
          <p:nvPr/>
        </p:nvSpPr>
        <p:spPr bwMode="auto">
          <a:xfrm>
            <a:off x="4424363" y="2925763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Ａ</a:t>
            </a:r>
          </a:p>
        </p:txBody>
      </p:sp>
      <p:sp>
        <p:nvSpPr>
          <p:cNvPr id="110604" name="AutoShape 13"/>
          <p:cNvSpPr>
            <a:spLocks noChangeArrowheads="1"/>
          </p:cNvSpPr>
          <p:nvPr/>
        </p:nvSpPr>
        <p:spPr bwMode="auto">
          <a:xfrm>
            <a:off x="7883525" y="2276475"/>
            <a:ext cx="720725" cy="2881313"/>
          </a:xfrm>
          <a:prstGeom prst="curvedLeftArrow">
            <a:avLst>
              <a:gd name="adj1" fmla="val 79956"/>
              <a:gd name="adj2" fmla="val 159912"/>
              <a:gd name="adj3" fmla="val 33333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10605" name="AutoShape 14"/>
          <p:cNvSpPr>
            <a:spLocks noChangeArrowheads="1"/>
          </p:cNvSpPr>
          <p:nvPr/>
        </p:nvSpPr>
        <p:spPr bwMode="auto">
          <a:xfrm>
            <a:off x="468313" y="2276475"/>
            <a:ext cx="792162" cy="2881313"/>
          </a:xfrm>
          <a:prstGeom prst="curvedRightArrow">
            <a:avLst>
              <a:gd name="adj1" fmla="val 72746"/>
              <a:gd name="adj2" fmla="val 145491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10606" name="Text Box 15"/>
          <p:cNvSpPr txBox="1">
            <a:spLocks noChangeArrowheads="1"/>
          </p:cNvSpPr>
          <p:nvPr/>
        </p:nvSpPr>
        <p:spPr bwMode="auto">
          <a:xfrm>
            <a:off x="7308850" y="5229225"/>
            <a:ext cx="170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 b="0">
                <a:solidFill>
                  <a:srgbClr val="FF0000"/>
                </a:solidFill>
              </a:rPr>
              <a:t>奇数の円盤</a:t>
            </a:r>
          </a:p>
        </p:txBody>
      </p:sp>
      <p:sp>
        <p:nvSpPr>
          <p:cNvPr id="110607" name="Text Box 16"/>
          <p:cNvSpPr txBox="1">
            <a:spLocks noChangeArrowheads="1"/>
          </p:cNvSpPr>
          <p:nvPr/>
        </p:nvSpPr>
        <p:spPr bwMode="auto">
          <a:xfrm>
            <a:off x="180975" y="5229225"/>
            <a:ext cx="170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 b="0">
                <a:solidFill>
                  <a:srgbClr val="0000FF"/>
                </a:solidFill>
              </a:rPr>
              <a:t>偶数の円盤</a:t>
            </a:r>
          </a:p>
        </p:txBody>
      </p:sp>
      <p:sp>
        <p:nvSpPr>
          <p:cNvPr id="110608" name="Rectangle 17"/>
          <p:cNvSpPr>
            <a:spLocks noChangeArrowheads="1"/>
          </p:cNvSpPr>
          <p:nvPr/>
        </p:nvSpPr>
        <p:spPr bwMode="auto">
          <a:xfrm>
            <a:off x="2843213" y="5084763"/>
            <a:ext cx="503237" cy="215900"/>
          </a:xfrm>
          <a:prstGeom prst="rect">
            <a:avLst/>
          </a:prstGeom>
          <a:solidFill>
            <a:srgbClr val="0000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10609" name="Rectangle 18"/>
          <p:cNvSpPr>
            <a:spLocks noChangeArrowheads="1"/>
          </p:cNvSpPr>
          <p:nvPr/>
        </p:nvSpPr>
        <p:spPr bwMode="auto">
          <a:xfrm>
            <a:off x="5797550" y="5084763"/>
            <a:ext cx="64611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10610" name="Rectangle 19"/>
          <p:cNvSpPr>
            <a:spLocks noChangeArrowheads="1"/>
          </p:cNvSpPr>
          <p:nvPr/>
        </p:nvSpPr>
        <p:spPr bwMode="auto">
          <a:xfrm>
            <a:off x="4427538" y="2205038"/>
            <a:ext cx="360362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10611" name="Text Box 20"/>
          <p:cNvSpPr txBox="1">
            <a:spLocks noChangeArrowheads="1"/>
          </p:cNvSpPr>
          <p:nvPr/>
        </p:nvSpPr>
        <p:spPr bwMode="auto">
          <a:xfrm>
            <a:off x="5934075" y="5373688"/>
            <a:ext cx="352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2000" b="0">
                <a:solidFill>
                  <a:srgbClr val="0000FF"/>
                </a:solidFill>
                <a:latin typeface="ＭＳ Ｐゴシック" panose="020B0600070205080204" pitchFamily="50" charset="-128"/>
              </a:rPr>
              <a:t>C</a:t>
            </a:r>
          </a:p>
        </p:txBody>
      </p:sp>
      <p:sp>
        <p:nvSpPr>
          <p:cNvPr id="110612" name="Text Box 21"/>
          <p:cNvSpPr txBox="1">
            <a:spLocks noChangeArrowheads="1"/>
          </p:cNvSpPr>
          <p:nvPr/>
        </p:nvSpPr>
        <p:spPr bwMode="auto">
          <a:xfrm>
            <a:off x="2914650" y="5373688"/>
            <a:ext cx="346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2000" b="0">
                <a:solidFill>
                  <a:srgbClr val="0000FF"/>
                </a:solidFill>
                <a:latin typeface="ＭＳ Ｐゴシック" panose="020B0600070205080204" pitchFamily="50" charset="-128"/>
              </a:rPr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ハノイの塔（直接的解法）</a:t>
            </a:r>
          </a:p>
        </p:txBody>
      </p:sp>
      <p:sp>
        <p:nvSpPr>
          <p:cNvPr id="111619" name="Rectangle 4"/>
          <p:cNvSpPr>
            <a:spLocks noChangeArrowheads="1"/>
          </p:cNvSpPr>
          <p:nvPr/>
        </p:nvSpPr>
        <p:spPr bwMode="auto">
          <a:xfrm>
            <a:off x="4103688" y="2851150"/>
            <a:ext cx="1044575" cy="73025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11620" name="Rectangle 5"/>
          <p:cNvSpPr>
            <a:spLocks noChangeArrowheads="1"/>
          </p:cNvSpPr>
          <p:nvPr/>
        </p:nvSpPr>
        <p:spPr bwMode="auto">
          <a:xfrm>
            <a:off x="4572000" y="1557338"/>
            <a:ext cx="71438" cy="1295400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11621" name="Rectangle 6"/>
          <p:cNvSpPr>
            <a:spLocks noChangeArrowheads="1"/>
          </p:cNvSpPr>
          <p:nvPr/>
        </p:nvSpPr>
        <p:spPr bwMode="auto">
          <a:xfrm>
            <a:off x="6083300" y="4005263"/>
            <a:ext cx="71438" cy="1295400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11622" name="Rectangle 7"/>
          <p:cNvSpPr>
            <a:spLocks noChangeArrowheads="1"/>
          </p:cNvSpPr>
          <p:nvPr/>
        </p:nvSpPr>
        <p:spPr bwMode="auto">
          <a:xfrm>
            <a:off x="3059113" y="4005263"/>
            <a:ext cx="71437" cy="1295400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11623" name="Rectangle 8"/>
          <p:cNvSpPr>
            <a:spLocks noChangeArrowheads="1"/>
          </p:cNvSpPr>
          <p:nvPr/>
        </p:nvSpPr>
        <p:spPr bwMode="auto">
          <a:xfrm>
            <a:off x="4140200" y="2636838"/>
            <a:ext cx="936625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11624" name="Rectangle 9"/>
          <p:cNvSpPr>
            <a:spLocks noChangeArrowheads="1"/>
          </p:cNvSpPr>
          <p:nvPr/>
        </p:nvSpPr>
        <p:spPr bwMode="auto">
          <a:xfrm>
            <a:off x="4213225" y="2420938"/>
            <a:ext cx="792163" cy="215900"/>
          </a:xfrm>
          <a:prstGeom prst="rect">
            <a:avLst/>
          </a:prstGeom>
          <a:solidFill>
            <a:srgbClr val="0000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11625" name="Rectangle 10"/>
          <p:cNvSpPr>
            <a:spLocks noChangeArrowheads="1"/>
          </p:cNvSpPr>
          <p:nvPr/>
        </p:nvSpPr>
        <p:spPr bwMode="auto">
          <a:xfrm>
            <a:off x="5580063" y="5299075"/>
            <a:ext cx="1044575" cy="73025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11626" name="Rectangle 11"/>
          <p:cNvSpPr>
            <a:spLocks noChangeArrowheads="1"/>
          </p:cNvSpPr>
          <p:nvPr/>
        </p:nvSpPr>
        <p:spPr bwMode="auto">
          <a:xfrm>
            <a:off x="2590800" y="5299075"/>
            <a:ext cx="1044575" cy="73025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11627" name="Text Box 12"/>
          <p:cNvSpPr txBox="1">
            <a:spLocks noChangeArrowheads="1"/>
          </p:cNvSpPr>
          <p:nvPr/>
        </p:nvSpPr>
        <p:spPr bwMode="auto">
          <a:xfrm>
            <a:off x="4424363" y="2925763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Ａ</a:t>
            </a:r>
          </a:p>
        </p:txBody>
      </p:sp>
      <p:sp>
        <p:nvSpPr>
          <p:cNvPr id="111628" name="AutoShape 13"/>
          <p:cNvSpPr>
            <a:spLocks noChangeArrowheads="1"/>
          </p:cNvSpPr>
          <p:nvPr/>
        </p:nvSpPr>
        <p:spPr bwMode="auto">
          <a:xfrm>
            <a:off x="7883525" y="2276475"/>
            <a:ext cx="720725" cy="2881313"/>
          </a:xfrm>
          <a:prstGeom prst="curvedLeftArrow">
            <a:avLst>
              <a:gd name="adj1" fmla="val 79956"/>
              <a:gd name="adj2" fmla="val 159912"/>
              <a:gd name="adj3" fmla="val 33333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11629" name="AutoShape 14"/>
          <p:cNvSpPr>
            <a:spLocks noChangeArrowheads="1"/>
          </p:cNvSpPr>
          <p:nvPr/>
        </p:nvSpPr>
        <p:spPr bwMode="auto">
          <a:xfrm>
            <a:off x="468313" y="2276475"/>
            <a:ext cx="792162" cy="2881313"/>
          </a:xfrm>
          <a:prstGeom prst="curvedRightArrow">
            <a:avLst>
              <a:gd name="adj1" fmla="val 72746"/>
              <a:gd name="adj2" fmla="val 145491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11630" name="Text Box 15"/>
          <p:cNvSpPr txBox="1">
            <a:spLocks noChangeArrowheads="1"/>
          </p:cNvSpPr>
          <p:nvPr/>
        </p:nvSpPr>
        <p:spPr bwMode="auto">
          <a:xfrm>
            <a:off x="7308850" y="5229225"/>
            <a:ext cx="170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 b="0">
                <a:solidFill>
                  <a:srgbClr val="FF0000"/>
                </a:solidFill>
              </a:rPr>
              <a:t>奇数の円盤</a:t>
            </a:r>
          </a:p>
        </p:txBody>
      </p:sp>
      <p:sp>
        <p:nvSpPr>
          <p:cNvPr id="111631" name="Text Box 16"/>
          <p:cNvSpPr txBox="1">
            <a:spLocks noChangeArrowheads="1"/>
          </p:cNvSpPr>
          <p:nvPr/>
        </p:nvSpPr>
        <p:spPr bwMode="auto">
          <a:xfrm>
            <a:off x="180975" y="5229225"/>
            <a:ext cx="170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 b="0">
                <a:solidFill>
                  <a:srgbClr val="0000FF"/>
                </a:solidFill>
              </a:rPr>
              <a:t>偶数の円盤</a:t>
            </a:r>
          </a:p>
        </p:txBody>
      </p:sp>
      <p:sp>
        <p:nvSpPr>
          <p:cNvPr id="503825" name="Rectangle 17"/>
          <p:cNvSpPr>
            <a:spLocks noChangeArrowheads="1"/>
          </p:cNvSpPr>
          <p:nvPr/>
        </p:nvSpPr>
        <p:spPr bwMode="auto">
          <a:xfrm>
            <a:off x="2843213" y="5084763"/>
            <a:ext cx="503237" cy="215900"/>
          </a:xfrm>
          <a:prstGeom prst="rect">
            <a:avLst/>
          </a:prstGeom>
          <a:solidFill>
            <a:srgbClr val="0000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11633" name="Rectangle 18"/>
          <p:cNvSpPr>
            <a:spLocks noChangeArrowheads="1"/>
          </p:cNvSpPr>
          <p:nvPr/>
        </p:nvSpPr>
        <p:spPr bwMode="auto">
          <a:xfrm>
            <a:off x="5797550" y="5084763"/>
            <a:ext cx="64611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11634" name="Rectangle 19"/>
          <p:cNvSpPr>
            <a:spLocks noChangeArrowheads="1"/>
          </p:cNvSpPr>
          <p:nvPr/>
        </p:nvSpPr>
        <p:spPr bwMode="auto">
          <a:xfrm>
            <a:off x="4427538" y="2205038"/>
            <a:ext cx="360362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503828" name="Rectangle 20"/>
          <p:cNvSpPr>
            <a:spLocks noChangeArrowheads="1"/>
          </p:cNvSpPr>
          <p:nvPr/>
        </p:nvSpPr>
        <p:spPr bwMode="auto">
          <a:xfrm>
            <a:off x="5868988" y="4868863"/>
            <a:ext cx="503237" cy="215900"/>
          </a:xfrm>
          <a:prstGeom prst="rect">
            <a:avLst/>
          </a:prstGeom>
          <a:solidFill>
            <a:srgbClr val="0000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11636" name="Text Box 21"/>
          <p:cNvSpPr txBox="1">
            <a:spLocks noChangeArrowheads="1"/>
          </p:cNvSpPr>
          <p:nvPr/>
        </p:nvSpPr>
        <p:spPr bwMode="auto">
          <a:xfrm>
            <a:off x="5934075" y="5373688"/>
            <a:ext cx="352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2000" b="0">
                <a:solidFill>
                  <a:srgbClr val="0000FF"/>
                </a:solidFill>
                <a:latin typeface="ＭＳ Ｐゴシック" panose="020B0600070205080204" pitchFamily="50" charset="-128"/>
              </a:rPr>
              <a:t>C</a:t>
            </a:r>
          </a:p>
        </p:txBody>
      </p:sp>
      <p:sp>
        <p:nvSpPr>
          <p:cNvPr id="111637" name="Text Box 22"/>
          <p:cNvSpPr txBox="1">
            <a:spLocks noChangeArrowheads="1"/>
          </p:cNvSpPr>
          <p:nvPr/>
        </p:nvSpPr>
        <p:spPr bwMode="auto">
          <a:xfrm>
            <a:off x="2914650" y="5373688"/>
            <a:ext cx="346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2000" b="0">
                <a:solidFill>
                  <a:srgbClr val="0000FF"/>
                </a:solidFill>
                <a:latin typeface="ＭＳ Ｐゴシック" panose="020B0600070205080204" pitchFamily="50" charset="-128"/>
              </a:rPr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5038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3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03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3825" grpId="0" animBg="1"/>
      <p:bldP spid="50382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ハノイの塔（直接的解法）</a:t>
            </a:r>
          </a:p>
        </p:txBody>
      </p:sp>
      <p:sp>
        <p:nvSpPr>
          <p:cNvPr id="112643" name="Rectangle 4"/>
          <p:cNvSpPr>
            <a:spLocks noChangeArrowheads="1"/>
          </p:cNvSpPr>
          <p:nvPr/>
        </p:nvSpPr>
        <p:spPr bwMode="auto">
          <a:xfrm>
            <a:off x="4103688" y="2851150"/>
            <a:ext cx="1044575" cy="73025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12644" name="Rectangle 5"/>
          <p:cNvSpPr>
            <a:spLocks noChangeArrowheads="1"/>
          </p:cNvSpPr>
          <p:nvPr/>
        </p:nvSpPr>
        <p:spPr bwMode="auto">
          <a:xfrm>
            <a:off x="4572000" y="1557338"/>
            <a:ext cx="71438" cy="1295400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12645" name="Rectangle 6"/>
          <p:cNvSpPr>
            <a:spLocks noChangeArrowheads="1"/>
          </p:cNvSpPr>
          <p:nvPr/>
        </p:nvSpPr>
        <p:spPr bwMode="auto">
          <a:xfrm>
            <a:off x="6083300" y="4005263"/>
            <a:ext cx="71438" cy="1295400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12646" name="Rectangle 7"/>
          <p:cNvSpPr>
            <a:spLocks noChangeArrowheads="1"/>
          </p:cNvSpPr>
          <p:nvPr/>
        </p:nvSpPr>
        <p:spPr bwMode="auto">
          <a:xfrm>
            <a:off x="3059113" y="4005263"/>
            <a:ext cx="71437" cy="1295400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12647" name="Rectangle 8"/>
          <p:cNvSpPr>
            <a:spLocks noChangeArrowheads="1"/>
          </p:cNvSpPr>
          <p:nvPr/>
        </p:nvSpPr>
        <p:spPr bwMode="auto">
          <a:xfrm>
            <a:off x="4140200" y="2636838"/>
            <a:ext cx="936625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12648" name="Rectangle 9"/>
          <p:cNvSpPr>
            <a:spLocks noChangeArrowheads="1"/>
          </p:cNvSpPr>
          <p:nvPr/>
        </p:nvSpPr>
        <p:spPr bwMode="auto">
          <a:xfrm>
            <a:off x="4213225" y="2420938"/>
            <a:ext cx="792163" cy="215900"/>
          </a:xfrm>
          <a:prstGeom prst="rect">
            <a:avLst/>
          </a:prstGeom>
          <a:solidFill>
            <a:srgbClr val="0000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12649" name="Rectangle 10"/>
          <p:cNvSpPr>
            <a:spLocks noChangeArrowheads="1"/>
          </p:cNvSpPr>
          <p:nvPr/>
        </p:nvSpPr>
        <p:spPr bwMode="auto">
          <a:xfrm>
            <a:off x="5580063" y="5299075"/>
            <a:ext cx="1044575" cy="73025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12650" name="Rectangle 11"/>
          <p:cNvSpPr>
            <a:spLocks noChangeArrowheads="1"/>
          </p:cNvSpPr>
          <p:nvPr/>
        </p:nvSpPr>
        <p:spPr bwMode="auto">
          <a:xfrm>
            <a:off x="2590800" y="5299075"/>
            <a:ext cx="1044575" cy="73025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12651" name="Text Box 12"/>
          <p:cNvSpPr txBox="1">
            <a:spLocks noChangeArrowheads="1"/>
          </p:cNvSpPr>
          <p:nvPr/>
        </p:nvSpPr>
        <p:spPr bwMode="auto">
          <a:xfrm>
            <a:off x="4424363" y="2925763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Ａ</a:t>
            </a:r>
          </a:p>
        </p:txBody>
      </p:sp>
      <p:sp>
        <p:nvSpPr>
          <p:cNvPr id="112652" name="AutoShape 13"/>
          <p:cNvSpPr>
            <a:spLocks noChangeArrowheads="1"/>
          </p:cNvSpPr>
          <p:nvPr/>
        </p:nvSpPr>
        <p:spPr bwMode="auto">
          <a:xfrm>
            <a:off x="7883525" y="2276475"/>
            <a:ext cx="720725" cy="2881313"/>
          </a:xfrm>
          <a:prstGeom prst="curvedLeftArrow">
            <a:avLst>
              <a:gd name="adj1" fmla="val 79956"/>
              <a:gd name="adj2" fmla="val 159912"/>
              <a:gd name="adj3" fmla="val 33333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12653" name="AutoShape 14"/>
          <p:cNvSpPr>
            <a:spLocks noChangeArrowheads="1"/>
          </p:cNvSpPr>
          <p:nvPr/>
        </p:nvSpPr>
        <p:spPr bwMode="auto">
          <a:xfrm>
            <a:off x="468313" y="2276475"/>
            <a:ext cx="792162" cy="2881313"/>
          </a:xfrm>
          <a:prstGeom prst="curvedRightArrow">
            <a:avLst>
              <a:gd name="adj1" fmla="val 72746"/>
              <a:gd name="adj2" fmla="val 145491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12654" name="Text Box 15"/>
          <p:cNvSpPr txBox="1">
            <a:spLocks noChangeArrowheads="1"/>
          </p:cNvSpPr>
          <p:nvPr/>
        </p:nvSpPr>
        <p:spPr bwMode="auto">
          <a:xfrm>
            <a:off x="7308850" y="5229225"/>
            <a:ext cx="170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 b="0">
                <a:solidFill>
                  <a:srgbClr val="FF0000"/>
                </a:solidFill>
              </a:rPr>
              <a:t>奇数の円盤</a:t>
            </a:r>
          </a:p>
        </p:txBody>
      </p:sp>
      <p:sp>
        <p:nvSpPr>
          <p:cNvPr id="112655" name="Text Box 16"/>
          <p:cNvSpPr txBox="1">
            <a:spLocks noChangeArrowheads="1"/>
          </p:cNvSpPr>
          <p:nvPr/>
        </p:nvSpPr>
        <p:spPr bwMode="auto">
          <a:xfrm>
            <a:off x="180975" y="5229225"/>
            <a:ext cx="170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 b="0">
                <a:solidFill>
                  <a:srgbClr val="0000FF"/>
                </a:solidFill>
              </a:rPr>
              <a:t>偶数の円盤</a:t>
            </a:r>
          </a:p>
        </p:txBody>
      </p:sp>
      <p:sp>
        <p:nvSpPr>
          <p:cNvPr id="112656" name="Rectangle 17"/>
          <p:cNvSpPr>
            <a:spLocks noChangeArrowheads="1"/>
          </p:cNvSpPr>
          <p:nvPr/>
        </p:nvSpPr>
        <p:spPr bwMode="auto">
          <a:xfrm>
            <a:off x="5797550" y="5084763"/>
            <a:ext cx="64611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504850" name="Rectangle 18"/>
          <p:cNvSpPr>
            <a:spLocks noChangeArrowheads="1"/>
          </p:cNvSpPr>
          <p:nvPr/>
        </p:nvSpPr>
        <p:spPr bwMode="auto">
          <a:xfrm>
            <a:off x="4427538" y="2205038"/>
            <a:ext cx="360362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12658" name="Rectangle 19"/>
          <p:cNvSpPr>
            <a:spLocks noChangeArrowheads="1"/>
          </p:cNvSpPr>
          <p:nvPr/>
        </p:nvSpPr>
        <p:spPr bwMode="auto">
          <a:xfrm>
            <a:off x="5868988" y="4868863"/>
            <a:ext cx="503237" cy="215900"/>
          </a:xfrm>
          <a:prstGeom prst="rect">
            <a:avLst/>
          </a:prstGeom>
          <a:solidFill>
            <a:srgbClr val="0000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504852" name="Rectangle 20"/>
          <p:cNvSpPr>
            <a:spLocks noChangeArrowheads="1"/>
          </p:cNvSpPr>
          <p:nvPr/>
        </p:nvSpPr>
        <p:spPr bwMode="auto">
          <a:xfrm>
            <a:off x="5940425" y="4652963"/>
            <a:ext cx="3603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12660" name="Text Box 21"/>
          <p:cNvSpPr txBox="1">
            <a:spLocks noChangeArrowheads="1"/>
          </p:cNvSpPr>
          <p:nvPr/>
        </p:nvSpPr>
        <p:spPr bwMode="auto">
          <a:xfrm>
            <a:off x="5934075" y="5373688"/>
            <a:ext cx="352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2000" b="0">
                <a:solidFill>
                  <a:srgbClr val="0000FF"/>
                </a:solidFill>
                <a:latin typeface="ＭＳ Ｐゴシック" panose="020B0600070205080204" pitchFamily="50" charset="-128"/>
              </a:rPr>
              <a:t>C</a:t>
            </a:r>
          </a:p>
        </p:txBody>
      </p:sp>
      <p:sp>
        <p:nvSpPr>
          <p:cNvPr id="112661" name="Text Box 22"/>
          <p:cNvSpPr txBox="1">
            <a:spLocks noChangeArrowheads="1"/>
          </p:cNvSpPr>
          <p:nvPr/>
        </p:nvSpPr>
        <p:spPr bwMode="auto">
          <a:xfrm>
            <a:off x="2914650" y="5373688"/>
            <a:ext cx="346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2000" b="0">
                <a:solidFill>
                  <a:srgbClr val="0000FF"/>
                </a:solidFill>
                <a:latin typeface="ＭＳ Ｐゴシック" panose="020B0600070205080204" pitchFamily="50" charset="-128"/>
              </a:rPr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5048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4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04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4850" grpId="0" animBg="1"/>
      <p:bldP spid="50485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ハノイの塔（直接的解法）</a:t>
            </a:r>
          </a:p>
        </p:txBody>
      </p:sp>
      <p:sp>
        <p:nvSpPr>
          <p:cNvPr id="113667" name="Rectangle 4"/>
          <p:cNvSpPr>
            <a:spLocks noChangeArrowheads="1"/>
          </p:cNvSpPr>
          <p:nvPr/>
        </p:nvSpPr>
        <p:spPr bwMode="auto">
          <a:xfrm>
            <a:off x="4103688" y="2851150"/>
            <a:ext cx="1044575" cy="73025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13668" name="Rectangle 5"/>
          <p:cNvSpPr>
            <a:spLocks noChangeArrowheads="1"/>
          </p:cNvSpPr>
          <p:nvPr/>
        </p:nvSpPr>
        <p:spPr bwMode="auto">
          <a:xfrm>
            <a:off x="4572000" y="1557338"/>
            <a:ext cx="71438" cy="1295400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13669" name="Rectangle 6"/>
          <p:cNvSpPr>
            <a:spLocks noChangeArrowheads="1"/>
          </p:cNvSpPr>
          <p:nvPr/>
        </p:nvSpPr>
        <p:spPr bwMode="auto">
          <a:xfrm>
            <a:off x="6083300" y="4005263"/>
            <a:ext cx="71438" cy="1295400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13670" name="Rectangle 7"/>
          <p:cNvSpPr>
            <a:spLocks noChangeArrowheads="1"/>
          </p:cNvSpPr>
          <p:nvPr/>
        </p:nvSpPr>
        <p:spPr bwMode="auto">
          <a:xfrm>
            <a:off x="3059113" y="4005263"/>
            <a:ext cx="71437" cy="1295400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13671" name="Rectangle 8"/>
          <p:cNvSpPr>
            <a:spLocks noChangeArrowheads="1"/>
          </p:cNvSpPr>
          <p:nvPr/>
        </p:nvSpPr>
        <p:spPr bwMode="auto">
          <a:xfrm>
            <a:off x="5651500" y="5084763"/>
            <a:ext cx="936625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13672" name="Rectangle 9"/>
          <p:cNvSpPr>
            <a:spLocks noChangeArrowheads="1"/>
          </p:cNvSpPr>
          <p:nvPr/>
        </p:nvSpPr>
        <p:spPr bwMode="auto">
          <a:xfrm>
            <a:off x="5724525" y="4868863"/>
            <a:ext cx="792163" cy="215900"/>
          </a:xfrm>
          <a:prstGeom prst="rect">
            <a:avLst/>
          </a:prstGeom>
          <a:solidFill>
            <a:srgbClr val="0000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13673" name="Rectangle 10"/>
          <p:cNvSpPr>
            <a:spLocks noChangeArrowheads="1"/>
          </p:cNvSpPr>
          <p:nvPr/>
        </p:nvSpPr>
        <p:spPr bwMode="auto">
          <a:xfrm>
            <a:off x="5797550" y="4652963"/>
            <a:ext cx="64611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13674" name="Rectangle 11"/>
          <p:cNvSpPr>
            <a:spLocks noChangeArrowheads="1"/>
          </p:cNvSpPr>
          <p:nvPr/>
        </p:nvSpPr>
        <p:spPr bwMode="auto">
          <a:xfrm>
            <a:off x="5868988" y="4437063"/>
            <a:ext cx="503237" cy="215900"/>
          </a:xfrm>
          <a:prstGeom prst="rect">
            <a:avLst/>
          </a:prstGeom>
          <a:solidFill>
            <a:srgbClr val="0000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13675" name="Rectangle 12"/>
          <p:cNvSpPr>
            <a:spLocks noChangeArrowheads="1"/>
          </p:cNvSpPr>
          <p:nvPr/>
        </p:nvSpPr>
        <p:spPr bwMode="auto">
          <a:xfrm>
            <a:off x="5940425" y="4221163"/>
            <a:ext cx="3603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13676" name="Rectangle 13"/>
          <p:cNvSpPr>
            <a:spLocks noChangeArrowheads="1"/>
          </p:cNvSpPr>
          <p:nvPr/>
        </p:nvSpPr>
        <p:spPr bwMode="auto">
          <a:xfrm>
            <a:off x="5580063" y="5299075"/>
            <a:ext cx="1044575" cy="73025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13677" name="Rectangle 14"/>
          <p:cNvSpPr>
            <a:spLocks noChangeArrowheads="1"/>
          </p:cNvSpPr>
          <p:nvPr/>
        </p:nvSpPr>
        <p:spPr bwMode="auto">
          <a:xfrm>
            <a:off x="2590800" y="5299075"/>
            <a:ext cx="1044575" cy="73025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13678" name="Text Box 15"/>
          <p:cNvSpPr txBox="1">
            <a:spLocks noChangeArrowheads="1"/>
          </p:cNvSpPr>
          <p:nvPr/>
        </p:nvSpPr>
        <p:spPr bwMode="auto">
          <a:xfrm>
            <a:off x="4424363" y="2925763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Ａ</a:t>
            </a:r>
          </a:p>
        </p:txBody>
      </p:sp>
      <p:sp>
        <p:nvSpPr>
          <p:cNvPr id="113679" name="AutoShape 16"/>
          <p:cNvSpPr>
            <a:spLocks noChangeArrowheads="1"/>
          </p:cNvSpPr>
          <p:nvPr/>
        </p:nvSpPr>
        <p:spPr bwMode="auto">
          <a:xfrm>
            <a:off x="7883525" y="2276475"/>
            <a:ext cx="720725" cy="2881313"/>
          </a:xfrm>
          <a:prstGeom prst="curvedLeftArrow">
            <a:avLst>
              <a:gd name="adj1" fmla="val 79956"/>
              <a:gd name="adj2" fmla="val 159912"/>
              <a:gd name="adj3" fmla="val 33333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13680" name="AutoShape 17"/>
          <p:cNvSpPr>
            <a:spLocks noChangeArrowheads="1"/>
          </p:cNvSpPr>
          <p:nvPr/>
        </p:nvSpPr>
        <p:spPr bwMode="auto">
          <a:xfrm>
            <a:off x="468313" y="2276475"/>
            <a:ext cx="792162" cy="2881313"/>
          </a:xfrm>
          <a:prstGeom prst="curvedRightArrow">
            <a:avLst>
              <a:gd name="adj1" fmla="val 72746"/>
              <a:gd name="adj2" fmla="val 145491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13681" name="Text Box 18"/>
          <p:cNvSpPr txBox="1">
            <a:spLocks noChangeArrowheads="1"/>
          </p:cNvSpPr>
          <p:nvPr/>
        </p:nvSpPr>
        <p:spPr bwMode="auto">
          <a:xfrm>
            <a:off x="7308850" y="5229225"/>
            <a:ext cx="170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 b="0">
                <a:solidFill>
                  <a:srgbClr val="FF0000"/>
                </a:solidFill>
              </a:rPr>
              <a:t>奇数の円盤</a:t>
            </a:r>
          </a:p>
        </p:txBody>
      </p:sp>
      <p:sp>
        <p:nvSpPr>
          <p:cNvPr id="113682" name="Text Box 19"/>
          <p:cNvSpPr txBox="1">
            <a:spLocks noChangeArrowheads="1"/>
          </p:cNvSpPr>
          <p:nvPr/>
        </p:nvSpPr>
        <p:spPr bwMode="auto">
          <a:xfrm>
            <a:off x="180975" y="5229225"/>
            <a:ext cx="170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 b="0">
                <a:solidFill>
                  <a:srgbClr val="0000FF"/>
                </a:solidFill>
              </a:rPr>
              <a:t>偶数の円盤</a:t>
            </a:r>
          </a:p>
        </p:txBody>
      </p:sp>
      <p:sp>
        <p:nvSpPr>
          <p:cNvPr id="113683" name="Text Box 20"/>
          <p:cNvSpPr txBox="1">
            <a:spLocks noChangeArrowheads="1"/>
          </p:cNvSpPr>
          <p:nvPr/>
        </p:nvSpPr>
        <p:spPr bwMode="auto">
          <a:xfrm>
            <a:off x="5934075" y="5373688"/>
            <a:ext cx="352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2000" b="0">
                <a:solidFill>
                  <a:srgbClr val="0000FF"/>
                </a:solidFill>
                <a:latin typeface="ＭＳ Ｐゴシック" panose="020B0600070205080204" pitchFamily="50" charset="-128"/>
              </a:rPr>
              <a:t>C</a:t>
            </a:r>
          </a:p>
        </p:txBody>
      </p:sp>
      <p:sp>
        <p:nvSpPr>
          <p:cNvPr id="113684" name="Text Box 21"/>
          <p:cNvSpPr txBox="1">
            <a:spLocks noChangeArrowheads="1"/>
          </p:cNvSpPr>
          <p:nvPr/>
        </p:nvSpPr>
        <p:spPr bwMode="auto">
          <a:xfrm>
            <a:off x="2914650" y="5373688"/>
            <a:ext cx="346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2000" b="0">
                <a:solidFill>
                  <a:srgbClr val="0000FF"/>
                </a:solidFill>
                <a:latin typeface="ＭＳ Ｐゴシック" panose="020B0600070205080204" pitchFamily="50" charset="-128"/>
              </a:rPr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ハノイの塔（ルール）</a:t>
            </a:r>
          </a:p>
        </p:txBody>
      </p:sp>
      <p:grpSp>
        <p:nvGrpSpPr>
          <p:cNvPr id="101379" name="Group 3"/>
          <p:cNvGrpSpPr>
            <a:grpSpLocks/>
          </p:cNvGrpSpPr>
          <p:nvPr/>
        </p:nvGrpSpPr>
        <p:grpSpPr bwMode="auto">
          <a:xfrm>
            <a:off x="2879725" y="2206625"/>
            <a:ext cx="3384550" cy="1366838"/>
            <a:chOff x="1814" y="981"/>
            <a:chExt cx="2132" cy="861"/>
          </a:xfrm>
        </p:grpSpPr>
        <p:sp>
          <p:nvSpPr>
            <p:cNvPr id="101392" name="Rectangle 4"/>
            <p:cNvSpPr>
              <a:spLocks noChangeArrowheads="1"/>
            </p:cNvSpPr>
            <p:nvPr/>
          </p:nvSpPr>
          <p:spPr bwMode="auto">
            <a:xfrm>
              <a:off x="1814" y="1796"/>
              <a:ext cx="2132" cy="4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101393" name="Rectangle 5"/>
            <p:cNvSpPr>
              <a:spLocks noChangeArrowheads="1"/>
            </p:cNvSpPr>
            <p:nvPr/>
          </p:nvSpPr>
          <p:spPr bwMode="auto">
            <a:xfrm>
              <a:off x="2109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101394" name="Rectangle 6"/>
            <p:cNvSpPr>
              <a:spLocks noChangeArrowheads="1"/>
            </p:cNvSpPr>
            <p:nvPr/>
          </p:nvSpPr>
          <p:spPr bwMode="auto">
            <a:xfrm>
              <a:off x="2857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  <p:sp>
          <p:nvSpPr>
            <p:cNvPr id="101395" name="Rectangle 7"/>
            <p:cNvSpPr>
              <a:spLocks noChangeArrowheads="1"/>
            </p:cNvSpPr>
            <p:nvPr/>
          </p:nvSpPr>
          <p:spPr bwMode="auto">
            <a:xfrm>
              <a:off x="3606" y="981"/>
              <a:ext cx="45" cy="816"/>
            </a:xfrm>
            <a:prstGeom prst="rect">
              <a:avLst/>
            </a:prstGeom>
            <a:solidFill>
              <a:srgbClr val="3366FF"/>
            </a:solidFill>
            <a:ln w="25400" algn="ctr">
              <a:solidFill>
                <a:srgbClr val="3366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ja-JP" altLang="en-US" sz="5400">
                <a:solidFill>
                  <a:srgbClr val="0000FF"/>
                </a:solidFill>
              </a:endParaRPr>
            </a:p>
          </p:txBody>
        </p:sp>
      </p:grpSp>
      <p:sp>
        <p:nvSpPr>
          <p:cNvPr id="101380" name="Rectangle 8"/>
          <p:cNvSpPr>
            <a:spLocks noChangeArrowheads="1"/>
          </p:cNvSpPr>
          <p:nvPr/>
        </p:nvSpPr>
        <p:spPr bwMode="auto">
          <a:xfrm>
            <a:off x="2916238" y="3286125"/>
            <a:ext cx="936625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1381" name="Rectangle 9"/>
          <p:cNvSpPr>
            <a:spLocks noChangeArrowheads="1"/>
          </p:cNvSpPr>
          <p:nvPr/>
        </p:nvSpPr>
        <p:spPr bwMode="auto">
          <a:xfrm>
            <a:off x="2989263" y="3070225"/>
            <a:ext cx="7921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1382" name="Rectangle 10"/>
          <p:cNvSpPr>
            <a:spLocks noChangeArrowheads="1"/>
          </p:cNvSpPr>
          <p:nvPr/>
        </p:nvSpPr>
        <p:spPr bwMode="auto">
          <a:xfrm>
            <a:off x="3062288" y="2854325"/>
            <a:ext cx="64611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1383" name="Rectangle 11"/>
          <p:cNvSpPr>
            <a:spLocks noChangeArrowheads="1"/>
          </p:cNvSpPr>
          <p:nvPr/>
        </p:nvSpPr>
        <p:spPr bwMode="auto">
          <a:xfrm>
            <a:off x="3133725" y="2638425"/>
            <a:ext cx="503238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1384" name="Rectangle 12"/>
          <p:cNvSpPr>
            <a:spLocks noChangeArrowheads="1"/>
          </p:cNvSpPr>
          <p:nvPr/>
        </p:nvSpPr>
        <p:spPr bwMode="auto">
          <a:xfrm>
            <a:off x="3205163" y="2422525"/>
            <a:ext cx="360362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1385" name="Rectangle 13"/>
          <p:cNvSpPr>
            <a:spLocks noChangeArrowheads="1"/>
          </p:cNvSpPr>
          <p:nvPr/>
        </p:nvSpPr>
        <p:spPr bwMode="auto">
          <a:xfrm>
            <a:off x="5291138" y="3286125"/>
            <a:ext cx="936625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1386" name="Rectangle 14"/>
          <p:cNvSpPr>
            <a:spLocks noChangeArrowheads="1"/>
          </p:cNvSpPr>
          <p:nvPr/>
        </p:nvSpPr>
        <p:spPr bwMode="auto">
          <a:xfrm>
            <a:off x="5364163" y="3070225"/>
            <a:ext cx="792162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1387" name="Rectangle 15"/>
          <p:cNvSpPr>
            <a:spLocks noChangeArrowheads="1"/>
          </p:cNvSpPr>
          <p:nvPr/>
        </p:nvSpPr>
        <p:spPr bwMode="auto">
          <a:xfrm>
            <a:off x="5437188" y="2854325"/>
            <a:ext cx="646112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1388" name="Rectangle 16"/>
          <p:cNvSpPr>
            <a:spLocks noChangeArrowheads="1"/>
          </p:cNvSpPr>
          <p:nvPr/>
        </p:nvSpPr>
        <p:spPr bwMode="auto">
          <a:xfrm>
            <a:off x="5508625" y="2638425"/>
            <a:ext cx="503238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1389" name="Rectangle 17"/>
          <p:cNvSpPr>
            <a:spLocks noChangeArrowheads="1"/>
          </p:cNvSpPr>
          <p:nvPr/>
        </p:nvSpPr>
        <p:spPr bwMode="auto">
          <a:xfrm>
            <a:off x="5580063" y="2422525"/>
            <a:ext cx="360362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1390" name="AutoShape 18"/>
          <p:cNvSpPr>
            <a:spLocks noChangeArrowheads="1"/>
          </p:cNvSpPr>
          <p:nvPr/>
        </p:nvSpPr>
        <p:spPr bwMode="auto">
          <a:xfrm>
            <a:off x="3563938" y="1630363"/>
            <a:ext cx="2159000" cy="431800"/>
          </a:xfrm>
          <a:prstGeom prst="curvedDownArrow">
            <a:avLst>
              <a:gd name="adj1" fmla="val 100000"/>
              <a:gd name="adj2" fmla="val 200000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1391" name="Rectangle 19"/>
          <p:cNvSpPr>
            <a:spLocks noGrp="1" noChangeArrowheads="1"/>
          </p:cNvSpPr>
          <p:nvPr>
            <p:ph type="body" idx="1"/>
          </p:nvPr>
        </p:nvSpPr>
        <p:spPr>
          <a:xfrm>
            <a:off x="457200" y="4076700"/>
            <a:ext cx="8229600" cy="2376488"/>
          </a:xfrm>
        </p:spPr>
        <p:txBody>
          <a:bodyPr/>
          <a:lstStyle/>
          <a:p>
            <a:pPr eaLnBrk="1" hangingPunct="1"/>
            <a:r>
              <a:rPr lang="ja-JP" altLang="en-US" smtClean="0"/>
              <a:t>一度に１枚の円盤しか動かせない</a:t>
            </a:r>
          </a:p>
          <a:p>
            <a:pPr eaLnBrk="1" hangingPunct="1"/>
            <a:r>
              <a:rPr lang="ja-JP" altLang="en-US" smtClean="0"/>
              <a:t>小さい円盤の上に大きい円盤を重ねてはならない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ハノイの塔（直接的解法）</a:t>
            </a:r>
          </a:p>
        </p:txBody>
      </p:sp>
      <p:sp>
        <p:nvSpPr>
          <p:cNvPr id="102403" name="Rectangle 4"/>
          <p:cNvSpPr>
            <a:spLocks noChangeArrowheads="1"/>
          </p:cNvSpPr>
          <p:nvPr/>
        </p:nvSpPr>
        <p:spPr bwMode="auto">
          <a:xfrm>
            <a:off x="4103688" y="2851150"/>
            <a:ext cx="1044575" cy="73025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2404" name="Rectangle 5"/>
          <p:cNvSpPr>
            <a:spLocks noChangeArrowheads="1"/>
          </p:cNvSpPr>
          <p:nvPr/>
        </p:nvSpPr>
        <p:spPr bwMode="auto">
          <a:xfrm>
            <a:off x="4572000" y="1557338"/>
            <a:ext cx="71438" cy="1295400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2405" name="Rectangle 6"/>
          <p:cNvSpPr>
            <a:spLocks noChangeArrowheads="1"/>
          </p:cNvSpPr>
          <p:nvPr/>
        </p:nvSpPr>
        <p:spPr bwMode="auto">
          <a:xfrm>
            <a:off x="6083300" y="4005263"/>
            <a:ext cx="71438" cy="1295400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2406" name="Rectangle 7"/>
          <p:cNvSpPr>
            <a:spLocks noChangeArrowheads="1"/>
          </p:cNvSpPr>
          <p:nvPr/>
        </p:nvSpPr>
        <p:spPr bwMode="auto">
          <a:xfrm>
            <a:off x="3059113" y="4005263"/>
            <a:ext cx="71437" cy="1295400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2407" name="Rectangle 8"/>
          <p:cNvSpPr>
            <a:spLocks noChangeArrowheads="1"/>
          </p:cNvSpPr>
          <p:nvPr/>
        </p:nvSpPr>
        <p:spPr bwMode="auto">
          <a:xfrm>
            <a:off x="4140200" y="2636838"/>
            <a:ext cx="936625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2408" name="Rectangle 9"/>
          <p:cNvSpPr>
            <a:spLocks noChangeArrowheads="1"/>
          </p:cNvSpPr>
          <p:nvPr/>
        </p:nvSpPr>
        <p:spPr bwMode="auto">
          <a:xfrm>
            <a:off x="4213225" y="2420938"/>
            <a:ext cx="792163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2409" name="Rectangle 10"/>
          <p:cNvSpPr>
            <a:spLocks noChangeArrowheads="1"/>
          </p:cNvSpPr>
          <p:nvPr/>
        </p:nvSpPr>
        <p:spPr bwMode="auto">
          <a:xfrm>
            <a:off x="4286250" y="2205038"/>
            <a:ext cx="646113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2410" name="Rectangle 11"/>
          <p:cNvSpPr>
            <a:spLocks noChangeArrowheads="1"/>
          </p:cNvSpPr>
          <p:nvPr/>
        </p:nvSpPr>
        <p:spPr bwMode="auto">
          <a:xfrm>
            <a:off x="4357688" y="1989138"/>
            <a:ext cx="503237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2411" name="Rectangle 12"/>
          <p:cNvSpPr>
            <a:spLocks noChangeArrowheads="1"/>
          </p:cNvSpPr>
          <p:nvPr/>
        </p:nvSpPr>
        <p:spPr bwMode="auto">
          <a:xfrm>
            <a:off x="4429125" y="1773238"/>
            <a:ext cx="360363" cy="215900"/>
          </a:xfrm>
          <a:prstGeom prst="rect">
            <a:avLst/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2412" name="Rectangle 13"/>
          <p:cNvSpPr>
            <a:spLocks noChangeArrowheads="1"/>
          </p:cNvSpPr>
          <p:nvPr/>
        </p:nvSpPr>
        <p:spPr bwMode="auto">
          <a:xfrm>
            <a:off x="5724525" y="4868863"/>
            <a:ext cx="792163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2413" name="Rectangle 14"/>
          <p:cNvSpPr>
            <a:spLocks noChangeArrowheads="1"/>
          </p:cNvSpPr>
          <p:nvPr/>
        </p:nvSpPr>
        <p:spPr bwMode="auto">
          <a:xfrm>
            <a:off x="5797550" y="4652963"/>
            <a:ext cx="646113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2414" name="Rectangle 15"/>
          <p:cNvSpPr>
            <a:spLocks noChangeArrowheads="1"/>
          </p:cNvSpPr>
          <p:nvPr/>
        </p:nvSpPr>
        <p:spPr bwMode="auto">
          <a:xfrm>
            <a:off x="5868988" y="4437063"/>
            <a:ext cx="503237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2415" name="Rectangle 16"/>
          <p:cNvSpPr>
            <a:spLocks noChangeArrowheads="1"/>
          </p:cNvSpPr>
          <p:nvPr/>
        </p:nvSpPr>
        <p:spPr bwMode="auto">
          <a:xfrm>
            <a:off x="5940425" y="4221163"/>
            <a:ext cx="360363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2416" name="Rectangle 17"/>
          <p:cNvSpPr>
            <a:spLocks noChangeArrowheads="1"/>
          </p:cNvSpPr>
          <p:nvPr/>
        </p:nvSpPr>
        <p:spPr bwMode="auto">
          <a:xfrm>
            <a:off x="5580063" y="5299075"/>
            <a:ext cx="1044575" cy="73025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2417" name="Rectangle 18"/>
          <p:cNvSpPr>
            <a:spLocks noChangeArrowheads="1"/>
          </p:cNvSpPr>
          <p:nvPr/>
        </p:nvSpPr>
        <p:spPr bwMode="auto">
          <a:xfrm>
            <a:off x="2590800" y="5299075"/>
            <a:ext cx="1044575" cy="73025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2418" name="Rectangle 19"/>
          <p:cNvSpPr>
            <a:spLocks noChangeArrowheads="1"/>
          </p:cNvSpPr>
          <p:nvPr/>
        </p:nvSpPr>
        <p:spPr bwMode="auto">
          <a:xfrm>
            <a:off x="5651500" y="5084763"/>
            <a:ext cx="936625" cy="215900"/>
          </a:xfrm>
          <a:prstGeom prst="rect">
            <a:avLst/>
          </a:prstGeom>
          <a:solidFill>
            <a:srgbClr val="3366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2419" name="Text Box 20"/>
          <p:cNvSpPr txBox="1">
            <a:spLocks noChangeArrowheads="1"/>
          </p:cNvSpPr>
          <p:nvPr/>
        </p:nvSpPr>
        <p:spPr bwMode="auto">
          <a:xfrm>
            <a:off x="4424363" y="2925763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Ａ</a:t>
            </a:r>
          </a:p>
        </p:txBody>
      </p:sp>
      <p:sp>
        <p:nvSpPr>
          <p:cNvPr id="102420" name="Text Box 21"/>
          <p:cNvSpPr txBox="1">
            <a:spLocks noChangeArrowheads="1"/>
          </p:cNvSpPr>
          <p:nvPr/>
        </p:nvSpPr>
        <p:spPr bwMode="auto">
          <a:xfrm>
            <a:off x="5934075" y="5373688"/>
            <a:ext cx="352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2000" b="0">
                <a:solidFill>
                  <a:srgbClr val="0000FF"/>
                </a:solidFill>
                <a:latin typeface="ＭＳ Ｐゴシック" panose="020B0600070205080204" pitchFamily="50" charset="-128"/>
              </a:rPr>
              <a:t>C</a:t>
            </a:r>
          </a:p>
        </p:txBody>
      </p:sp>
      <p:sp>
        <p:nvSpPr>
          <p:cNvPr id="102421" name="Text Box 22"/>
          <p:cNvSpPr txBox="1">
            <a:spLocks noChangeArrowheads="1"/>
          </p:cNvSpPr>
          <p:nvPr/>
        </p:nvSpPr>
        <p:spPr bwMode="auto">
          <a:xfrm>
            <a:off x="2914650" y="5373688"/>
            <a:ext cx="346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2000" b="0">
                <a:solidFill>
                  <a:srgbClr val="0000FF"/>
                </a:solidFill>
                <a:latin typeface="ＭＳ Ｐゴシック" panose="020B0600070205080204" pitchFamily="50" charset="-128"/>
              </a:rPr>
              <a:t>B</a:t>
            </a:r>
          </a:p>
        </p:txBody>
      </p:sp>
      <p:sp>
        <p:nvSpPr>
          <p:cNvPr id="102422" name="AutoShape 23"/>
          <p:cNvSpPr>
            <a:spLocks noChangeArrowheads="1"/>
          </p:cNvSpPr>
          <p:nvPr/>
        </p:nvSpPr>
        <p:spPr bwMode="auto">
          <a:xfrm>
            <a:off x="7883525" y="2276475"/>
            <a:ext cx="720725" cy="2881313"/>
          </a:xfrm>
          <a:prstGeom prst="curvedLeftArrow">
            <a:avLst>
              <a:gd name="adj1" fmla="val 79956"/>
              <a:gd name="adj2" fmla="val 159912"/>
              <a:gd name="adj3" fmla="val 33333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2423" name="AutoShape 24"/>
          <p:cNvSpPr>
            <a:spLocks noChangeArrowheads="1"/>
          </p:cNvSpPr>
          <p:nvPr/>
        </p:nvSpPr>
        <p:spPr bwMode="auto">
          <a:xfrm>
            <a:off x="468313" y="2276475"/>
            <a:ext cx="792162" cy="2881313"/>
          </a:xfrm>
          <a:prstGeom prst="curvedRightArrow">
            <a:avLst>
              <a:gd name="adj1" fmla="val 72746"/>
              <a:gd name="adj2" fmla="val 145491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2424" name="Text Box 25"/>
          <p:cNvSpPr txBox="1">
            <a:spLocks noChangeArrowheads="1"/>
          </p:cNvSpPr>
          <p:nvPr/>
        </p:nvSpPr>
        <p:spPr bwMode="auto">
          <a:xfrm>
            <a:off x="7308850" y="5229225"/>
            <a:ext cx="170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 b="0">
                <a:solidFill>
                  <a:srgbClr val="FF0000"/>
                </a:solidFill>
              </a:rPr>
              <a:t>奇数の円盤</a:t>
            </a:r>
          </a:p>
        </p:txBody>
      </p:sp>
      <p:sp>
        <p:nvSpPr>
          <p:cNvPr id="102425" name="Text Box 26"/>
          <p:cNvSpPr txBox="1">
            <a:spLocks noChangeArrowheads="1"/>
          </p:cNvSpPr>
          <p:nvPr/>
        </p:nvSpPr>
        <p:spPr bwMode="auto">
          <a:xfrm>
            <a:off x="180975" y="5229225"/>
            <a:ext cx="170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 b="0">
                <a:solidFill>
                  <a:srgbClr val="0000FF"/>
                </a:solidFill>
              </a:rPr>
              <a:t>偶数の円盤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ハノイの塔（直接的解法）</a:t>
            </a:r>
          </a:p>
        </p:txBody>
      </p:sp>
      <p:sp>
        <p:nvSpPr>
          <p:cNvPr id="103427" name="Rectangle 4"/>
          <p:cNvSpPr>
            <a:spLocks noChangeArrowheads="1"/>
          </p:cNvSpPr>
          <p:nvPr/>
        </p:nvSpPr>
        <p:spPr bwMode="auto">
          <a:xfrm>
            <a:off x="4103688" y="2851150"/>
            <a:ext cx="1044575" cy="73025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3428" name="Rectangle 5"/>
          <p:cNvSpPr>
            <a:spLocks noChangeArrowheads="1"/>
          </p:cNvSpPr>
          <p:nvPr/>
        </p:nvSpPr>
        <p:spPr bwMode="auto">
          <a:xfrm>
            <a:off x="4572000" y="1557338"/>
            <a:ext cx="71438" cy="1295400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3429" name="Rectangle 6"/>
          <p:cNvSpPr>
            <a:spLocks noChangeArrowheads="1"/>
          </p:cNvSpPr>
          <p:nvPr/>
        </p:nvSpPr>
        <p:spPr bwMode="auto">
          <a:xfrm>
            <a:off x="6083300" y="4005263"/>
            <a:ext cx="71438" cy="1295400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3430" name="Rectangle 7"/>
          <p:cNvSpPr>
            <a:spLocks noChangeArrowheads="1"/>
          </p:cNvSpPr>
          <p:nvPr/>
        </p:nvSpPr>
        <p:spPr bwMode="auto">
          <a:xfrm>
            <a:off x="3059113" y="4005263"/>
            <a:ext cx="71437" cy="1295400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3431" name="Rectangle 8"/>
          <p:cNvSpPr>
            <a:spLocks noChangeArrowheads="1"/>
          </p:cNvSpPr>
          <p:nvPr/>
        </p:nvSpPr>
        <p:spPr bwMode="auto">
          <a:xfrm>
            <a:off x="4140200" y="2636838"/>
            <a:ext cx="936625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3432" name="Rectangle 9"/>
          <p:cNvSpPr>
            <a:spLocks noChangeArrowheads="1"/>
          </p:cNvSpPr>
          <p:nvPr/>
        </p:nvSpPr>
        <p:spPr bwMode="auto">
          <a:xfrm>
            <a:off x="4213225" y="2420938"/>
            <a:ext cx="792163" cy="215900"/>
          </a:xfrm>
          <a:prstGeom prst="rect">
            <a:avLst/>
          </a:prstGeom>
          <a:solidFill>
            <a:srgbClr val="0000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3433" name="Rectangle 10"/>
          <p:cNvSpPr>
            <a:spLocks noChangeArrowheads="1"/>
          </p:cNvSpPr>
          <p:nvPr/>
        </p:nvSpPr>
        <p:spPr bwMode="auto">
          <a:xfrm>
            <a:off x="4286250" y="2205038"/>
            <a:ext cx="64611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3434" name="Rectangle 11"/>
          <p:cNvSpPr>
            <a:spLocks noChangeArrowheads="1"/>
          </p:cNvSpPr>
          <p:nvPr/>
        </p:nvSpPr>
        <p:spPr bwMode="auto">
          <a:xfrm>
            <a:off x="4357688" y="1989138"/>
            <a:ext cx="503237" cy="215900"/>
          </a:xfrm>
          <a:prstGeom prst="rect">
            <a:avLst/>
          </a:prstGeom>
          <a:solidFill>
            <a:srgbClr val="0000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3435" name="Rectangle 12"/>
          <p:cNvSpPr>
            <a:spLocks noChangeArrowheads="1"/>
          </p:cNvSpPr>
          <p:nvPr/>
        </p:nvSpPr>
        <p:spPr bwMode="auto">
          <a:xfrm>
            <a:off x="4429125" y="1773238"/>
            <a:ext cx="3603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3436" name="Rectangle 13"/>
          <p:cNvSpPr>
            <a:spLocks noChangeArrowheads="1"/>
          </p:cNvSpPr>
          <p:nvPr/>
        </p:nvSpPr>
        <p:spPr bwMode="auto">
          <a:xfrm>
            <a:off x="5580063" y="5299075"/>
            <a:ext cx="1044575" cy="73025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3437" name="Rectangle 14"/>
          <p:cNvSpPr>
            <a:spLocks noChangeArrowheads="1"/>
          </p:cNvSpPr>
          <p:nvPr/>
        </p:nvSpPr>
        <p:spPr bwMode="auto">
          <a:xfrm>
            <a:off x="2590800" y="5299075"/>
            <a:ext cx="1044575" cy="73025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3438" name="Text Box 15"/>
          <p:cNvSpPr txBox="1">
            <a:spLocks noChangeArrowheads="1"/>
          </p:cNvSpPr>
          <p:nvPr/>
        </p:nvSpPr>
        <p:spPr bwMode="auto">
          <a:xfrm>
            <a:off x="4424363" y="2925763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Ａ</a:t>
            </a:r>
          </a:p>
        </p:txBody>
      </p:sp>
      <p:sp>
        <p:nvSpPr>
          <p:cNvPr id="103439" name="AutoShape 16"/>
          <p:cNvSpPr>
            <a:spLocks noChangeArrowheads="1"/>
          </p:cNvSpPr>
          <p:nvPr/>
        </p:nvSpPr>
        <p:spPr bwMode="auto">
          <a:xfrm>
            <a:off x="7883525" y="2276475"/>
            <a:ext cx="720725" cy="2881313"/>
          </a:xfrm>
          <a:prstGeom prst="curvedLeftArrow">
            <a:avLst>
              <a:gd name="adj1" fmla="val 79956"/>
              <a:gd name="adj2" fmla="val 159912"/>
              <a:gd name="adj3" fmla="val 33333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3440" name="AutoShape 17"/>
          <p:cNvSpPr>
            <a:spLocks noChangeArrowheads="1"/>
          </p:cNvSpPr>
          <p:nvPr/>
        </p:nvSpPr>
        <p:spPr bwMode="auto">
          <a:xfrm>
            <a:off x="468313" y="2276475"/>
            <a:ext cx="792162" cy="2881313"/>
          </a:xfrm>
          <a:prstGeom prst="curvedRightArrow">
            <a:avLst>
              <a:gd name="adj1" fmla="val 72746"/>
              <a:gd name="adj2" fmla="val 145491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3441" name="Text Box 18"/>
          <p:cNvSpPr txBox="1">
            <a:spLocks noChangeArrowheads="1"/>
          </p:cNvSpPr>
          <p:nvPr/>
        </p:nvSpPr>
        <p:spPr bwMode="auto">
          <a:xfrm>
            <a:off x="7308850" y="5229225"/>
            <a:ext cx="170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 b="0">
                <a:solidFill>
                  <a:srgbClr val="FF0000"/>
                </a:solidFill>
              </a:rPr>
              <a:t>奇数の円盤</a:t>
            </a:r>
          </a:p>
        </p:txBody>
      </p:sp>
      <p:sp>
        <p:nvSpPr>
          <p:cNvPr id="103442" name="Text Box 19"/>
          <p:cNvSpPr txBox="1">
            <a:spLocks noChangeArrowheads="1"/>
          </p:cNvSpPr>
          <p:nvPr/>
        </p:nvSpPr>
        <p:spPr bwMode="auto">
          <a:xfrm>
            <a:off x="180975" y="5229225"/>
            <a:ext cx="170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 b="0">
                <a:solidFill>
                  <a:srgbClr val="0000FF"/>
                </a:solidFill>
              </a:rPr>
              <a:t>偶数の円盤</a:t>
            </a:r>
          </a:p>
        </p:txBody>
      </p:sp>
      <p:sp>
        <p:nvSpPr>
          <p:cNvPr id="103443" name="Text Box 20"/>
          <p:cNvSpPr txBox="1">
            <a:spLocks noChangeArrowheads="1"/>
          </p:cNvSpPr>
          <p:nvPr/>
        </p:nvSpPr>
        <p:spPr bwMode="auto">
          <a:xfrm>
            <a:off x="5934075" y="5373688"/>
            <a:ext cx="352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2000" b="0">
                <a:solidFill>
                  <a:srgbClr val="0000FF"/>
                </a:solidFill>
                <a:latin typeface="ＭＳ Ｐゴシック" panose="020B0600070205080204" pitchFamily="50" charset="-128"/>
              </a:rPr>
              <a:t>C</a:t>
            </a:r>
          </a:p>
        </p:txBody>
      </p:sp>
      <p:sp>
        <p:nvSpPr>
          <p:cNvPr id="103444" name="Text Box 21"/>
          <p:cNvSpPr txBox="1">
            <a:spLocks noChangeArrowheads="1"/>
          </p:cNvSpPr>
          <p:nvPr/>
        </p:nvSpPr>
        <p:spPr bwMode="auto">
          <a:xfrm>
            <a:off x="2914650" y="5373688"/>
            <a:ext cx="346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2000" b="0">
                <a:solidFill>
                  <a:srgbClr val="0000FF"/>
                </a:solidFill>
                <a:latin typeface="ＭＳ Ｐゴシック" panose="020B0600070205080204" pitchFamily="50" charset="-128"/>
              </a:rPr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ハノイの塔（直接的解法）</a:t>
            </a:r>
          </a:p>
        </p:txBody>
      </p:sp>
      <p:sp>
        <p:nvSpPr>
          <p:cNvPr id="104451" name="Rectangle 4"/>
          <p:cNvSpPr>
            <a:spLocks noChangeArrowheads="1"/>
          </p:cNvSpPr>
          <p:nvPr/>
        </p:nvSpPr>
        <p:spPr bwMode="auto">
          <a:xfrm>
            <a:off x="4103688" y="2851150"/>
            <a:ext cx="1044575" cy="73025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4452" name="Rectangle 5"/>
          <p:cNvSpPr>
            <a:spLocks noChangeArrowheads="1"/>
          </p:cNvSpPr>
          <p:nvPr/>
        </p:nvSpPr>
        <p:spPr bwMode="auto">
          <a:xfrm>
            <a:off x="4572000" y="1557338"/>
            <a:ext cx="71438" cy="1295400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4453" name="Rectangle 6"/>
          <p:cNvSpPr>
            <a:spLocks noChangeArrowheads="1"/>
          </p:cNvSpPr>
          <p:nvPr/>
        </p:nvSpPr>
        <p:spPr bwMode="auto">
          <a:xfrm>
            <a:off x="6083300" y="4005263"/>
            <a:ext cx="71438" cy="1295400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4454" name="Rectangle 7"/>
          <p:cNvSpPr>
            <a:spLocks noChangeArrowheads="1"/>
          </p:cNvSpPr>
          <p:nvPr/>
        </p:nvSpPr>
        <p:spPr bwMode="auto">
          <a:xfrm>
            <a:off x="3059113" y="4005263"/>
            <a:ext cx="71437" cy="1295400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4455" name="Rectangle 8"/>
          <p:cNvSpPr>
            <a:spLocks noChangeArrowheads="1"/>
          </p:cNvSpPr>
          <p:nvPr/>
        </p:nvSpPr>
        <p:spPr bwMode="auto">
          <a:xfrm>
            <a:off x="4140200" y="2636838"/>
            <a:ext cx="936625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4456" name="Rectangle 9"/>
          <p:cNvSpPr>
            <a:spLocks noChangeArrowheads="1"/>
          </p:cNvSpPr>
          <p:nvPr/>
        </p:nvSpPr>
        <p:spPr bwMode="auto">
          <a:xfrm>
            <a:off x="4213225" y="2420938"/>
            <a:ext cx="792163" cy="215900"/>
          </a:xfrm>
          <a:prstGeom prst="rect">
            <a:avLst/>
          </a:prstGeom>
          <a:solidFill>
            <a:srgbClr val="0000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4457" name="Rectangle 10"/>
          <p:cNvSpPr>
            <a:spLocks noChangeArrowheads="1"/>
          </p:cNvSpPr>
          <p:nvPr/>
        </p:nvSpPr>
        <p:spPr bwMode="auto">
          <a:xfrm>
            <a:off x="4286250" y="2205038"/>
            <a:ext cx="64611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4458" name="Rectangle 11"/>
          <p:cNvSpPr>
            <a:spLocks noChangeArrowheads="1"/>
          </p:cNvSpPr>
          <p:nvPr/>
        </p:nvSpPr>
        <p:spPr bwMode="auto">
          <a:xfrm>
            <a:off x="4357688" y="1989138"/>
            <a:ext cx="503237" cy="215900"/>
          </a:xfrm>
          <a:prstGeom prst="rect">
            <a:avLst/>
          </a:prstGeom>
          <a:solidFill>
            <a:srgbClr val="0000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496652" name="Rectangle 12"/>
          <p:cNvSpPr>
            <a:spLocks noChangeArrowheads="1"/>
          </p:cNvSpPr>
          <p:nvPr/>
        </p:nvSpPr>
        <p:spPr bwMode="auto">
          <a:xfrm>
            <a:off x="4429125" y="1773238"/>
            <a:ext cx="3603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4460" name="Rectangle 13"/>
          <p:cNvSpPr>
            <a:spLocks noChangeArrowheads="1"/>
          </p:cNvSpPr>
          <p:nvPr/>
        </p:nvSpPr>
        <p:spPr bwMode="auto">
          <a:xfrm>
            <a:off x="5580063" y="5299075"/>
            <a:ext cx="1044575" cy="73025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4461" name="Rectangle 14"/>
          <p:cNvSpPr>
            <a:spLocks noChangeArrowheads="1"/>
          </p:cNvSpPr>
          <p:nvPr/>
        </p:nvSpPr>
        <p:spPr bwMode="auto">
          <a:xfrm>
            <a:off x="2590800" y="5299075"/>
            <a:ext cx="1044575" cy="73025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4462" name="Text Box 15"/>
          <p:cNvSpPr txBox="1">
            <a:spLocks noChangeArrowheads="1"/>
          </p:cNvSpPr>
          <p:nvPr/>
        </p:nvSpPr>
        <p:spPr bwMode="auto">
          <a:xfrm>
            <a:off x="4424363" y="2925763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Ａ</a:t>
            </a:r>
          </a:p>
        </p:txBody>
      </p:sp>
      <p:sp>
        <p:nvSpPr>
          <p:cNvPr id="104463" name="AutoShape 16"/>
          <p:cNvSpPr>
            <a:spLocks noChangeArrowheads="1"/>
          </p:cNvSpPr>
          <p:nvPr/>
        </p:nvSpPr>
        <p:spPr bwMode="auto">
          <a:xfrm>
            <a:off x="7883525" y="2276475"/>
            <a:ext cx="720725" cy="2881313"/>
          </a:xfrm>
          <a:prstGeom prst="curvedLeftArrow">
            <a:avLst>
              <a:gd name="adj1" fmla="val 79956"/>
              <a:gd name="adj2" fmla="val 159912"/>
              <a:gd name="adj3" fmla="val 33333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4464" name="AutoShape 17"/>
          <p:cNvSpPr>
            <a:spLocks noChangeArrowheads="1"/>
          </p:cNvSpPr>
          <p:nvPr/>
        </p:nvSpPr>
        <p:spPr bwMode="auto">
          <a:xfrm>
            <a:off x="468313" y="2276475"/>
            <a:ext cx="792162" cy="2881313"/>
          </a:xfrm>
          <a:prstGeom prst="curvedRightArrow">
            <a:avLst>
              <a:gd name="adj1" fmla="val 72746"/>
              <a:gd name="adj2" fmla="val 145491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4465" name="Text Box 18"/>
          <p:cNvSpPr txBox="1">
            <a:spLocks noChangeArrowheads="1"/>
          </p:cNvSpPr>
          <p:nvPr/>
        </p:nvSpPr>
        <p:spPr bwMode="auto">
          <a:xfrm>
            <a:off x="7308850" y="5229225"/>
            <a:ext cx="170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 b="0">
                <a:solidFill>
                  <a:srgbClr val="FF0000"/>
                </a:solidFill>
              </a:rPr>
              <a:t>奇数の円盤</a:t>
            </a:r>
          </a:p>
        </p:txBody>
      </p:sp>
      <p:sp>
        <p:nvSpPr>
          <p:cNvPr id="104466" name="Text Box 19"/>
          <p:cNvSpPr txBox="1">
            <a:spLocks noChangeArrowheads="1"/>
          </p:cNvSpPr>
          <p:nvPr/>
        </p:nvSpPr>
        <p:spPr bwMode="auto">
          <a:xfrm>
            <a:off x="180975" y="5229225"/>
            <a:ext cx="170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 b="0">
                <a:solidFill>
                  <a:srgbClr val="0000FF"/>
                </a:solidFill>
              </a:rPr>
              <a:t>偶数の円盤</a:t>
            </a:r>
          </a:p>
        </p:txBody>
      </p:sp>
      <p:sp>
        <p:nvSpPr>
          <p:cNvPr id="496660" name="Rectangle 20"/>
          <p:cNvSpPr>
            <a:spLocks noChangeArrowheads="1"/>
          </p:cNvSpPr>
          <p:nvPr/>
        </p:nvSpPr>
        <p:spPr bwMode="auto">
          <a:xfrm>
            <a:off x="5940425" y="5084763"/>
            <a:ext cx="3603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4468" name="Text Box 21"/>
          <p:cNvSpPr txBox="1">
            <a:spLocks noChangeArrowheads="1"/>
          </p:cNvSpPr>
          <p:nvPr/>
        </p:nvSpPr>
        <p:spPr bwMode="auto">
          <a:xfrm>
            <a:off x="5934075" y="5373688"/>
            <a:ext cx="352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2000" b="0">
                <a:solidFill>
                  <a:srgbClr val="0000FF"/>
                </a:solidFill>
                <a:latin typeface="ＭＳ Ｐゴシック" panose="020B0600070205080204" pitchFamily="50" charset="-128"/>
              </a:rPr>
              <a:t>C</a:t>
            </a:r>
          </a:p>
        </p:txBody>
      </p:sp>
      <p:sp>
        <p:nvSpPr>
          <p:cNvPr id="104469" name="Text Box 22"/>
          <p:cNvSpPr txBox="1">
            <a:spLocks noChangeArrowheads="1"/>
          </p:cNvSpPr>
          <p:nvPr/>
        </p:nvSpPr>
        <p:spPr bwMode="auto">
          <a:xfrm>
            <a:off x="2914650" y="5373688"/>
            <a:ext cx="346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2000" b="0">
                <a:solidFill>
                  <a:srgbClr val="0000FF"/>
                </a:solidFill>
                <a:latin typeface="ＭＳ Ｐゴシック" panose="020B0600070205080204" pitchFamily="50" charset="-128"/>
              </a:rPr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966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6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96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6652" grpId="0" animBg="1"/>
      <p:bldP spid="49666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ハノイの塔（直接的解法）</a:t>
            </a:r>
          </a:p>
        </p:txBody>
      </p:sp>
      <p:sp>
        <p:nvSpPr>
          <p:cNvPr id="105475" name="Rectangle 4"/>
          <p:cNvSpPr>
            <a:spLocks noChangeArrowheads="1"/>
          </p:cNvSpPr>
          <p:nvPr/>
        </p:nvSpPr>
        <p:spPr bwMode="auto">
          <a:xfrm>
            <a:off x="4103688" y="2851150"/>
            <a:ext cx="1044575" cy="73025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5476" name="Rectangle 5"/>
          <p:cNvSpPr>
            <a:spLocks noChangeArrowheads="1"/>
          </p:cNvSpPr>
          <p:nvPr/>
        </p:nvSpPr>
        <p:spPr bwMode="auto">
          <a:xfrm>
            <a:off x="4572000" y="1557338"/>
            <a:ext cx="71438" cy="1295400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5477" name="Rectangle 6"/>
          <p:cNvSpPr>
            <a:spLocks noChangeArrowheads="1"/>
          </p:cNvSpPr>
          <p:nvPr/>
        </p:nvSpPr>
        <p:spPr bwMode="auto">
          <a:xfrm>
            <a:off x="6083300" y="4005263"/>
            <a:ext cx="71438" cy="1295400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5478" name="Rectangle 7"/>
          <p:cNvSpPr>
            <a:spLocks noChangeArrowheads="1"/>
          </p:cNvSpPr>
          <p:nvPr/>
        </p:nvSpPr>
        <p:spPr bwMode="auto">
          <a:xfrm>
            <a:off x="3059113" y="4005263"/>
            <a:ext cx="71437" cy="1295400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5479" name="Rectangle 8"/>
          <p:cNvSpPr>
            <a:spLocks noChangeArrowheads="1"/>
          </p:cNvSpPr>
          <p:nvPr/>
        </p:nvSpPr>
        <p:spPr bwMode="auto">
          <a:xfrm>
            <a:off x="4140200" y="2636838"/>
            <a:ext cx="936625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5480" name="Rectangle 9"/>
          <p:cNvSpPr>
            <a:spLocks noChangeArrowheads="1"/>
          </p:cNvSpPr>
          <p:nvPr/>
        </p:nvSpPr>
        <p:spPr bwMode="auto">
          <a:xfrm>
            <a:off x="4213225" y="2420938"/>
            <a:ext cx="792163" cy="215900"/>
          </a:xfrm>
          <a:prstGeom prst="rect">
            <a:avLst/>
          </a:prstGeom>
          <a:solidFill>
            <a:srgbClr val="0000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5481" name="Rectangle 10"/>
          <p:cNvSpPr>
            <a:spLocks noChangeArrowheads="1"/>
          </p:cNvSpPr>
          <p:nvPr/>
        </p:nvSpPr>
        <p:spPr bwMode="auto">
          <a:xfrm>
            <a:off x="4286250" y="2205038"/>
            <a:ext cx="64611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5482" name="Rectangle 11"/>
          <p:cNvSpPr>
            <a:spLocks noChangeArrowheads="1"/>
          </p:cNvSpPr>
          <p:nvPr/>
        </p:nvSpPr>
        <p:spPr bwMode="auto">
          <a:xfrm>
            <a:off x="4357688" y="1989138"/>
            <a:ext cx="503237" cy="215900"/>
          </a:xfrm>
          <a:prstGeom prst="rect">
            <a:avLst/>
          </a:prstGeom>
          <a:solidFill>
            <a:srgbClr val="0000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5483" name="Rectangle 12"/>
          <p:cNvSpPr>
            <a:spLocks noChangeArrowheads="1"/>
          </p:cNvSpPr>
          <p:nvPr/>
        </p:nvSpPr>
        <p:spPr bwMode="auto">
          <a:xfrm>
            <a:off x="5580063" y="5299075"/>
            <a:ext cx="1044575" cy="73025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5484" name="Rectangle 13"/>
          <p:cNvSpPr>
            <a:spLocks noChangeArrowheads="1"/>
          </p:cNvSpPr>
          <p:nvPr/>
        </p:nvSpPr>
        <p:spPr bwMode="auto">
          <a:xfrm>
            <a:off x="2590800" y="5299075"/>
            <a:ext cx="1044575" cy="73025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5485" name="Text Box 14"/>
          <p:cNvSpPr txBox="1">
            <a:spLocks noChangeArrowheads="1"/>
          </p:cNvSpPr>
          <p:nvPr/>
        </p:nvSpPr>
        <p:spPr bwMode="auto">
          <a:xfrm>
            <a:off x="4424363" y="2925763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Ａ</a:t>
            </a:r>
          </a:p>
        </p:txBody>
      </p:sp>
      <p:sp>
        <p:nvSpPr>
          <p:cNvPr id="105486" name="AutoShape 15"/>
          <p:cNvSpPr>
            <a:spLocks noChangeArrowheads="1"/>
          </p:cNvSpPr>
          <p:nvPr/>
        </p:nvSpPr>
        <p:spPr bwMode="auto">
          <a:xfrm>
            <a:off x="7883525" y="2276475"/>
            <a:ext cx="720725" cy="2881313"/>
          </a:xfrm>
          <a:prstGeom prst="curvedLeftArrow">
            <a:avLst>
              <a:gd name="adj1" fmla="val 79956"/>
              <a:gd name="adj2" fmla="val 159912"/>
              <a:gd name="adj3" fmla="val 33333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5487" name="AutoShape 16"/>
          <p:cNvSpPr>
            <a:spLocks noChangeArrowheads="1"/>
          </p:cNvSpPr>
          <p:nvPr/>
        </p:nvSpPr>
        <p:spPr bwMode="auto">
          <a:xfrm>
            <a:off x="468313" y="2276475"/>
            <a:ext cx="792162" cy="2881313"/>
          </a:xfrm>
          <a:prstGeom prst="curvedRightArrow">
            <a:avLst>
              <a:gd name="adj1" fmla="val 72746"/>
              <a:gd name="adj2" fmla="val 145491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5488" name="Text Box 17"/>
          <p:cNvSpPr txBox="1">
            <a:spLocks noChangeArrowheads="1"/>
          </p:cNvSpPr>
          <p:nvPr/>
        </p:nvSpPr>
        <p:spPr bwMode="auto">
          <a:xfrm>
            <a:off x="7308850" y="5229225"/>
            <a:ext cx="170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 b="0">
                <a:solidFill>
                  <a:srgbClr val="FF0000"/>
                </a:solidFill>
              </a:rPr>
              <a:t>奇数の円盤</a:t>
            </a:r>
          </a:p>
        </p:txBody>
      </p:sp>
      <p:sp>
        <p:nvSpPr>
          <p:cNvPr id="105489" name="Text Box 18"/>
          <p:cNvSpPr txBox="1">
            <a:spLocks noChangeArrowheads="1"/>
          </p:cNvSpPr>
          <p:nvPr/>
        </p:nvSpPr>
        <p:spPr bwMode="auto">
          <a:xfrm>
            <a:off x="180975" y="5229225"/>
            <a:ext cx="170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 b="0">
                <a:solidFill>
                  <a:srgbClr val="0000FF"/>
                </a:solidFill>
              </a:rPr>
              <a:t>偶数の円盤</a:t>
            </a:r>
          </a:p>
        </p:txBody>
      </p:sp>
      <p:sp>
        <p:nvSpPr>
          <p:cNvPr id="105490" name="Rectangle 19"/>
          <p:cNvSpPr>
            <a:spLocks noChangeArrowheads="1"/>
          </p:cNvSpPr>
          <p:nvPr/>
        </p:nvSpPr>
        <p:spPr bwMode="auto">
          <a:xfrm>
            <a:off x="5940425" y="5084763"/>
            <a:ext cx="3603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5491" name="Text Box 20"/>
          <p:cNvSpPr txBox="1">
            <a:spLocks noChangeArrowheads="1"/>
          </p:cNvSpPr>
          <p:nvPr/>
        </p:nvSpPr>
        <p:spPr bwMode="auto">
          <a:xfrm>
            <a:off x="5934075" y="5373688"/>
            <a:ext cx="352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2000" b="0">
                <a:solidFill>
                  <a:srgbClr val="0000FF"/>
                </a:solidFill>
                <a:latin typeface="ＭＳ Ｐゴシック" panose="020B0600070205080204" pitchFamily="50" charset="-128"/>
              </a:rPr>
              <a:t>C</a:t>
            </a:r>
          </a:p>
        </p:txBody>
      </p:sp>
      <p:sp>
        <p:nvSpPr>
          <p:cNvPr id="105492" name="Text Box 21"/>
          <p:cNvSpPr txBox="1">
            <a:spLocks noChangeArrowheads="1"/>
          </p:cNvSpPr>
          <p:nvPr/>
        </p:nvSpPr>
        <p:spPr bwMode="auto">
          <a:xfrm>
            <a:off x="2914650" y="5373688"/>
            <a:ext cx="346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2000" b="0">
                <a:solidFill>
                  <a:srgbClr val="0000FF"/>
                </a:solidFill>
                <a:latin typeface="ＭＳ Ｐゴシック" panose="020B0600070205080204" pitchFamily="50" charset="-128"/>
              </a:rPr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ハノイの塔（直接的解法）</a:t>
            </a:r>
          </a:p>
        </p:txBody>
      </p:sp>
      <p:sp>
        <p:nvSpPr>
          <p:cNvPr id="106499" name="Rectangle 4"/>
          <p:cNvSpPr>
            <a:spLocks noChangeArrowheads="1"/>
          </p:cNvSpPr>
          <p:nvPr/>
        </p:nvSpPr>
        <p:spPr bwMode="auto">
          <a:xfrm>
            <a:off x="4103688" y="2851150"/>
            <a:ext cx="1044575" cy="73025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6500" name="Rectangle 5"/>
          <p:cNvSpPr>
            <a:spLocks noChangeArrowheads="1"/>
          </p:cNvSpPr>
          <p:nvPr/>
        </p:nvSpPr>
        <p:spPr bwMode="auto">
          <a:xfrm>
            <a:off x="4572000" y="1557338"/>
            <a:ext cx="71438" cy="1295400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6501" name="Rectangle 6"/>
          <p:cNvSpPr>
            <a:spLocks noChangeArrowheads="1"/>
          </p:cNvSpPr>
          <p:nvPr/>
        </p:nvSpPr>
        <p:spPr bwMode="auto">
          <a:xfrm>
            <a:off x="6083300" y="4005263"/>
            <a:ext cx="71438" cy="1295400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6502" name="Rectangle 7"/>
          <p:cNvSpPr>
            <a:spLocks noChangeArrowheads="1"/>
          </p:cNvSpPr>
          <p:nvPr/>
        </p:nvSpPr>
        <p:spPr bwMode="auto">
          <a:xfrm>
            <a:off x="3059113" y="4005263"/>
            <a:ext cx="71437" cy="1295400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6503" name="Rectangle 8"/>
          <p:cNvSpPr>
            <a:spLocks noChangeArrowheads="1"/>
          </p:cNvSpPr>
          <p:nvPr/>
        </p:nvSpPr>
        <p:spPr bwMode="auto">
          <a:xfrm>
            <a:off x="4140200" y="2636838"/>
            <a:ext cx="936625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6504" name="Rectangle 9"/>
          <p:cNvSpPr>
            <a:spLocks noChangeArrowheads="1"/>
          </p:cNvSpPr>
          <p:nvPr/>
        </p:nvSpPr>
        <p:spPr bwMode="auto">
          <a:xfrm>
            <a:off x="4213225" y="2420938"/>
            <a:ext cx="792163" cy="215900"/>
          </a:xfrm>
          <a:prstGeom prst="rect">
            <a:avLst/>
          </a:prstGeom>
          <a:solidFill>
            <a:srgbClr val="0000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6505" name="Rectangle 10"/>
          <p:cNvSpPr>
            <a:spLocks noChangeArrowheads="1"/>
          </p:cNvSpPr>
          <p:nvPr/>
        </p:nvSpPr>
        <p:spPr bwMode="auto">
          <a:xfrm>
            <a:off x="4286250" y="2205038"/>
            <a:ext cx="64611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498699" name="Rectangle 11"/>
          <p:cNvSpPr>
            <a:spLocks noChangeArrowheads="1"/>
          </p:cNvSpPr>
          <p:nvPr/>
        </p:nvSpPr>
        <p:spPr bwMode="auto">
          <a:xfrm>
            <a:off x="4357688" y="1989138"/>
            <a:ext cx="503237" cy="215900"/>
          </a:xfrm>
          <a:prstGeom prst="rect">
            <a:avLst/>
          </a:prstGeom>
          <a:solidFill>
            <a:srgbClr val="0000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6507" name="Rectangle 12"/>
          <p:cNvSpPr>
            <a:spLocks noChangeArrowheads="1"/>
          </p:cNvSpPr>
          <p:nvPr/>
        </p:nvSpPr>
        <p:spPr bwMode="auto">
          <a:xfrm>
            <a:off x="5580063" y="5299075"/>
            <a:ext cx="1044575" cy="73025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6508" name="Rectangle 13"/>
          <p:cNvSpPr>
            <a:spLocks noChangeArrowheads="1"/>
          </p:cNvSpPr>
          <p:nvPr/>
        </p:nvSpPr>
        <p:spPr bwMode="auto">
          <a:xfrm>
            <a:off x="2590800" y="5299075"/>
            <a:ext cx="1044575" cy="73025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6509" name="Text Box 14"/>
          <p:cNvSpPr txBox="1">
            <a:spLocks noChangeArrowheads="1"/>
          </p:cNvSpPr>
          <p:nvPr/>
        </p:nvSpPr>
        <p:spPr bwMode="auto">
          <a:xfrm>
            <a:off x="4424363" y="2925763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Ａ</a:t>
            </a:r>
          </a:p>
        </p:txBody>
      </p:sp>
      <p:sp>
        <p:nvSpPr>
          <p:cNvPr id="106510" name="AutoShape 15"/>
          <p:cNvSpPr>
            <a:spLocks noChangeArrowheads="1"/>
          </p:cNvSpPr>
          <p:nvPr/>
        </p:nvSpPr>
        <p:spPr bwMode="auto">
          <a:xfrm>
            <a:off x="7883525" y="2276475"/>
            <a:ext cx="720725" cy="2881313"/>
          </a:xfrm>
          <a:prstGeom prst="curvedLeftArrow">
            <a:avLst>
              <a:gd name="adj1" fmla="val 79956"/>
              <a:gd name="adj2" fmla="val 159912"/>
              <a:gd name="adj3" fmla="val 33333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6511" name="AutoShape 16"/>
          <p:cNvSpPr>
            <a:spLocks noChangeArrowheads="1"/>
          </p:cNvSpPr>
          <p:nvPr/>
        </p:nvSpPr>
        <p:spPr bwMode="auto">
          <a:xfrm>
            <a:off x="468313" y="2276475"/>
            <a:ext cx="792162" cy="2881313"/>
          </a:xfrm>
          <a:prstGeom prst="curvedRightArrow">
            <a:avLst>
              <a:gd name="adj1" fmla="val 72746"/>
              <a:gd name="adj2" fmla="val 145491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6512" name="Text Box 17"/>
          <p:cNvSpPr txBox="1">
            <a:spLocks noChangeArrowheads="1"/>
          </p:cNvSpPr>
          <p:nvPr/>
        </p:nvSpPr>
        <p:spPr bwMode="auto">
          <a:xfrm>
            <a:off x="7308850" y="5229225"/>
            <a:ext cx="170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 b="0">
                <a:solidFill>
                  <a:srgbClr val="FF0000"/>
                </a:solidFill>
              </a:rPr>
              <a:t>奇数の円盤</a:t>
            </a:r>
          </a:p>
        </p:txBody>
      </p:sp>
      <p:sp>
        <p:nvSpPr>
          <p:cNvPr id="106513" name="Text Box 18"/>
          <p:cNvSpPr txBox="1">
            <a:spLocks noChangeArrowheads="1"/>
          </p:cNvSpPr>
          <p:nvPr/>
        </p:nvSpPr>
        <p:spPr bwMode="auto">
          <a:xfrm>
            <a:off x="180975" y="5229225"/>
            <a:ext cx="170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 b="0">
                <a:solidFill>
                  <a:srgbClr val="0000FF"/>
                </a:solidFill>
              </a:rPr>
              <a:t>偶数の円盤</a:t>
            </a:r>
          </a:p>
        </p:txBody>
      </p:sp>
      <p:sp>
        <p:nvSpPr>
          <p:cNvPr id="106514" name="Rectangle 19"/>
          <p:cNvSpPr>
            <a:spLocks noChangeArrowheads="1"/>
          </p:cNvSpPr>
          <p:nvPr/>
        </p:nvSpPr>
        <p:spPr bwMode="auto">
          <a:xfrm>
            <a:off x="5940425" y="5084763"/>
            <a:ext cx="3603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498708" name="Rectangle 20"/>
          <p:cNvSpPr>
            <a:spLocks noChangeArrowheads="1"/>
          </p:cNvSpPr>
          <p:nvPr/>
        </p:nvSpPr>
        <p:spPr bwMode="auto">
          <a:xfrm>
            <a:off x="2843213" y="5084763"/>
            <a:ext cx="503237" cy="215900"/>
          </a:xfrm>
          <a:prstGeom prst="rect">
            <a:avLst/>
          </a:prstGeom>
          <a:solidFill>
            <a:srgbClr val="0000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6516" name="Text Box 21"/>
          <p:cNvSpPr txBox="1">
            <a:spLocks noChangeArrowheads="1"/>
          </p:cNvSpPr>
          <p:nvPr/>
        </p:nvSpPr>
        <p:spPr bwMode="auto">
          <a:xfrm>
            <a:off x="5934075" y="5373688"/>
            <a:ext cx="352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2000" b="0">
                <a:solidFill>
                  <a:srgbClr val="0000FF"/>
                </a:solidFill>
                <a:latin typeface="ＭＳ Ｐゴシック" panose="020B0600070205080204" pitchFamily="50" charset="-128"/>
              </a:rPr>
              <a:t>C</a:t>
            </a:r>
          </a:p>
        </p:txBody>
      </p:sp>
      <p:sp>
        <p:nvSpPr>
          <p:cNvPr id="106517" name="Text Box 22"/>
          <p:cNvSpPr txBox="1">
            <a:spLocks noChangeArrowheads="1"/>
          </p:cNvSpPr>
          <p:nvPr/>
        </p:nvSpPr>
        <p:spPr bwMode="auto">
          <a:xfrm>
            <a:off x="2914650" y="5373688"/>
            <a:ext cx="346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2000" b="0">
                <a:solidFill>
                  <a:srgbClr val="0000FF"/>
                </a:solidFill>
                <a:latin typeface="ＭＳ Ｐゴシック" panose="020B0600070205080204" pitchFamily="50" charset="-128"/>
              </a:rPr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986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8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98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8699" grpId="0" animBg="1"/>
      <p:bldP spid="49870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ハノイの塔（直接的解法）</a:t>
            </a:r>
          </a:p>
        </p:txBody>
      </p:sp>
      <p:sp>
        <p:nvSpPr>
          <p:cNvPr id="107523" name="Rectangle 4"/>
          <p:cNvSpPr>
            <a:spLocks noChangeArrowheads="1"/>
          </p:cNvSpPr>
          <p:nvPr/>
        </p:nvSpPr>
        <p:spPr bwMode="auto">
          <a:xfrm>
            <a:off x="4103688" y="2851150"/>
            <a:ext cx="1044575" cy="73025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7524" name="Rectangle 5"/>
          <p:cNvSpPr>
            <a:spLocks noChangeArrowheads="1"/>
          </p:cNvSpPr>
          <p:nvPr/>
        </p:nvSpPr>
        <p:spPr bwMode="auto">
          <a:xfrm>
            <a:off x="4572000" y="1557338"/>
            <a:ext cx="71438" cy="1295400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7525" name="Rectangle 6"/>
          <p:cNvSpPr>
            <a:spLocks noChangeArrowheads="1"/>
          </p:cNvSpPr>
          <p:nvPr/>
        </p:nvSpPr>
        <p:spPr bwMode="auto">
          <a:xfrm>
            <a:off x="6083300" y="4005263"/>
            <a:ext cx="71438" cy="1295400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7526" name="Rectangle 7"/>
          <p:cNvSpPr>
            <a:spLocks noChangeArrowheads="1"/>
          </p:cNvSpPr>
          <p:nvPr/>
        </p:nvSpPr>
        <p:spPr bwMode="auto">
          <a:xfrm>
            <a:off x="3059113" y="4005263"/>
            <a:ext cx="71437" cy="1295400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7527" name="Rectangle 8"/>
          <p:cNvSpPr>
            <a:spLocks noChangeArrowheads="1"/>
          </p:cNvSpPr>
          <p:nvPr/>
        </p:nvSpPr>
        <p:spPr bwMode="auto">
          <a:xfrm>
            <a:off x="4140200" y="2636838"/>
            <a:ext cx="936625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7528" name="Rectangle 9"/>
          <p:cNvSpPr>
            <a:spLocks noChangeArrowheads="1"/>
          </p:cNvSpPr>
          <p:nvPr/>
        </p:nvSpPr>
        <p:spPr bwMode="auto">
          <a:xfrm>
            <a:off x="4213225" y="2420938"/>
            <a:ext cx="792163" cy="215900"/>
          </a:xfrm>
          <a:prstGeom prst="rect">
            <a:avLst/>
          </a:prstGeom>
          <a:solidFill>
            <a:srgbClr val="0000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7529" name="Rectangle 10"/>
          <p:cNvSpPr>
            <a:spLocks noChangeArrowheads="1"/>
          </p:cNvSpPr>
          <p:nvPr/>
        </p:nvSpPr>
        <p:spPr bwMode="auto">
          <a:xfrm>
            <a:off x="4286250" y="2205038"/>
            <a:ext cx="64611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7530" name="Rectangle 11"/>
          <p:cNvSpPr>
            <a:spLocks noChangeArrowheads="1"/>
          </p:cNvSpPr>
          <p:nvPr/>
        </p:nvSpPr>
        <p:spPr bwMode="auto">
          <a:xfrm>
            <a:off x="5580063" y="5299075"/>
            <a:ext cx="1044575" cy="73025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7531" name="Rectangle 12"/>
          <p:cNvSpPr>
            <a:spLocks noChangeArrowheads="1"/>
          </p:cNvSpPr>
          <p:nvPr/>
        </p:nvSpPr>
        <p:spPr bwMode="auto">
          <a:xfrm>
            <a:off x="2590800" y="5299075"/>
            <a:ext cx="1044575" cy="73025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7532" name="Text Box 13"/>
          <p:cNvSpPr txBox="1">
            <a:spLocks noChangeArrowheads="1"/>
          </p:cNvSpPr>
          <p:nvPr/>
        </p:nvSpPr>
        <p:spPr bwMode="auto">
          <a:xfrm>
            <a:off x="4424363" y="2925763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Ａ</a:t>
            </a:r>
          </a:p>
        </p:txBody>
      </p:sp>
      <p:sp>
        <p:nvSpPr>
          <p:cNvPr id="107533" name="AutoShape 14"/>
          <p:cNvSpPr>
            <a:spLocks noChangeArrowheads="1"/>
          </p:cNvSpPr>
          <p:nvPr/>
        </p:nvSpPr>
        <p:spPr bwMode="auto">
          <a:xfrm>
            <a:off x="7883525" y="2276475"/>
            <a:ext cx="720725" cy="2881313"/>
          </a:xfrm>
          <a:prstGeom prst="curvedLeftArrow">
            <a:avLst>
              <a:gd name="adj1" fmla="val 79956"/>
              <a:gd name="adj2" fmla="val 159912"/>
              <a:gd name="adj3" fmla="val 33333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7534" name="AutoShape 15"/>
          <p:cNvSpPr>
            <a:spLocks noChangeArrowheads="1"/>
          </p:cNvSpPr>
          <p:nvPr/>
        </p:nvSpPr>
        <p:spPr bwMode="auto">
          <a:xfrm>
            <a:off x="468313" y="2276475"/>
            <a:ext cx="792162" cy="2881313"/>
          </a:xfrm>
          <a:prstGeom prst="curvedRightArrow">
            <a:avLst>
              <a:gd name="adj1" fmla="val 72746"/>
              <a:gd name="adj2" fmla="val 145491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7535" name="Text Box 16"/>
          <p:cNvSpPr txBox="1">
            <a:spLocks noChangeArrowheads="1"/>
          </p:cNvSpPr>
          <p:nvPr/>
        </p:nvSpPr>
        <p:spPr bwMode="auto">
          <a:xfrm>
            <a:off x="7308850" y="5229225"/>
            <a:ext cx="170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 b="0">
                <a:solidFill>
                  <a:srgbClr val="FF0000"/>
                </a:solidFill>
              </a:rPr>
              <a:t>奇数の円盤</a:t>
            </a:r>
          </a:p>
        </p:txBody>
      </p:sp>
      <p:sp>
        <p:nvSpPr>
          <p:cNvPr id="107536" name="Text Box 17"/>
          <p:cNvSpPr txBox="1">
            <a:spLocks noChangeArrowheads="1"/>
          </p:cNvSpPr>
          <p:nvPr/>
        </p:nvSpPr>
        <p:spPr bwMode="auto">
          <a:xfrm>
            <a:off x="180975" y="5229225"/>
            <a:ext cx="170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 b="0">
                <a:solidFill>
                  <a:srgbClr val="0000FF"/>
                </a:solidFill>
              </a:rPr>
              <a:t>偶数の円盤</a:t>
            </a:r>
          </a:p>
        </p:txBody>
      </p:sp>
      <p:sp>
        <p:nvSpPr>
          <p:cNvPr id="499730" name="Rectangle 18"/>
          <p:cNvSpPr>
            <a:spLocks noChangeArrowheads="1"/>
          </p:cNvSpPr>
          <p:nvPr/>
        </p:nvSpPr>
        <p:spPr bwMode="auto">
          <a:xfrm>
            <a:off x="5940425" y="5084763"/>
            <a:ext cx="36036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7538" name="Rectangle 19"/>
          <p:cNvSpPr>
            <a:spLocks noChangeArrowheads="1"/>
          </p:cNvSpPr>
          <p:nvPr/>
        </p:nvSpPr>
        <p:spPr bwMode="auto">
          <a:xfrm>
            <a:off x="2843213" y="5084763"/>
            <a:ext cx="503237" cy="215900"/>
          </a:xfrm>
          <a:prstGeom prst="rect">
            <a:avLst/>
          </a:prstGeom>
          <a:solidFill>
            <a:srgbClr val="0000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499732" name="Rectangle 20"/>
          <p:cNvSpPr>
            <a:spLocks noChangeArrowheads="1"/>
          </p:cNvSpPr>
          <p:nvPr/>
        </p:nvSpPr>
        <p:spPr bwMode="auto">
          <a:xfrm>
            <a:off x="2916238" y="4868863"/>
            <a:ext cx="360362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7540" name="Text Box 21"/>
          <p:cNvSpPr txBox="1">
            <a:spLocks noChangeArrowheads="1"/>
          </p:cNvSpPr>
          <p:nvPr/>
        </p:nvSpPr>
        <p:spPr bwMode="auto">
          <a:xfrm>
            <a:off x="5934075" y="5373688"/>
            <a:ext cx="352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2000" b="0">
                <a:solidFill>
                  <a:srgbClr val="0000FF"/>
                </a:solidFill>
                <a:latin typeface="ＭＳ Ｐゴシック" panose="020B0600070205080204" pitchFamily="50" charset="-128"/>
              </a:rPr>
              <a:t>C</a:t>
            </a:r>
          </a:p>
        </p:txBody>
      </p:sp>
      <p:sp>
        <p:nvSpPr>
          <p:cNvPr id="107541" name="Text Box 22"/>
          <p:cNvSpPr txBox="1">
            <a:spLocks noChangeArrowheads="1"/>
          </p:cNvSpPr>
          <p:nvPr/>
        </p:nvSpPr>
        <p:spPr bwMode="auto">
          <a:xfrm>
            <a:off x="2914650" y="5373688"/>
            <a:ext cx="346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2000" b="0">
                <a:solidFill>
                  <a:srgbClr val="0000FF"/>
                </a:solidFill>
                <a:latin typeface="ＭＳ Ｐゴシック" panose="020B0600070205080204" pitchFamily="50" charset="-128"/>
              </a:rPr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997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9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99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9730" grpId="0" animBg="1"/>
      <p:bldP spid="49973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ハノイの塔（直接的解法）</a:t>
            </a:r>
          </a:p>
        </p:txBody>
      </p:sp>
      <p:sp>
        <p:nvSpPr>
          <p:cNvPr id="108547" name="Rectangle 4"/>
          <p:cNvSpPr>
            <a:spLocks noChangeArrowheads="1"/>
          </p:cNvSpPr>
          <p:nvPr/>
        </p:nvSpPr>
        <p:spPr bwMode="auto">
          <a:xfrm>
            <a:off x="4103688" y="2851150"/>
            <a:ext cx="1044575" cy="73025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8548" name="Rectangle 5"/>
          <p:cNvSpPr>
            <a:spLocks noChangeArrowheads="1"/>
          </p:cNvSpPr>
          <p:nvPr/>
        </p:nvSpPr>
        <p:spPr bwMode="auto">
          <a:xfrm>
            <a:off x="4572000" y="1557338"/>
            <a:ext cx="71438" cy="1295400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8549" name="Rectangle 6"/>
          <p:cNvSpPr>
            <a:spLocks noChangeArrowheads="1"/>
          </p:cNvSpPr>
          <p:nvPr/>
        </p:nvSpPr>
        <p:spPr bwMode="auto">
          <a:xfrm>
            <a:off x="6083300" y="4005263"/>
            <a:ext cx="71438" cy="1295400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8550" name="Rectangle 7"/>
          <p:cNvSpPr>
            <a:spLocks noChangeArrowheads="1"/>
          </p:cNvSpPr>
          <p:nvPr/>
        </p:nvSpPr>
        <p:spPr bwMode="auto">
          <a:xfrm>
            <a:off x="3059113" y="4005263"/>
            <a:ext cx="71437" cy="1295400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8551" name="Rectangle 8"/>
          <p:cNvSpPr>
            <a:spLocks noChangeArrowheads="1"/>
          </p:cNvSpPr>
          <p:nvPr/>
        </p:nvSpPr>
        <p:spPr bwMode="auto">
          <a:xfrm>
            <a:off x="4140200" y="2636838"/>
            <a:ext cx="936625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8552" name="Rectangle 9"/>
          <p:cNvSpPr>
            <a:spLocks noChangeArrowheads="1"/>
          </p:cNvSpPr>
          <p:nvPr/>
        </p:nvSpPr>
        <p:spPr bwMode="auto">
          <a:xfrm>
            <a:off x="4213225" y="2420938"/>
            <a:ext cx="792163" cy="215900"/>
          </a:xfrm>
          <a:prstGeom prst="rect">
            <a:avLst/>
          </a:prstGeom>
          <a:solidFill>
            <a:srgbClr val="0000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500746" name="Rectangle 10"/>
          <p:cNvSpPr>
            <a:spLocks noChangeArrowheads="1"/>
          </p:cNvSpPr>
          <p:nvPr/>
        </p:nvSpPr>
        <p:spPr bwMode="auto">
          <a:xfrm>
            <a:off x="4286250" y="2205038"/>
            <a:ext cx="64611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8554" name="Rectangle 11"/>
          <p:cNvSpPr>
            <a:spLocks noChangeArrowheads="1"/>
          </p:cNvSpPr>
          <p:nvPr/>
        </p:nvSpPr>
        <p:spPr bwMode="auto">
          <a:xfrm>
            <a:off x="5580063" y="5299075"/>
            <a:ext cx="1044575" cy="73025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8555" name="Rectangle 12"/>
          <p:cNvSpPr>
            <a:spLocks noChangeArrowheads="1"/>
          </p:cNvSpPr>
          <p:nvPr/>
        </p:nvSpPr>
        <p:spPr bwMode="auto">
          <a:xfrm>
            <a:off x="2590800" y="5299075"/>
            <a:ext cx="1044575" cy="73025"/>
          </a:xfrm>
          <a:prstGeom prst="rect">
            <a:avLst/>
          </a:prstGeom>
          <a:solidFill>
            <a:srgbClr val="3366FF"/>
          </a:solidFill>
          <a:ln w="25400" algn="ctr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8556" name="Text Box 13"/>
          <p:cNvSpPr txBox="1">
            <a:spLocks noChangeArrowheads="1"/>
          </p:cNvSpPr>
          <p:nvPr/>
        </p:nvSpPr>
        <p:spPr bwMode="auto">
          <a:xfrm>
            <a:off x="4424363" y="2925763"/>
            <a:ext cx="36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0000FF"/>
                </a:solidFill>
              </a:rPr>
              <a:t>Ａ</a:t>
            </a:r>
          </a:p>
        </p:txBody>
      </p:sp>
      <p:sp>
        <p:nvSpPr>
          <p:cNvPr id="108557" name="AutoShape 14"/>
          <p:cNvSpPr>
            <a:spLocks noChangeArrowheads="1"/>
          </p:cNvSpPr>
          <p:nvPr/>
        </p:nvSpPr>
        <p:spPr bwMode="auto">
          <a:xfrm>
            <a:off x="7883525" y="2276475"/>
            <a:ext cx="720725" cy="2881313"/>
          </a:xfrm>
          <a:prstGeom prst="curvedLeftArrow">
            <a:avLst>
              <a:gd name="adj1" fmla="val 79956"/>
              <a:gd name="adj2" fmla="val 159912"/>
              <a:gd name="adj3" fmla="val 33333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8558" name="AutoShape 15"/>
          <p:cNvSpPr>
            <a:spLocks noChangeArrowheads="1"/>
          </p:cNvSpPr>
          <p:nvPr/>
        </p:nvSpPr>
        <p:spPr bwMode="auto">
          <a:xfrm>
            <a:off x="468313" y="2276475"/>
            <a:ext cx="792162" cy="2881313"/>
          </a:xfrm>
          <a:prstGeom prst="curvedRightArrow">
            <a:avLst>
              <a:gd name="adj1" fmla="val 72746"/>
              <a:gd name="adj2" fmla="val 145491"/>
              <a:gd name="adj3" fmla="val 33333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8559" name="Text Box 16"/>
          <p:cNvSpPr txBox="1">
            <a:spLocks noChangeArrowheads="1"/>
          </p:cNvSpPr>
          <p:nvPr/>
        </p:nvSpPr>
        <p:spPr bwMode="auto">
          <a:xfrm>
            <a:off x="7308850" y="5229225"/>
            <a:ext cx="170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 b="0">
                <a:solidFill>
                  <a:srgbClr val="FF0000"/>
                </a:solidFill>
              </a:rPr>
              <a:t>奇数の円盤</a:t>
            </a:r>
          </a:p>
        </p:txBody>
      </p:sp>
      <p:sp>
        <p:nvSpPr>
          <p:cNvPr id="108560" name="Text Box 17"/>
          <p:cNvSpPr txBox="1">
            <a:spLocks noChangeArrowheads="1"/>
          </p:cNvSpPr>
          <p:nvPr/>
        </p:nvSpPr>
        <p:spPr bwMode="auto">
          <a:xfrm>
            <a:off x="180975" y="5229225"/>
            <a:ext cx="170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 b="0">
                <a:solidFill>
                  <a:srgbClr val="0000FF"/>
                </a:solidFill>
              </a:rPr>
              <a:t>偶数の円盤</a:t>
            </a:r>
          </a:p>
        </p:txBody>
      </p:sp>
      <p:sp>
        <p:nvSpPr>
          <p:cNvPr id="108561" name="Rectangle 18"/>
          <p:cNvSpPr>
            <a:spLocks noChangeArrowheads="1"/>
          </p:cNvSpPr>
          <p:nvPr/>
        </p:nvSpPr>
        <p:spPr bwMode="auto">
          <a:xfrm>
            <a:off x="2843213" y="5084763"/>
            <a:ext cx="503237" cy="215900"/>
          </a:xfrm>
          <a:prstGeom prst="rect">
            <a:avLst/>
          </a:prstGeom>
          <a:solidFill>
            <a:srgbClr val="0000FF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8562" name="Rectangle 19"/>
          <p:cNvSpPr>
            <a:spLocks noChangeArrowheads="1"/>
          </p:cNvSpPr>
          <p:nvPr/>
        </p:nvSpPr>
        <p:spPr bwMode="auto">
          <a:xfrm>
            <a:off x="2916238" y="4868863"/>
            <a:ext cx="360362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500756" name="Rectangle 20"/>
          <p:cNvSpPr>
            <a:spLocks noChangeArrowheads="1"/>
          </p:cNvSpPr>
          <p:nvPr/>
        </p:nvSpPr>
        <p:spPr bwMode="auto">
          <a:xfrm>
            <a:off x="5797550" y="5084763"/>
            <a:ext cx="646113" cy="215900"/>
          </a:xfrm>
          <a:prstGeom prst="rect">
            <a:avLst/>
          </a:prstGeom>
          <a:solidFill>
            <a:srgbClr val="FF0000"/>
          </a:solidFill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108564" name="Text Box 21"/>
          <p:cNvSpPr txBox="1">
            <a:spLocks noChangeArrowheads="1"/>
          </p:cNvSpPr>
          <p:nvPr/>
        </p:nvSpPr>
        <p:spPr bwMode="auto">
          <a:xfrm>
            <a:off x="5934075" y="5373688"/>
            <a:ext cx="352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2000" b="0">
                <a:solidFill>
                  <a:srgbClr val="0000FF"/>
                </a:solidFill>
                <a:latin typeface="ＭＳ Ｐゴシック" panose="020B0600070205080204" pitchFamily="50" charset="-128"/>
              </a:rPr>
              <a:t>C</a:t>
            </a:r>
          </a:p>
        </p:txBody>
      </p:sp>
      <p:sp>
        <p:nvSpPr>
          <p:cNvPr id="108565" name="Text Box 22"/>
          <p:cNvSpPr txBox="1">
            <a:spLocks noChangeArrowheads="1"/>
          </p:cNvSpPr>
          <p:nvPr/>
        </p:nvSpPr>
        <p:spPr bwMode="auto">
          <a:xfrm>
            <a:off x="2914650" y="5373688"/>
            <a:ext cx="346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2000" b="0">
                <a:solidFill>
                  <a:srgbClr val="0000FF"/>
                </a:solidFill>
                <a:latin typeface="ＭＳ Ｐゴシック" panose="020B0600070205080204" pitchFamily="50" charset="-128"/>
              </a:rPr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5007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0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00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0746" grpId="0" animBg="1"/>
      <p:bldP spid="500756" grpId="0" animBg="1"/>
    </p:bldLst>
  </p:timing>
</p:sld>
</file>

<file path=ppt/theme/theme1.xml><?xml version="1.0" encoding="utf-8"?>
<a:theme xmlns:a="http://schemas.openxmlformats.org/drawingml/2006/main" name="3_Pixel">
  <a:themeElements>
    <a:clrScheme name="3_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3_Pix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1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1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3_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4408</TotalTime>
  <Words>227</Words>
  <Application>Microsoft Office PowerPoint</Application>
  <PresentationFormat>画面に合わせる (4:3)</PresentationFormat>
  <Paragraphs>78</Paragraphs>
  <Slides>14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20" baseType="lpstr">
      <vt:lpstr>ＭＳ Ｐゴシック</vt:lpstr>
      <vt:lpstr>ＭＳ Ｐ明朝</vt:lpstr>
      <vt:lpstr>Arial</vt:lpstr>
      <vt:lpstr>Times New Roman</vt:lpstr>
      <vt:lpstr>Wingdings</vt:lpstr>
      <vt:lpstr>3_Pixel</vt:lpstr>
      <vt:lpstr>プログラミングⅡ</vt:lpstr>
      <vt:lpstr>ハノイの塔（ルール）</vt:lpstr>
      <vt:lpstr>ハノイの塔（直接的解法）</vt:lpstr>
      <vt:lpstr>ハノイの塔（直接的解法）</vt:lpstr>
      <vt:lpstr>ハノイの塔（直接的解法）</vt:lpstr>
      <vt:lpstr>ハノイの塔（直接的解法）</vt:lpstr>
      <vt:lpstr>ハノイの塔（直接的解法）</vt:lpstr>
      <vt:lpstr>ハノイの塔（直接的解法）</vt:lpstr>
      <vt:lpstr>ハノイの塔（直接的解法）</vt:lpstr>
      <vt:lpstr>ハノイの塔（直接的解法）</vt:lpstr>
      <vt:lpstr>ハノイの塔（直接的解法）</vt:lpstr>
      <vt:lpstr>ハノイの塔（直接的解法）</vt:lpstr>
      <vt:lpstr>ハノイの塔（直接的解法）</vt:lpstr>
      <vt:lpstr>ハノイの塔（直接的解法）</vt:lpstr>
    </vt:vector>
  </TitlesOfParts>
  <Manager>幸山直人</Manager>
  <Company>富山大学理学部数学教室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情報科学＆情報科学演習</dc:title>
  <dc:creator>幸山直人</dc:creator>
  <cp:lastModifiedBy>Naoto KOUYAMA</cp:lastModifiedBy>
  <cp:revision>497</cp:revision>
  <dcterms:created xsi:type="dcterms:W3CDTF">1601-01-01T00:00:00Z</dcterms:created>
  <dcterms:modified xsi:type="dcterms:W3CDTF">2015-08-15T15:38:58Z</dcterms:modified>
</cp:coreProperties>
</file>