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611" r:id="rId2"/>
    <p:sldId id="828" r:id="rId3"/>
    <p:sldId id="829" r:id="rId4"/>
    <p:sldId id="703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プログラミング</a:t>
            </a:r>
            <a:r>
              <a:rPr lang="en-US" altLang="ja-JP" dirty="0"/>
              <a:t>Ⅰ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200"/>
              <a:t>～ シフト演算・数値データ ～</a:t>
            </a:r>
          </a:p>
        </p:txBody>
      </p:sp>
      <p:sp>
        <p:nvSpPr>
          <p:cNvPr id="351236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数値データに関する注意</a:t>
            </a:r>
            <a:r>
              <a:rPr lang="ja-JP" altLang="en-US" dirty="0" smtClean="0"/>
              <a:t>事項（１）</a:t>
            </a:r>
            <a:endParaRPr lang="ja-JP" altLang="en-US" dirty="0"/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013" y="1557338"/>
            <a:ext cx="8435975" cy="100756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 dirty="0" smtClean="0"/>
              <a:t>イクセス</a:t>
            </a:r>
            <a:r>
              <a:rPr lang="ja-JP" altLang="en-US" sz="2800" dirty="0"/>
              <a:t>表現を用いると数値の絶対的な大きさを瞬時に判別できる（大小判別、加算、減算に有利）</a:t>
            </a:r>
            <a:r>
              <a:rPr lang="ja-JP" altLang="en-US" sz="2800" dirty="0" smtClean="0"/>
              <a:t>。</a:t>
            </a:r>
            <a:endParaRPr lang="ja-JP" altLang="en-US" sz="28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754217"/>
              </p:ext>
            </p:extLst>
          </p:nvPr>
        </p:nvGraphicFramePr>
        <p:xfrm>
          <a:off x="1115616" y="3212976"/>
          <a:ext cx="650438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088232"/>
                <a:gridCol w="3408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符号部</a:t>
                      </a:r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指数部</a:t>
                      </a:r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仮数部</a:t>
                      </a:r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649793" y="4447912"/>
            <a:ext cx="2954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tx2"/>
                </a:solidFill>
              </a:rPr>
              <a:t>仮数部で表現可能な数は</a:t>
            </a:r>
            <a:endParaRPr lang="en-US" altLang="ja-JP" sz="2000" dirty="0" smtClean="0">
              <a:solidFill>
                <a:schemeClr val="tx2"/>
              </a:solidFill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</a:rPr>
              <a:t>高々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1</a:t>
            </a:r>
            <a:r>
              <a:rPr kumimoji="1" lang="ja-JP" altLang="en-US" sz="2000" dirty="0" smtClean="0">
                <a:solidFill>
                  <a:schemeClr val="tx2"/>
                </a:solidFill>
              </a:rPr>
              <a:t>～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1.999</a:t>
            </a:r>
            <a:r>
              <a:rPr kumimoji="1" lang="ja-JP" altLang="en-US" sz="2000" dirty="0" smtClean="0">
                <a:solidFill>
                  <a:schemeClr val="tx2"/>
                </a:solidFill>
              </a:rPr>
              <a:t>・・・である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013" y="4447912"/>
            <a:ext cx="24288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tx2"/>
                </a:solidFill>
              </a:rPr>
              <a:t>仮数の符号にも注意</a:t>
            </a:r>
            <a:endParaRPr lang="en-US" altLang="ja-JP" sz="2000" dirty="0" smtClean="0">
              <a:solidFill>
                <a:schemeClr val="tx2"/>
              </a:solidFill>
            </a:endParaRPr>
          </a:p>
        </p:txBody>
      </p:sp>
      <p:sp>
        <p:nvSpPr>
          <p:cNvPr id="4" name="下矢印 3"/>
          <p:cNvSpPr/>
          <p:nvPr/>
        </p:nvSpPr>
        <p:spPr bwMode="auto">
          <a:xfrm rot="1765685">
            <a:off x="1383977" y="3588694"/>
            <a:ext cx="246764" cy="864073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下矢印 8"/>
          <p:cNvSpPr/>
          <p:nvPr/>
        </p:nvSpPr>
        <p:spPr bwMode="auto">
          <a:xfrm rot="19834315" flipH="1">
            <a:off x="5848474" y="3588693"/>
            <a:ext cx="246764" cy="864073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29092" y="5373216"/>
            <a:ext cx="75584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accent1"/>
                </a:solidFill>
              </a:rPr>
              <a:t>指数部はイクセス表現されているので大小関係が保持されている</a:t>
            </a:r>
            <a:endParaRPr lang="en-US" altLang="ja-JP" sz="2000" dirty="0" smtClean="0">
              <a:solidFill>
                <a:schemeClr val="accent1"/>
              </a:solidFill>
            </a:endParaRPr>
          </a:p>
          <a:p>
            <a:r>
              <a:rPr lang="ja-JP" altLang="en-US" sz="2000" dirty="0" smtClean="0">
                <a:solidFill>
                  <a:schemeClr val="accent1"/>
                </a:solidFill>
              </a:rPr>
              <a:t>（符号部に注意し、指数部が同じときだけ仮数部を比較すればよい）</a:t>
            </a:r>
            <a:endParaRPr lang="en-US" altLang="ja-JP" sz="2000" dirty="0" smtClean="0">
              <a:solidFill>
                <a:schemeClr val="accent1"/>
              </a:solidFill>
            </a:endParaRPr>
          </a:p>
        </p:txBody>
      </p:sp>
      <p:sp>
        <p:nvSpPr>
          <p:cNvPr id="11" name="下矢印 10"/>
          <p:cNvSpPr/>
          <p:nvPr/>
        </p:nvSpPr>
        <p:spPr bwMode="auto">
          <a:xfrm rot="19834315" flipH="1">
            <a:off x="3426593" y="3517727"/>
            <a:ext cx="283189" cy="1825405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232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数値データに関する注意</a:t>
            </a:r>
            <a:r>
              <a:rPr lang="ja-JP" altLang="en-US" dirty="0" smtClean="0"/>
              <a:t>事項（</a:t>
            </a:r>
            <a:r>
              <a:rPr lang="ja-JP" altLang="en-US" dirty="0"/>
              <a:t>２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013" y="1557338"/>
            <a:ext cx="8435975" cy="43150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 dirty="0" smtClean="0"/>
              <a:t>指数部の最上位ビットに注目すると</a:t>
            </a:r>
            <a:endParaRPr lang="ja-JP" altLang="en-US" sz="2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983086"/>
              </p:ext>
            </p:extLst>
          </p:nvPr>
        </p:nvGraphicFramePr>
        <p:xfrm>
          <a:off x="964940" y="2348880"/>
          <a:ext cx="721412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2824"/>
                <a:gridCol w="1442824"/>
                <a:gridCol w="1442824"/>
                <a:gridCol w="1442824"/>
                <a:gridCol w="144282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符号部</a:t>
                      </a:r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１（</a:t>
                      </a:r>
                      <a:r>
                        <a:rPr kumimoji="1" lang="ja-JP" altLang="en-US" dirty="0" err="1" smtClean="0"/>
                        <a:t>ー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０（＋）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指数部の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最上位ビット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１（＋）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０（</a:t>
                      </a:r>
                      <a:r>
                        <a:rPr kumimoji="1" lang="ja-JP" altLang="en-US" dirty="0" err="1" smtClean="0"/>
                        <a:t>ー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０（</a:t>
                      </a:r>
                      <a:r>
                        <a:rPr kumimoji="1" lang="ja-JP" altLang="en-US" dirty="0" err="1" smtClean="0"/>
                        <a:t>ー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１（＋）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直線矢印コネクタ 12"/>
          <p:cNvCxnSpPr/>
          <p:nvPr/>
        </p:nvCxnSpPr>
        <p:spPr bwMode="auto">
          <a:xfrm>
            <a:off x="539552" y="5445224"/>
            <a:ext cx="799288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線コネクタ 14"/>
          <p:cNvCxnSpPr/>
          <p:nvPr/>
        </p:nvCxnSpPr>
        <p:spPr bwMode="auto">
          <a:xfrm>
            <a:off x="4644008" y="5229200"/>
            <a:ext cx="0" cy="43204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6156176" y="5229200"/>
            <a:ext cx="0" cy="43204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3131840" y="5229200"/>
            <a:ext cx="0" cy="43204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テキスト ボックス 17"/>
          <p:cNvSpPr txBox="1"/>
          <p:nvPr/>
        </p:nvSpPr>
        <p:spPr>
          <a:xfrm>
            <a:off x="4427984" y="5652537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tx1"/>
                </a:solidFill>
              </a:rPr>
              <a:t>０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88327" y="5652537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chemeClr val="tx1"/>
                </a:solidFill>
              </a:rPr>
              <a:t>－１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907008" y="5661248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chemeClr val="tx1"/>
                </a:solidFill>
              </a:rPr>
              <a:t>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5" name="下矢印 24"/>
          <p:cNvSpPr/>
          <p:nvPr/>
        </p:nvSpPr>
        <p:spPr bwMode="auto">
          <a:xfrm rot="21540000" flipH="1">
            <a:off x="7387827" y="3506284"/>
            <a:ext cx="193474" cy="1724735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6" name="下矢印 25"/>
          <p:cNvSpPr/>
          <p:nvPr/>
        </p:nvSpPr>
        <p:spPr bwMode="auto">
          <a:xfrm rot="22860000" flipH="1">
            <a:off x="5666708" y="3430557"/>
            <a:ext cx="193474" cy="1724735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7" name="下矢印 26"/>
          <p:cNvSpPr/>
          <p:nvPr/>
        </p:nvSpPr>
        <p:spPr bwMode="auto">
          <a:xfrm rot="22860000" flipH="1">
            <a:off x="4154540" y="3406390"/>
            <a:ext cx="193474" cy="1724735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8" name="下矢印 27"/>
          <p:cNvSpPr/>
          <p:nvPr/>
        </p:nvSpPr>
        <p:spPr bwMode="auto">
          <a:xfrm rot="22860000" flipH="1">
            <a:off x="2642372" y="3406390"/>
            <a:ext cx="193474" cy="1724735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689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数値データに関する注意</a:t>
            </a:r>
            <a:r>
              <a:rPr lang="ja-JP" altLang="en-US" dirty="0" smtClean="0"/>
              <a:t>事項（３）</a:t>
            </a:r>
            <a:endParaRPr lang="ja-JP" altLang="en-US" dirty="0"/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013" y="1557338"/>
            <a:ext cx="8435975" cy="4895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 dirty="0"/>
              <a:t>固定小数点表示による四則演算の誤差の評価は容易である（主にオーバーフローとアンダーフローが起きる；除算では、商の小数点以下の値が誤差となる）。解決するには浮動小数点表示を用いれば良い。</a:t>
            </a:r>
          </a:p>
          <a:p>
            <a:pPr>
              <a:lnSpc>
                <a:spcPct val="90000"/>
              </a:lnSpc>
            </a:pPr>
            <a:r>
              <a:rPr lang="ja-JP" altLang="en-US" sz="2800" dirty="0" smtClean="0"/>
              <a:t>浮動</a:t>
            </a:r>
            <a:r>
              <a:rPr lang="ja-JP" altLang="en-US" sz="2800" dirty="0"/>
              <a:t>小数点表示による四則演算の誤差の評価はかなり難しい（一歩間違えると非常に大きな誤差を生じたり、意図しない値が結果として表示される）。プログラミングでは、これらを回避するために様々な手法が取り入れられる（人が手で計算するのとは勝手が違う）</a:t>
            </a:r>
            <a:r>
              <a:rPr lang="ja-JP" altLang="en-US" sz="2800" dirty="0">
                <a:solidFill>
                  <a:srgbClr val="0000FF"/>
                </a:solidFill>
              </a:rPr>
              <a:t>＊詳細についてはプログラミング</a:t>
            </a:r>
            <a:r>
              <a:rPr lang="en-US" altLang="ja-JP" sz="2800" dirty="0">
                <a:solidFill>
                  <a:srgbClr val="0000FF"/>
                </a:solidFill>
              </a:rPr>
              <a:t>Ⅱ</a:t>
            </a:r>
            <a:r>
              <a:rPr lang="ja-JP" altLang="en-US" sz="2800" dirty="0">
                <a:solidFill>
                  <a:srgbClr val="0000FF"/>
                </a:solidFill>
              </a:rPr>
              <a:t>の授業で扱う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4743</TotalTime>
  <Words>299</Words>
  <Application>Microsoft Office PowerPoint</Application>
  <PresentationFormat>画面に合わせる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  <vt:lpstr>数値データに関する注意事項（１）</vt:lpstr>
      <vt:lpstr>数値データに関する注意事項（２）</vt:lpstr>
      <vt:lpstr>数値データに関する注意事項（３）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527</cp:revision>
  <dcterms:created xsi:type="dcterms:W3CDTF">1601-01-01T00:00:00Z</dcterms:created>
  <dcterms:modified xsi:type="dcterms:W3CDTF">2016-04-03T16:47:45Z</dcterms:modified>
</cp:coreProperties>
</file>