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614" r:id="rId2"/>
    <p:sldId id="615" r:id="rId3"/>
    <p:sldId id="616" r:id="rId4"/>
    <p:sldId id="617" r:id="rId5"/>
    <p:sldId id="618" r:id="rId6"/>
    <p:sldId id="708" r:id="rId7"/>
    <p:sldId id="842" r:id="rId8"/>
    <p:sldId id="841" r:id="rId9"/>
    <p:sldId id="83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2E676FB3-77CA-4449-9DB7-38C59B35C2C7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2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6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597842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C683C14-BA0F-4EC4-9191-F7C62C3BD195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3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81094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37867AE8-F4E6-4F33-B144-F67A51D52A02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0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993499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977EA144-8B63-4E4D-8A5E-66E294C9CEEA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2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812098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8E29A9AE-49A1-4243-8FE5-6FA1DB03B8D5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6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6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329633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論理回路（２） ～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5330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5533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フリップフロップ（１）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49895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9896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549897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9898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9899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49900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549901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5342" name="Text Box 22"/>
          <p:cNvSpPr txBox="1">
            <a:spLocks noChangeArrowheads="1"/>
          </p:cNvSpPr>
          <p:nvPr/>
        </p:nvSpPr>
        <p:spPr bwMode="auto">
          <a:xfrm>
            <a:off x="407988" y="1719263"/>
            <a:ext cx="424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リセット： </a:t>
            </a:r>
            <a:r>
              <a:rPr lang="en-US" altLang="ja-JP" sz="2400">
                <a:solidFill>
                  <a:schemeClr val="tx1"/>
                </a:solidFill>
              </a:rPr>
              <a:t>S=0, R=1</a:t>
            </a:r>
            <a:r>
              <a:rPr lang="ja-JP" altLang="en-US" sz="2400">
                <a:solidFill>
                  <a:schemeClr val="tx1"/>
                </a:solidFill>
              </a:rPr>
              <a:t> （初期状態）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2" grpId="0"/>
      <p:bldP spid="549893" grpId="0"/>
      <p:bldP spid="549894" grpId="0"/>
      <p:bldP spid="549895" grpId="0"/>
      <p:bldP spid="549896" grpId="0"/>
      <p:bldP spid="549897" grpId="0"/>
      <p:bldP spid="549898" grpId="0"/>
      <p:bldP spid="549899" grpId="0"/>
      <p:bldP spid="549900" grpId="0"/>
      <p:bldP spid="5499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378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5737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フリップフロップ（２）</a:t>
            </a:r>
          </a:p>
        </p:txBody>
      </p:sp>
      <p:sp>
        <p:nvSpPr>
          <p:cNvPr id="357380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7383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7384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357385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7386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7387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7388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357389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7390" name="Text Box 14"/>
          <p:cNvSpPr txBox="1">
            <a:spLocks noChangeArrowheads="1"/>
          </p:cNvSpPr>
          <p:nvPr/>
        </p:nvSpPr>
        <p:spPr bwMode="auto">
          <a:xfrm>
            <a:off x="407988" y="1719263"/>
            <a:ext cx="348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保存状態： </a:t>
            </a:r>
            <a:r>
              <a:rPr lang="en-US" altLang="ja-JP" sz="2400">
                <a:solidFill>
                  <a:schemeClr val="tx1"/>
                </a:solidFill>
              </a:rPr>
              <a:t>S=0, R=1→0</a:t>
            </a:r>
            <a:r>
              <a:rPr lang="ja-JP" alt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56047" name="Text Box 15"/>
          <p:cNvSpPr txBox="1">
            <a:spLocks noChangeArrowheads="1"/>
          </p:cNvSpPr>
          <p:nvPr/>
        </p:nvSpPr>
        <p:spPr bwMode="auto">
          <a:xfrm>
            <a:off x="960438" y="544512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6048" name="Text Box 16"/>
          <p:cNvSpPr txBox="1">
            <a:spLocks noChangeArrowheads="1"/>
          </p:cNvSpPr>
          <p:nvPr/>
        </p:nvSpPr>
        <p:spPr bwMode="auto">
          <a:xfrm>
            <a:off x="3697288" y="563562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6051" name="Line 19"/>
          <p:cNvSpPr>
            <a:spLocks noChangeShapeType="1"/>
          </p:cNvSpPr>
          <p:nvPr/>
        </p:nvSpPr>
        <p:spPr bwMode="auto">
          <a:xfrm>
            <a:off x="7812088" y="3573463"/>
            <a:ext cx="647700" cy="2592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2" name="Line 20"/>
          <p:cNvSpPr>
            <a:spLocks noChangeShapeType="1"/>
          </p:cNvSpPr>
          <p:nvPr/>
        </p:nvSpPr>
        <p:spPr bwMode="auto">
          <a:xfrm>
            <a:off x="7812088" y="5229225"/>
            <a:ext cx="6477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3" name="Text Box 21"/>
          <p:cNvSpPr txBox="1">
            <a:spLocks noChangeArrowheads="1"/>
          </p:cNvSpPr>
          <p:nvPr/>
        </p:nvSpPr>
        <p:spPr bwMode="auto">
          <a:xfrm>
            <a:off x="7553325" y="6211888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FF0000"/>
                </a:solidFill>
              </a:rPr>
              <a:t>変化しない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47" grpId="0"/>
      <p:bldP spid="556048" grpId="0"/>
      <p:bldP spid="556051" grpId="0" animBg="1"/>
      <p:bldP spid="556052" grpId="0" animBg="1"/>
      <p:bldP spid="5560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426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5942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フリップフロップ（３）</a:t>
            </a:r>
          </a:p>
        </p:txBody>
      </p:sp>
      <p:sp>
        <p:nvSpPr>
          <p:cNvPr id="359428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9432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359433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9434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5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6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359437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8" name="Text Box 14"/>
          <p:cNvSpPr txBox="1">
            <a:spLocks noChangeArrowheads="1"/>
          </p:cNvSpPr>
          <p:nvPr/>
        </p:nvSpPr>
        <p:spPr bwMode="auto">
          <a:xfrm>
            <a:off x="407988" y="1719263"/>
            <a:ext cx="296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セット： </a:t>
            </a:r>
            <a:r>
              <a:rPr lang="en-US" altLang="ja-JP" sz="2400">
                <a:solidFill>
                  <a:schemeClr val="tx1"/>
                </a:solidFill>
              </a:rPr>
              <a:t>S=0→1, R=0</a:t>
            </a:r>
            <a:r>
              <a:rPr lang="ja-JP" alt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58095" name="Text Box 15"/>
          <p:cNvSpPr txBox="1">
            <a:spLocks noChangeArrowheads="1"/>
          </p:cNvSpPr>
          <p:nvPr/>
        </p:nvSpPr>
        <p:spPr bwMode="auto">
          <a:xfrm>
            <a:off x="3697288" y="227647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8096" name="Text Box 16"/>
          <p:cNvSpPr txBox="1">
            <a:spLocks noChangeArrowheads="1"/>
          </p:cNvSpPr>
          <p:nvPr/>
        </p:nvSpPr>
        <p:spPr bwMode="auto">
          <a:xfrm>
            <a:off x="889000" y="25654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0" name="Text Box 20"/>
          <p:cNvSpPr txBox="1">
            <a:spLocks noChangeArrowheads="1"/>
          </p:cNvSpPr>
          <p:nvPr/>
        </p:nvSpPr>
        <p:spPr bwMode="auto">
          <a:xfrm>
            <a:off x="5426075" y="25654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1" name="Text Box 21"/>
          <p:cNvSpPr txBox="1">
            <a:spLocks noChangeArrowheads="1"/>
          </p:cNvSpPr>
          <p:nvPr/>
        </p:nvSpPr>
        <p:spPr bwMode="auto">
          <a:xfrm>
            <a:off x="8027988" y="31162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2" name="Text Box 22"/>
          <p:cNvSpPr txBox="1">
            <a:spLocks noChangeArrowheads="1"/>
          </p:cNvSpPr>
          <p:nvPr/>
        </p:nvSpPr>
        <p:spPr bwMode="auto">
          <a:xfrm>
            <a:off x="3408363" y="48434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3" name="Text Box 23"/>
          <p:cNvSpPr txBox="1">
            <a:spLocks noChangeArrowheads="1"/>
          </p:cNvSpPr>
          <p:nvPr/>
        </p:nvSpPr>
        <p:spPr bwMode="auto">
          <a:xfrm>
            <a:off x="5435600" y="5419725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8104" name="Text Box 24"/>
          <p:cNvSpPr txBox="1">
            <a:spLocks noChangeArrowheads="1"/>
          </p:cNvSpPr>
          <p:nvPr/>
        </p:nvSpPr>
        <p:spPr bwMode="auto">
          <a:xfrm>
            <a:off x="8027988" y="48688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8105" name="Text Box 25"/>
          <p:cNvSpPr txBox="1">
            <a:spLocks noChangeArrowheads="1"/>
          </p:cNvSpPr>
          <p:nvPr/>
        </p:nvSpPr>
        <p:spPr bwMode="auto">
          <a:xfrm>
            <a:off x="3408363" y="31416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95" grpId="0"/>
      <p:bldP spid="558096" grpId="0"/>
      <p:bldP spid="558100" grpId="0"/>
      <p:bldP spid="558101" grpId="0"/>
      <p:bldP spid="558102" grpId="0"/>
      <p:bldP spid="558103" grpId="0"/>
      <p:bldP spid="558104" grpId="0"/>
      <p:bldP spid="558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474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6147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フリップフロップ（４）</a:t>
            </a:r>
            <a:endParaRPr lang="en-US" altLang="ja-JP"/>
          </a:p>
        </p:txBody>
      </p:sp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61478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1479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1480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361481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1482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1483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1484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361485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1486" name="Text Box 14"/>
          <p:cNvSpPr txBox="1">
            <a:spLocks noChangeArrowheads="1"/>
          </p:cNvSpPr>
          <p:nvPr/>
        </p:nvSpPr>
        <p:spPr bwMode="auto">
          <a:xfrm>
            <a:off x="407988" y="1719263"/>
            <a:ext cx="348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保存状態： </a:t>
            </a:r>
            <a:r>
              <a:rPr lang="en-US" altLang="ja-JP" sz="2400">
                <a:solidFill>
                  <a:schemeClr val="tx1"/>
                </a:solidFill>
              </a:rPr>
              <a:t>S=1→0, R=0</a:t>
            </a:r>
            <a:r>
              <a:rPr lang="ja-JP" alt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60143" name="Text Box 15"/>
          <p:cNvSpPr txBox="1">
            <a:spLocks noChangeArrowheads="1"/>
          </p:cNvSpPr>
          <p:nvPr/>
        </p:nvSpPr>
        <p:spPr bwMode="auto">
          <a:xfrm>
            <a:off x="3697288" y="227647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60144" name="Text Box 16"/>
          <p:cNvSpPr txBox="1">
            <a:spLocks noChangeArrowheads="1"/>
          </p:cNvSpPr>
          <p:nvPr/>
        </p:nvSpPr>
        <p:spPr bwMode="auto">
          <a:xfrm>
            <a:off x="889000" y="25654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60151" name="Line 23"/>
          <p:cNvSpPr>
            <a:spLocks noChangeShapeType="1"/>
          </p:cNvSpPr>
          <p:nvPr/>
        </p:nvSpPr>
        <p:spPr bwMode="auto">
          <a:xfrm>
            <a:off x="7812088" y="3573463"/>
            <a:ext cx="647700" cy="2592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0152" name="Line 24"/>
          <p:cNvSpPr>
            <a:spLocks noChangeShapeType="1"/>
          </p:cNvSpPr>
          <p:nvPr/>
        </p:nvSpPr>
        <p:spPr bwMode="auto">
          <a:xfrm>
            <a:off x="7812088" y="5229225"/>
            <a:ext cx="6477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0153" name="Text Box 25"/>
          <p:cNvSpPr txBox="1">
            <a:spLocks noChangeArrowheads="1"/>
          </p:cNvSpPr>
          <p:nvPr/>
        </p:nvSpPr>
        <p:spPr bwMode="auto">
          <a:xfrm>
            <a:off x="7553325" y="6211888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FF0000"/>
                </a:solidFill>
              </a:rPr>
              <a:t>変化しない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6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43" grpId="0"/>
      <p:bldP spid="560144" grpId="0"/>
      <p:bldP spid="560151" grpId="0" animBg="1"/>
      <p:bldP spid="560152" grpId="0" animBg="1"/>
      <p:bldP spid="5601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5378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48537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フリップフロップ（不安定状態）</a:t>
            </a: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485382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85383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85387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88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485389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90" name="Text Box 14"/>
          <p:cNvSpPr txBox="1">
            <a:spLocks noChangeArrowheads="1"/>
          </p:cNvSpPr>
          <p:nvPr/>
        </p:nvSpPr>
        <p:spPr bwMode="auto">
          <a:xfrm>
            <a:off x="395288" y="1700213"/>
            <a:ext cx="3316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不安定状態： </a:t>
            </a:r>
            <a:r>
              <a:rPr lang="en-US" altLang="ja-JP" sz="2400">
                <a:solidFill>
                  <a:schemeClr val="tx1"/>
                </a:solidFill>
              </a:rPr>
              <a:t>S=1, R=1 </a:t>
            </a:r>
          </a:p>
        </p:txBody>
      </p:sp>
      <p:sp>
        <p:nvSpPr>
          <p:cNvPr id="556051" name="Line 19"/>
          <p:cNvSpPr>
            <a:spLocks noChangeShapeType="1"/>
          </p:cNvSpPr>
          <p:nvPr/>
        </p:nvSpPr>
        <p:spPr bwMode="auto">
          <a:xfrm>
            <a:off x="7812088" y="3573463"/>
            <a:ext cx="647700" cy="2592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2" name="Line 20"/>
          <p:cNvSpPr>
            <a:spLocks noChangeShapeType="1"/>
          </p:cNvSpPr>
          <p:nvPr/>
        </p:nvSpPr>
        <p:spPr bwMode="auto">
          <a:xfrm>
            <a:off x="7812088" y="5229225"/>
            <a:ext cx="6477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3" name="Text Box 21"/>
          <p:cNvSpPr txBox="1">
            <a:spLocks noChangeArrowheads="1"/>
          </p:cNvSpPr>
          <p:nvPr/>
        </p:nvSpPr>
        <p:spPr bwMode="auto">
          <a:xfrm>
            <a:off x="5249863" y="6211888"/>
            <a:ext cx="3714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400">
                <a:solidFill>
                  <a:srgbClr val="FF0000"/>
                </a:solidFill>
              </a:rPr>
              <a:t>Q</a:t>
            </a:r>
            <a:r>
              <a:rPr lang="ja-JP" altLang="en-US" sz="2400">
                <a:solidFill>
                  <a:srgbClr val="FF0000"/>
                </a:solidFill>
              </a:rPr>
              <a:t>と</a:t>
            </a:r>
            <a:r>
              <a:rPr lang="en-US" altLang="ja-JP" sz="2400">
                <a:solidFill>
                  <a:srgbClr val="FF0000"/>
                </a:solidFill>
              </a:rPr>
              <a:t>Q</a:t>
            </a:r>
            <a:r>
              <a:rPr lang="ja-JP" altLang="en-US" sz="2400">
                <a:solidFill>
                  <a:srgbClr val="FF0000"/>
                </a:solidFill>
              </a:rPr>
              <a:t>の関係が崩れてしまう</a:t>
            </a:r>
          </a:p>
        </p:txBody>
      </p:sp>
      <p:sp>
        <p:nvSpPr>
          <p:cNvPr id="485400" name="Line 24"/>
          <p:cNvSpPr>
            <a:spLocks noChangeShapeType="1"/>
          </p:cNvSpPr>
          <p:nvPr/>
        </p:nvSpPr>
        <p:spPr bwMode="auto">
          <a:xfrm>
            <a:off x="5795963" y="6308725"/>
            <a:ext cx="2889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8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51" grpId="0" animBg="1"/>
      <p:bldP spid="556052" grpId="0" animBg="1"/>
      <p:bldP spid="556053" grpId="0"/>
      <p:bldP spid="4854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 smtClean="0"/>
              <a:t>命令解読器（制御装置）の仕組み（１）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例として　</a:t>
            </a:r>
            <a:r>
              <a:rPr lang="en-US" altLang="ja-JP" dirty="0" smtClean="0"/>
              <a:t>3</a:t>
            </a:r>
            <a:r>
              <a:rPr lang="ja-JP" altLang="en-US" dirty="0" smtClean="0"/>
              <a:t>＋</a:t>
            </a:r>
            <a:r>
              <a:rPr lang="en-US" altLang="ja-JP" dirty="0" smtClean="0"/>
              <a:t>5</a:t>
            </a:r>
            <a:r>
              <a:rPr lang="ja-JP" altLang="en-US" dirty="0" smtClean="0"/>
              <a:t>　を計算する場合を考える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>
                <a:ea typeface="ＭＳ Ｐゴシック" panose="020B0600070205080204" pitchFamily="50" charset="-128"/>
              </a:rPr>
              <a:t>0011(2)</a:t>
            </a:r>
            <a:r>
              <a:rPr lang="ja-JP" altLang="en-US" dirty="0" smtClean="0">
                <a:ea typeface="ＭＳ Ｐゴシック" panose="020B0600070205080204" pitchFamily="50" charset="-128"/>
              </a:rPr>
              <a:t>＋</a:t>
            </a:r>
            <a:r>
              <a:rPr lang="en-US" altLang="ja-JP" dirty="0" smtClean="0">
                <a:ea typeface="ＭＳ Ｐゴシック" panose="020B0600070205080204" pitchFamily="50" charset="-128"/>
              </a:rPr>
              <a:t>0101(2)</a:t>
            </a:r>
            <a:r>
              <a:rPr kumimoji="1" lang="en-US" altLang="ja-JP" dirty="0" smtClean="0">
                <a:ea typeface="ＭＳ Ｐゴシック" panose="020B0600070205080204" pitchFamily="50" charset="-128"/>
              </a:rPr>
              <a:t/>
            </a:r>
            <a:br>
              <a:rPr kumimoji="1" lang="en-US" altLang="ja-JP" dirty="0" smtClean="0">
                <a:ea typeface="ＭＳ Ｐゴシック" panose="020B0600070205080204" pitchFamily="50" charset="-128"/>
              </a:rPr>
            </a:br>
            <a:r>
              <a:rPr lang="en-US" altLang="ja-JP" dirty="0">
                <a:ea typeface="ＭＳ Ｐゴシック" panose="020B0600070205080204" pitchFamily="50" charset="-128"/>
              </a:rPr>
              <a:t/>
            </a:r>
            <a:br>
              <a:rPr lang="en-US" altLang="ja-JP" dirty="0">
                <a:ea typeface="ＭＳ Ｐゴシック" panose="020B0600070205080204" pitchFamily="50" charset="-128"/>
              </a:rPr>
            </a:br>
            <a:r>
              <a:rPr lang="en-US" altLang="ja-JP" dirty="0" smtClean="0"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ea typeface="ＭＳ Ｐゴシック" panose="020B0600070205080204" pitchFamily="50" charset="-128"/>
              </a:rPr>
            </a:br>
            <a:r>
              <a:rPr lang="en-US" altLang="ja-JP" dirty="0" smtClean="0"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ea typeface="ＭＳ Ｐゴシック" panose="020B0600070205080204" pitchFamily="50" charset="-128"/>
              </a:rPr>
            </a:br>
            <a:r>
              <a:rPr lang="en-US" altLang="ja-JP" dirty="0" smtClean="0"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ea typeface="ＭＳ Ｐゴシック" panose="020B0600070205080204" pitchFamily="50" charset="-128"/>
              </a:rPr>
            </a:br>
            <a:r>
              <a:rPr lang="en-US" altLang="ja-JP" dirty="0" smtClean="0"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ea typeface="ＭＳ Ｐゴシック" panose="020B0600070205080204" pitchFamily="50" charset="-128"/>
              </a:rPr>
            </a:br>
            <a:r>
              <a:rPr lang="ja-JP" altLang="en-US" dirty="0" smtClean="0">
                <a:ea typeface="ＭＳ Ｐゴシック" panose="020B0600070205080204" pitchFamily="50" charset="-128"/>
              </a:rPr>
              <a:t>　命令　　　　　変数１　　　　　　変数２</a:t>
            </a:r>
            <a:endParaRPr kumimoji="1" lang="en-US" altLang="ja-JP" dirty="0" smtClean="0">
              <a:ea typeface="ＭＳ Ｐゴシック" panose="020B060007020508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899592" y="4725144"/>
          <a:ext cx="6912768" cy="5791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91277"/>
                <a:gridCol w="691277"/>
                <a:gridCol w="691276"/>
                <a:gridCol w="691277"/>
                <a:gridCol w="691277"/>
                <a:gridCol w="691277"/>
                <a:gridCol w="691277"/>
                <a:gridCol w="691276"/>
                <a:gridCol w="691277"/>
                <a:gridCol w="6912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 smtClean="0">
                          <a:latin typeface="+mj-lt"/>
                        </a:rPr>
                        <a:t>C</a:t>
                      </a:r>
                      <a:r>
                        <a:rPr kumimoji="1" lang="en-US" altLang="ja-JP" sz="3200" b="0" baseline="-25000" dirty="0" smtClean="0">
                          <a:latin typeface="+mj-lt"/>
                        </a:rPr>
                        <a:t>1</a:t>
                      </a:r>
                      <a:endParaRPr kumimoji="1" lang="ja-JP" altLang="en-US" sz="3200" b="0" baseline="-25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/>
          </p:nvPr>
        </p:nvGraphicFramePr>
        <p:xfrm>
          <a:off x="899592" y="3497952"/>
          <a:ext cx="6912768" cy="5791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2554"/>
                <a:gridCol w="2765107"/>
                <a:gridCol w="27651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baseline="0" dirty="0" smtClean="0">
                          <a:latin typeface="+mn-lt"/>
                          <a:ea typeface="+mn-ea"/>
                        </a:rPr>
                        <a:t>＋</a:t>
                      </a:r>
                      <a:endParaRPr kumimoji="1" lang="ja-JP" altLang="en-US" sz="3200" b="0" baseline="-25000" dirty="0">
                        <a:latin typeface="+mn-lt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baseline="0" dirty="0" smtClean="0">
                          <a:latin typeface="+mn-lt"/>
                          <a:ea typeface="ＭＳ Ｐゴシック" panose="020B0600070205080204" pitchFamily="50" charset="-128"/>
                        </a:rPr>
                        <a:t>0011(2)</a:t>
                      </a:r>
                      <a:endParaRPr kumimoji="1" lang="ja-JP" altLang="en-US" sz="3200" b="0" baseline="0" dirty="0"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baseline="0" dirty="0" smtClean="0">
                          <a:latin typeface="+mn-lt"/>
                          <a:ea typeface="+mn-ea"/>
                        </a:rPr>
                        <a:t>0101(2)</a:t>
                      </a:r>
                      <a:endParaRPr kumimoji="1" lang="ja-JP" altLang="en-US" sz="3200" b="0" baseline="-25000" dirty="0">
                        <a:latin typeface="+mn-lt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88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 smtClean="0"/>
              <a:t>命令解読器（制御装置）の仕組み（２）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命令</a:t>
            </a:r>
            <a:r>
              <a:rPr lang="ja-JP" altLang="en-US" dirty="0" smtClean="0"/>
              <a:t>も数値として扱う（例えば電卓）</a:t>
            </a:r>
            <a:endParaRPr kumimoji="1" lang="en-US" altLang="ja-JP" dirty="0" smtClean="0">
              <a:ea typeface="ＭＳ Ｐゴシック" panose="020B060007020508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987222"/>
              </p:ext>
            </p:extLst>
          </p:nvPr>
        </p:nvGraphicFramePr>
        <p:xfrm>
          <a:off x="935596" y="2502304"/>
          <a:ext cx="727280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180"/>
                <a:gridCol w="773180"/>
                <a:gridCol w="2319539"/>
                <a:gridCol w="3406909"/>
              </a:tblGrid>
              <a:tr h="6386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  <a:r>
                        <a:rPr kumimoji="1" lang="en-US" altLang="ja-JP" sz="3200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  <a:r>
                        <a:rPr kumimoji="1" lang="en-US" altLang="ja-JP" sz="3200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演算記号</a:t>
                      </a:r>
                      <a:endParaRPr kumimoji="1" lang="ja-JP" altLang="en-US" sz="3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演算</a:t>
                      </a:r>
                      <a:endParaRPr kumimoji="1" lang="ja-JP" altLang="en-US" sz="32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＋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足し算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引き算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×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掛け算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÷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割り算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982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 smtClean="0"/>
              <a:t>命令解読器（制御装置）の仕組み（３）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命令が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ビットの場合（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命令）の論理関数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r>
              <a:rPr lang="ja-JP" altLang="en-US" dirty="0"/>
              <a:t>命令</a:t>
            </a:r>
            <a:r>
              <a:rPr lang="ja-JP" altLang="en-US" dirty="0" smtClean="0"/>
              <a:t>が</a:t>
            </a:r>
            <a:r>
              <a:rPr lang="en-US" altLang="ja-JP" dirty="0" smtClean="0"/>
              <a:t>3</a:t>
            </a:r>
            <a:r>
              <a:rPr lang="ja-JP" altLang="en-US" dirty="0" smtClean="0"/>
              <a:t>ビットの場合（</a:t>
            </a:r>
            <a:r>
              <a:rPr lang="en-US" altLang="ja-JP" dirty="0" smtClean="0"/>
              <a:t>8</a:t>
            </a:r>
            <a:r>
              <a:rPr lang="ja-JP" altLang="en-US" dirty="0" smtClean="0"/>
              <a:t>命令）の論理関数？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lang="ja-JP" altLang="en-US" sz="2000" dirty="0" smtClean="0"/>
              <a:t>ヒント：</a:t>
            </a:r>
            <a:r>
              <a:rPr lang="en-US" altLang="ja-JP" sz="2000" dirty="0" smtClean="0"/>
              <a:t>C</a:t>
            </a:r>
            <a:r>
              <a:rPr lang="en-US" altLang="ja-JP" sz="2000" baseline="-25000" dirty="0" smtClean="0"/>
              <a:t>1</a:t>
            </a:r>
            <a:r>
              <a:rPr lang="en-US" altLang="ja-JP" sz="2000" dirty="0" smtClean="0"/>
              <a:t>+C</a:t>
            </a:r>
            <a:r>
              <a:rPr lang="en-US" altLang="ja-JP" sz="2000" baseline="-25000" dirty="0" smtClean="0"/>
              <a:t>0</a:t>
            </a:r>
            <a:r>
              <a:rPr lang="ja-JP" altLang="en-US" sz="2000" dirty="0" smtClean="0"/>
              <a:t>＝</a:t>
            </a:r>
            <a:r>
              <a:rPr lang="en-US" altLang="ja-JP" sz="2000" dirty="0" smtClean="0"/>
              <a:t>C</a:t>
            </a:r>
            <a:r>
              <a:rPr lang="en-US" altLang="ja-JP" sz="2000" baseline="-25000" dirty="0" smtClean="0"/>
              <a:t>1</a:t>
            </a:r>
            <a:r>
              <a:rPr lang="ja-JP" altLang="en-US" sz="2000" dirty="0" smtClean="0"/>
              <a:t> ・ </a:t>
            </a:r>
            <a:r>
              <a:rPr lang="en-US" altLang="ja-JP" sz="2000" dirty="0" smtClean="0"/>
              <a:t>C</a:t>
            </a:r>
            <a:r>
              <a:rPr lang="en-US" altLang="ja-JP" sz="2000" baseline="-25000" dirty="0" smtClean="0"/>
              <a:t>0</a:t>
            </a:r>
            <a:endParaRPr kumimoji="1" lang="ja-JP" altLang="en-US" sz="20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771347"/>
              </p:ext>
            </p:extLst>
          </p:nvPr>
        </p:nvGraphicFramePr>
        <p:xfrm>
          <a:off x="1043608" y="2348880"/>
          <a:ext cx="6095999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04056"/>
                <a:gridCol w="504056"/>
                <a:gridCol w="504056"/>
                <a:gridCol w="504056"/>
                <a:gridCol w="504056"/>
                <a:gridCol w="3071663"/>
              </a:tblGrid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論理関数</a:t>
                      </a:r>
                      <a:endParaRPr kumimoji="1" lang="ja-JP" altLang="en-US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＋</a:t>
                      </a: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・ </a:t>
                      </a:r>
                      <a:r>
                        <a:rPr kumimoji="1" lang="en-US" altLang="ja-JP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・ </a:t>
                      </a: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・ </a:t>
                      </a: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 bwMode="auto">
          <a:xfrm>
            <a:off x="5220072" y="2924944"/>
            <a:ext cx="72008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コネクタ 7"/>
          <p:cNvCxnSpPr/>
          <p:nvPr/>
        </p:nvCxnSpPr>
        <p:spPr bwMode="auto">
          <a:xfrm>
            <a:off x="1547664" y="5877272"/>
            <a:ext cx="72008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コネクタ 10"/>
          <p:cNvCxnSpPr/>
          <p:nvPr/>
        </p:nvCxnSpPr>
        <p:spPr bwMode="auto">
          <a:xfrm>
            <a:off x="2555776" y="5877272"/>
            <a:ext cx="28803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コネクタ 12"/>
          <p:cNvCxnSpPr/>
          <p:nvPr/>
        </p:nvCxnSpPr>
        <p:spPr bwMode="auto">
          <a:xfrm flipV="1">
            <a:off x="3059832" y="5877272"/>
            <a:ext cx="298376" cy="1112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コネクタ 13"/>
          <p:cNvCxnSpPr/>
          <p:nvPr/>
        </p:nvCxnSpPr>
        <p:spPr bwMode="auto">
          <a:xfrm>
            <a:off x="5220072" y="3429000"/>
            <a:ext cx="28803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コネクタ 15"/>
          <p:cNvCxnSpPr/>
          <p:nvPr/>
        </p:nvCxnSpPr>
        <p:spPr bwMode="auto">
          <a:xfrm>
            <a:off x="5652120" y="3933056"/>
            <a:ext cx="28803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98791764"/>
      </p:ext>
    </p:extLst>
  </p:cSld>
  <p:clrMapOvr>
    <a:masterClrMapping/>
  </p:clrMapOvr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4791</TotalTime>
  <Words>320</Words>
  <Application>Microsoft Office PowerPoint</Application>
  <PresentationFormat>画面に合わせる (4:3)</PresentationFormat>
  <Paragraphs>158</Paragraphs>
  <Slides>9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フリップフロップ（１）</vt:lpstr>
      <vt:lpstr>フリップフロップ（２）</vt:lpstr>
      <vt:lpstr>フリップフロップ（３）</vt:lpstr>
      <vt:lpstr>フリップフロップ（４）</vt:lpstr>
      <vt:lpstr>フリップフロップ（不安定状態）</vt:lpstr>
      <vt:lpstr>命令解読器（制御装置）の仕組み（１）</vt:lpstr>
      <vt:lpstr>命令解読器（制御装置）の仕組み（２）</vt:lpstr>
      <vt:lpstr>命令解読器（制御装置）の仕組み（３）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532</cp:revision>
  <dcterms:created xsi:type="dcterms:W3CDTF">1601-01-01T00:00:00Z</dcterms:created>
  <dcterms:modified xsi:type="dcterms:W3CDTF">2016-04-24T07:56:12Z</dcterms:modified>
</cp:coreProperties>
</file>