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21"/>
  </p:notesMasterIdLst>
  <p:handoutMasterIdLst>
    <p:handoutMasterId r:id="rId22"/>
  </p:handoutMasterIdLst>
  <p:sldIdLst>
    <p:sldId id="695" r:id="rId2"/>
    <p:sldId id="696" r:id="rId3"/>
    <p:sldId id="697" r:id="rId4"/>
    <p:sldId id="698" r:id="rId5"/>
    <p:sldId id="699" r:id="rId6"/>
    <p:sldId id="701" r:id="rId7"/>
    <p:sldId id="702" r:id="rId8"/>
    <p:sldId id="711" r:id="rId9"/>
    <p:sldId id="703" r:id="rId10"/>
    <p:sldId id="704" r:id="rId11"/>
    <p:sldId id="706" r:id="rId12"/>
    <p:sldId id="709" r:id="rId13"/>
    <p:sldId id="707" r:id="rId14"/>
    <p:sldId id="708" r:id="rId15"/>
    <p:sldId id="705" r:id="rId16"/>
    <p:sldId id="783" r:id="rId17"/>
    <p:sldId id="784" r:id="rId18"/>
    <p:sldId id="700" r:id="rId19"/>
    <p:sldId id="710" r:id="rId20"/>
  </p:sldIdLst>
  <p:sldSz cx="9144000" cy="6858000" type="screen4x3"/>
  <p:notesSz cx="6858000" cy="9144000"/>
  <p:defaultTextStyle>
    <a:defPPr>
      <a:defRPr lang="en-US"/>
    </a:defPPr>
    <a:lvl1pPr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5400" b="1"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b="1"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DEDEDE"/>
    <a:srgbClr val="C0C0C0"/>
    <a:srgbClr val="996633"/>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88"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2EA107C8-9C29-4366-AEC5-7C7330E8DF3E}" type="slidenum">
              <a:rPr lang="ja-JP" altLang="en-US"/>
              <a:pPr>
                <a:defRPr/>
              </a:pPr>
              <a:t>‹#›</a:t>
            </a:fld>
            <a:endParaRPr lang="en-US" altLang="ja-JP"/>
          </a:p>
        </p:txBody>
      </p:sp>
    </p:spTree>
    <p:extLst>
      <p:ext uri="{BB962C8B-B14F-4D97-AF65-F5344CB8AC3E}">
        <p14:creationId xmlns:p14="http://schemas.microsoft.com/office/powerpoint/2010/main" val="4207868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5018A18B-6AD6-4266-8F71-D8EAA8226788}" type="slidenum">
              <a:rPr lang="ja-JP" altLang="en-US"/>
              <a:pPr>
                <a:defRPr/>
              </a:pPr>
              <a:t>‹#›</a:t>
            </a:fld>
            <a:endParaRPr lang="en-US" altLang="ja-JP"/>
          </a:p>
        </p:txBody>
      </p:sp>
    </p:spTree>
    <p:extLst>
      <p:ext uri="{BB962C8B-B14F-4D97-AF65-F5344CB8AC3E}">
        <p14:creationId xmlns:p14="http://schemas.microsoft.com/office/powerpoint/2010/main" val="3771798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l" eaLnBrk="1" hangingPunct="1">
              <a:defRPr/>
            </a:pPr>
            <a:r>
              <a:rPr lang="ja-JP" altLang="en-US" sz="3200" smtClean="0">
                <a:solidFill>
                  <a:schemeClr val="tx1"/>
                </a:solidFill>
              </a:rPr>
              <a:t>担当教員： 幸山 直人</a:t>
            </a:r>
          </a:p>
        </p:txBody>
      </p:sp>
      <p:sp>
        <p:nvSpPr>
          <p:cNvPr id="280578" name="Rectangle 2"/>
          <p:cNvSpPr>
            <a:spLocks noGrp="1" noChangeArrowheads="1"/>
          </p:cNvSpPr>
          <p:nvPr>
            <p:ph type="ctrTitle"/>
          </p:nvPr>
        </p:nvSpPr>
        <p:spPr>
          <a:xfrm>
            <a:off x="3132138" y="2260600"/>
            <a:ext cx="5832475" cy="1168400"/>
          </a:xfrm>
        </p:spPr>
        <p:txBody>
          <a:bodyPr/>
          <a:lstStyle>
            <a:lvl1pPr>
              <a:defRPr>
                <a:solidFill>
                  <a:srgbClr val="FFFFFF"/>
                </a:solidFill>
              </a:defRPr>
            </a:lvl1pPr>
          </a:lstStyle>
          <a:p>
            <a:pPr lvl="0"/>
            <a:r>
              <a:rPr lang="ja-JP" altLang="en-US" noProof="0" smtClean="0"/>
              <a:t>マスタ タイトルの書式設定</a:t>
            </a:r>
          </a:p>
        </p:txBody>
      </p:sp>
      <p:sp>
        <p:nvSpPr>
          <p:cNvPr id="280579"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Tree>
    <p:extLst>
      <p:ext uri="{BB962C8B-B14F-4D97-AF65-F5344CB8AC3E}">
        <p14:creationId xmlns:p14="http://schemas.microsoft.com/office/powerpoint/2010/main" val="174952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43264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075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528701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4009236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6782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222683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8085932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0397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01981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21037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kumimoji="1" sz="5400" b="1">
                <a:solidFill>
                  <a:srgbClr val="0000FF"/>
                </a:solidFill>
                <a:latin typeface="Arial" panose="020B0604020202020204" pitchFamily="34" charset="0"/>
                <a:ea typeface="ＭＳ Ｐゴシック" panose="020B0600070205080204" pitchFamily="50" charset="-128"/>
              </a:defRPr>
            </a:lvl1pPr>
            <a:lvl2pPr marL="742950" indent="-285750" algn="ctr">
              <a:defRPr kumimoji="1" sz="5400" b="1">
                <a:solidFill>
                  <a:srgbClr val="0000FF"/>
                </a:solidFill>
                <a:latin typeface="Arial" panose="020B0604020202020204" pitchFamily="34" charset="0"/>
                <a:ea typeface="ＭＳ Ｐゴシック" panose="020B0600070205080204" pitchFamily="50" charset="-128"/>
              </a:defRPr>
            </a:lvl2pPr>
            <a:lvl3pPr marL="1143000" indent="-228600" algn="ctr">
              <a:defRPr kumimoji="1" sz="5400" b="1">
                <a:solidFill>
                  <a:srgbClr val="0000FF"/>
                </a:solidFill>
                <a:latin typeface="Arial" panose="020B0604020202020204" pitchFamily="34" charset="0"/>
                <a:ea typeface="ＭＳ Ｐゴシック" panose="020B0600070205080204" pitchFamily="50" charset="-128"/>
              </a:defRPr>
            </a:lvl3pPr>
            <a:lvl4pPr marL="1600200" indent="-228600" algn="ctr">
              <a:defRPr kumimoji="1" sz="5400" b="1">
                <a:solidFill>
                  <a:srgbClr val="0000FF"/>
                </a:solidFill>
                <a:latin typeface="Arial" panose="020B0604020202020204" pitchFamily="34" charset="0"/>
                <a:ea typeface="ＭＳ Ｐゴシック" panose="020B0600070205080204" pitchFamily="50" charset="-128"/>
              </a:defRPr>
            </a:lvl4pPr>
            <a:lvl5pPr marL="2057400" indent="-228600" algn="ctr">
              <a:defRPr kumimoji="1" sz="5400" b="1">
                <a:solidFill>
                  <a:srgbClr val="0000FF"/>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sz="5400" b="1">
                <a:solidFill>
                  <a:srgbClr val="0000FF"/>
                </a:solidFill>
                <a:latin typeface="Arial" panose="020B0604020202020204" pitchFamily="34" charset="0"/>
                <a:ea typeface="ＭＳ Ｐゴシック" panose="020B0600070205080204" pitchFamily="50" charset="-128"/>
              </a:defRPr>
            </a:lvl9pPr>
          </a:lstStyle>
          <a:p>
            <a:pPr algn="r" eaLnBrk="1" hangingPunct="1">
              <a:defRPr/>
            </a:pPr>
            <a:r>
              <a:rPr lang="en-US" altLang="ja-JP" sz="1800" dirty="0" smtClean="0">
                <a:solidFill>
                  <a:schemeClr val="bg1"/>
                </a:solidFill>
              </a:rPr>
              <a:t>2016</a:t>
            </a:r>
            <a:r>
              <a:rPr lang="ja-JP" altLang="en-US" sz="1800" dirty="0" smtClean="0">
                <a:solidFill>
                  <a:schemeClr val="bg1"/>
                </a:solidFill>
              </a:rPr>
              <a:t>年度　プログラミング</a:t>
            </a:r>
            <a:r>
              <a:rPr lang="en-US" altLang="ja-JP" sz="1800" dirty="0" smtClean="0">
                <a:solidFill>
                  <a:schemeClr val="bg1"/>
                </a:solidFill>
              </a:rPr>
              <a:t>Ⅱ</a:t>
            </a:r>
          </a:p>
        </p:txBody>
      </p:sp>
    </p:spTree>
  </p:cSld>
  <p:clrMap bg1="lt1" tx1="dk1" bg2="lt2" tx2="dk2" accent1="accent1" accent2="accent2" accent3="accent3" accent4="accent4" accent5="accent5" accent6="accent6" hlink="hlink" folHlink="folHlink"/>
  <p:sldLayoutIdLst>
    <p:sldLayoutId id="2147483882"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iming>
    <p:tnLst>
      <p:par>
        <p:cTn id="1" dur="indefinite" restart="never" nodeType="tmRoot"/>
      </p:par>
    </p:tnLst>
  </p:timing>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pPr eaLnBrk="1" hangingPunct="1"/>
            <a:r>
              <a:rPr lang="ja-JP" altLang="en-US" smtClean="0"/>
              <a:t>プログラミング</a:t>
            </a:r>
            <a:r>
              <a:rPr lang="en-US" altLang="ja-JP" smtClean="0"/>
              <a:t>Ⅱ</a:t>
            </a:r>
          </a:p>
        </p:txBody>
      </p:sp>
      <p:sp>
        <p:nvSpPr>
          <p:cNvPr id="47107" name="Rectangle 3"/>
          <p:cNvSpPr>
            <a:spLocks noGrp="1" noChangeArrowheads="1"/>
          </p:cNvSpPr>
          <p:nvPr>
            <p:ph type="subTitle" idx="1"/>
          </p:nvPr>
        </p:nvSpPr>
        <p:spPr/>
        <p:txBody>
          <a:bodyPr/>
          <a:lstStyle/>
          <a:p>
            <a:pPr eaLnBrk="1" hangingPunct="1">
              <a:lnSpc>
                <a:spcPct val="90000"/>
              </a:lnSpc>
            </a:pPr>
            <a:r>
              <a:rPr lang="ja-JP" altLang="en-US" sz="2600" smtClean="0"/>
              <a:t>～ Ｃプログラミングやってみよう</a:t>
            </a:r>
            <a:r>
              <a:rPr lang="en-US" altLang="ja-JP" sz="2600" smtClean="0"/>
              <a:t> </a:t>
            </a:r>
            <a:r>
              <a:rPr lang="ja-JP" altLang="en-US" sz="2600" smtClean="0"/>
              <a:t>～</a:t>
            </a:r>
          </a:p>
        </p:txBody>
      </p:sp>
      <p:sp>
        <p:nvSpPr>
          <p:cNvPr id="47108"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dirty="0" smtClean="0">
                <a:solidFill>
                  <a:schemeClr val="bg1"/>
                </a:solidFill>
              </a:rPr>
              <a:t>2016</a:t>
            </a:r>
            <a:r>
              <a:rPr lang="ja-JP" altLang="en-US" dirty="0" smtClean="0">
                <a:solidFill>
                  <a:schemeClr val="bg1"/>
                </a:solidFill>
              </a:rPr>
              <a:t>年度</a:t>
            </a:r>
            <a:endParaRPr lang="ja-JP" alt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ja-JP" altLang="en-US" sz="3600" smtClean="0"/>
              <a:t>ソースファイルを開くプログラムの変更</a:t>
            </a:r>
          </a:p>
        </p:txBody>
      </p:sp>
      <p:sp>
        <p:nvSpPr>
          <p:cNvPr id="56323" name="Text Box 3"/>
          <p:cNvSpPr txBox="1">
            <a:spLocks noChangeArrowheads="1"/>
          </p:cNvSpPr>
          <p:nvPr/>
        </p:nvSpPr>
        <p:spPr bwMode="auto">
          <a:xfrm>
            <a:off x="395288" y="1571625"/>
            <a:ext cx="8491427"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t>拡張子が「</a:t>
            </a:r>
            <a:r>
              <a:rPr lang="en-US" altLang="ja-JP" sz="2000" dirty="0"/>
              <a:t>.c</a:t>
            </a:r>
            <a:r>
              <a:rPr lang="ja-JP" altLang="en-US" sz="2000" dirty="0"/>
              <a:t>」のファイルはデフォルトで「</a:t>
            </a:r>
            <a:r>
              <a:rPr lang="en-US" altLang="ja-JP" sz="2000" dirty="0"/>
              <a:t>Microsoft Visual Studio 2010</a:t>
            </a:r>
            <a:r>
              <a:rPr lang="ja-JP" altLang="en-US" sz="2000" dirty="0"/>
              <a:t>」で</a:t>
            </a:r>
          </a:p>
          <a:p>
            <a:pPr eaLnBrk="1" hangingPunct="1">
              <a:spcBef>
                <a:spcPct val="0"/>
              </a:spcBef>
              <a:buClrTx/>
              <a:buSzTx/>
              <a:buFontTx/>
              <a:buNone/>
            </a:pPr>
            <a:r>
              <a:rPr lang="ja-JP" altLang="en-US" sz="2000" dirty="0"/>
              <a:t>開くように設定されているので、「秀丸」で開くように設定する。</a:t>
            </a:r>
          </a:p>
          <a:p>
            <a:pPr eaLnBrk="1" hangingPunct="1">
              <a:spcBef>
                <a:spcPct val="0"/>
              </a:spcBef>
              <a:buClrTx/>
              <a:buSzTx/>
              <a:buFontTx/>
              <a:buNone/>
            </a:pPr>
            <a:endParaRPr lang="ja-JP" altLang="en-US" sz="2000" dirty="0"/>
          </a:p>
          <a:p>
            <a:pPr eaLnBrk="1" hangingPunct="1">
              <a:spcBef>
                <a:spcPct val="0"/>
              </a:spcBef>
              <a:buClrTx/>
              <a:buSzTx/>
              <a:buFontTx/>
              <a:buNone/>
            </a:pPr>
            <a:r>
              <a:rPr lang="ja-JP" altLang="en-US" sz="2000" dirty="0"/>
              <a:t>先日作成した「</a:t>
            </a:r>
            <a:r>
              <a:rPr lang="en-US" altLang="ja-JP" sz="2000" dirty="0" err="1"/>
              <a:t>hello.c</a:t>
            </a:r>
            <a:r>
              <a:rPr lang="ja-JP" altLang="en-US" sz="2000" dirty="0"/>
              <a:t>」が保存されたディレクトリ「</a:t>
            </a:r>
            <a:r>
              <a:rPr lang="en-US" altLang="ja-JP" sz="2000" dirty="0"/>
              <a:t>z:\src</a:t>
            </a:r>
            <a:r>
              <a:rPr lang="ja-JP" altLang="en-US" sz="2000" dirty="0"/>
              <a:t>」を開く。</a:t>
            </a:r>
          </a:p>
          <a:p>
            <a:pPr eaLnBrk="1" hangingPunct="1">
              <a:spcBef>
                <a:spcPct val="0"/>
              </a:spcBef>
              <a:buClrTx/>
              <a:buSzTx/>
              <a:buFontTx/>
              <a:buNone/>
            </a:pPr>
            <a:r>
              <a:rPr lang="ja-JP" altLang="en-US" sz="2000" dirty="0"/>
              <a:t>「</a:t>
            </a:r>
            <a:r>
              <a:rPr lang="en-US" altLang="ja-JP" sz="2000" dirty="0" err="1"/>
              <a:t>hello.c</a:t>
            </a:r>
            <a:r>
              <a:rPr lang="ja-JP" altLang="en-US" sz="2000" dirty="0"/>
              <a:t>」を右クリックし、現れたメニューの「プロパティ」を選択する。</a:t>
            </a:r>
          </a:p>
          <a:p>
            <a:pPr eaLnBrk="1" hangingPunct="1">
              <a:spcBef>
                <a:spcPct val="0"/>
              </a:spcBef>
              <a:buClrTx/>
              <a:buSzTx/>
              <a:buFontTx/>
              <a:buNone/>
            </a:pPr>
            <a:r>
              <a:rPr lang="ja-JP" altLang="en-US" sz="2000" dirty="0"/>
              <a:t>「プロパティ」ウインドウが開くので、「全般」タブのプログラムの「変更」ボタン</a:t>
            </a:r>
          </a:p>
          <a:p>
            <a:pPr eaLnBrk="1" hangingPunct="1">
              <a:spcBef>
                <a:spcPct val="0"/>
              </a:spcBef>
              <a:buClrTx/>
              <a:buSzTx/>
              <a:buFontTx/>
              <a:buNone/>
            </a:pPr>
            <a:r>
              <a:rPr lang="ja-JP" altLang="en-US" sz="2000" dirty="0"/>
              <a:t>をクリックする（「</a:t>
            </a:r>
            <a:r>
              <a:rPr lang="en-US" altLang="ja-JP" sz="2000" dirty="0"/>
              <a:t>Microsoft Visual Studio 2010</a:t>
            </a:r>
            <a:r>
              <a:rPr lang="ja-JP" altLang="en-US" sz="2000" dirty="0"/>
              <a:t>」になっている）。</a:t>
            </a:r>
          </a:p>
          <a:p>
            <a:pPr eaLnBrk="1" hangingPunct="1">
              <a:spcBef>
                <a:spcPct val="0"/>
              </a:spcBef>
              <a:buClrTx/>
              <a:buSzTx/>
              <a:buFontTx/>
              <a:buNone/>
            </a:pPr>
            <a:r>
              <a:rPr lang="ja-JP" altLang="en-US" sz="2000" dirty="0" smtClean="0"/>
              <a:t>アプリ（プログラム）を選択するウインドウ</a:t>
            </a:r>
            <a:r>
              <a:rPr lang="ja-JP" altLang="en-US" sz="2000" dirty="0"/>
              <a:t>が現れるので</a:t>
            </a:r>
            <a:r>
              <a:rPr lang="ja-JP" altLang="en-US" sz="2000" dirty="0" smtClean="0"/>
              <a:t>、</a:t>
            </a:r>
            <a:endParaRPr lang="en-US" altLang="ja-JP" sz="2000" dirty="0" smtClean="0"/>
          </a:p>
          <a:p>
            <a:pPr eaLnBrk="1" hangingPunct="1">
              <a:spcBef>
                <a:spcPct val="0"/>
              </a:spcBef>
              <a:buClrTx/>
              <a:buSzTx/>
              <a:buFontTx/>
              <a:buNone/>
            </a:pPr>
            <a:r>
              <a:rPr lang="ja-JP" altLang="en-US" sz="2000" dirty="0" smtClean="0"/>
              <a:t>一番下の「その他のオプション」をクリックし</a:t>
            </a:r>
            <a:r>
              <a:rPr lang="ja-JP" altLang="en-US" sz="2000" dirty="0"/>
              <a:t>、</a:t>
            </a:r>
            <a:endParaRPr lang="en-US" altLang="ja-JP" sz="2000" dirty="0" smtClean="0"/>
          </a:p>
          <a:p>
            <a:pPr eaLnBrk="1" hangingPunct="1">
              <a:spcBef>
                <a:spcPct val="0"/>
              </a:spcBef>
              <a:buClrTx/>
              <a:buSzTx/>
              <a:buFontTx/>
              <a:buNone/>
            </a:pPr>
            <a:r>
              <a:rPr lang="ja-JP" altLang="en-US" sz="2000" dirty="0" smtClean="0"/>
              <a:t>さらに一番下の「この</a:t>
            </a:r>
            <a:r>
              <a:rPr lang="en-US" altLang="ja-JP" sz="2000" dirty="0" smtClean="0"/>
              <a:t>PC</a:t>
            </a:r>
            <a:r>
              <a:rPr lang="ja-JP" altLang="en-US" sz="2000" dirty="0" smtClean="0"/>
              <a:t>で別のアプリを探す」</a:t>
            </a:r>
            <a:r>
              <a:rPr lang="ja-JP" altLang="en-US" sz="2000" dirty="0"/>
              <a:t>を</a:t>
            </a:r>
            <a:r>
              <a:rPr lang="ja-JP" altLang="en-US" sz="2000" dirty="0" smtClean="0"/>
              <a:t>クリックする。</a:t>
            </a:r>
            <a:endParaRPr lang="en-US" altLang="ja-JP" sz="2000" dirty="0" smtClean="0"/>
          </a:p>
          <a:p>
            <a:pPr eaLnBrk="1" hangingPunct="1">
              <a:spcBef>
                <a:spcPct val="0"/>
              </a:spcBef>
              <a:buClrTx/>
              <a:buSzTx/>
              <a:buFontTx/>
              <a:buNone/>
            </a:pPr>
            <a:r>
              <a:rPr lang="ja-JP" altLang="en-US" sz="2000" dirty="0"/>
              <a:t>エクスプローラ</a:t>
            </a:r>
            <a:r>
              <a:rPr lang="ja-JP" altLang="en-US" sz="2000" dirty="0" smtClean="0"/>
              <a:t>が開きディレクトリ「</a:t>
            </a:r>
            <a:r>
              <a:rPr lang="en-US" altLang="ja-JP" sz="2000" dirty="0"/>
              <a:t>C:\Program Files</a:t>
            </a:r>
            <a:r>
              <a:rPr lang="ja-JP" altLang="en-US" sz="2000" dirty="0" smtClean="0"/>
              <a:t>」の内容が表示される。</a:t>
            </a:r>
            <a:endParaRPr lang="ja-JP" altLang="en-US" sz="2000" dirty="0"/>
          </a:p>
          <a:p>
            <a:pPr eaLnBrk="1" hangingPunct="1">
              <a:spcBef>
                <a:spcPct val="0"/>
              </a:spcBef>
              <a:buClrTx/>
              <a:buSzTx/>
              <a:buFontTx/>
              <a:buNone/>
            </a:pPr>
            <a:r>
              <a:rPr lang="ja-JP" altLang="en-US" sz="2000" dirty="0" smtClean="0"/>
              <a:t>ディレクトリ「</a:t>
            </a:r>
            <a:r>
              <a:rPr lang="en-US" altLang="ja-JP" sz="2000" dirty="0" err="1" smtClean="0"/>
              <a:t>Hidemaru</a:t>
            </a:r>
            <a:r>
              <a:rPr lang="ja-JP" altLang="en-US" sz="2000" dirty="0" smtClean="0"/>
              <a:t>」を開き、一番上のプログラム「</a:t>
            </a:r>
            <a:r>
              <a:rPr lang="en-US" altLang="ja-JP" sz="2000" dirty="0"/>
              <a:t>Hidemaru.exe</a:t>
            </a:r>
            <a:r>
              <a:rPr lang="ja-JP" altLang="en-US" sz="2000" dirty="0" smtClean="0"/>
              <a:t>」を</a:t>
            </a:r>
            <a:endParaRPr lang="en-US" altLang="ja-JP" sz="2000" dirty="0" smtClean="0"/>
          </a:p>
          <a:p>
            <a:pPr eaLnBrk="1" hangingPunct="1">
              <a:spcBef>
                <a:spcPct val="0"/>
              </a:spcBef>
              <a:buClrTx/>
              <a:buSzTx/>
              <a:buFontTx/>
              <a:buNone/>
            </a:pPr>
            <a:r>
              <a:rPr lang="ja-JP" altLang="en-US" sz="2000" dirty="0"/>
              <a:t>選択</a:t>
            </a:r>
            <a:r>
              <a:rPr lang="ja-JP" altLang="en-US" sz="2000" dirty="0" smtClean="0"/>
              <a:t>し、ボタン「開く」をクリックする。</a:t>
            </a:r>
            <a:endParaRPr lang="ja-JP" altLang="en-US" sz="2000" dirty="0"/>
          </a:p>
          <a:p>
            <a:pPr eaLnBrk="1" hangingPunct="1">
              <a:spcBef>
                <a:spcPct val="0"/>
              </a:spcBef>
              <a:buClrTx/>
              <a:buSzTx/>
              <a:buFontTx/>
              <a:buNone/>
            </a:pPr>
            <a:r>
              <a:rPr lang="ja-JP" altLang="en-US" sz="2000" dirty="0"/>
              <a:t>最初に開いた「プロパティ」ウインドウ</a:t>
            </a:r>
            <a:r>
              <a:rPr lang="ja-JP" altLang="en-US" sz="2000" dirty="0" smtClean="0"/>
              <a:t>のプログラムが「秀丸」になっている</a:t>
            </a:r>
            <a:endParaRPr lang="en-US" altLang="ja-JP" sz="2000" dirty="0" smtClean="0"/>
          </a:p>
          <a:p>
            <a:pPr eaLnBrk="1" hangingPunct="1">
              <a:spcBef>
                <a:spcPct val="0"/>
              </a:spcBef>
              <a:buClrTx/>
              <a:buSzTx/>
              <a:buFontTx/>
              <a:buNone/>
            </a:pPr>
            <a:r>
              <a:rPr lang="ja-JP" altLang="en-US" sz="2000" dirty="0" smtClean="0"/>
              <a:t>ことを確認し、「ＯＫ</a:t>
            </a:r>
            <a:r>
              <a:rPr lang="ja-JP" altLang="en-US" sz="2000" dirty="0"/>
              <a:t>」ボタンを</a:t>
            </a:r>
            <a:r>
              <a:rPr lang="ja-JP" altLang="en-US" sz="2000" dirty="0" smtClean="0"/>
              <a:t>クリックすることで設定</a:t>
            </a:r>
            <a:r>
              <a:rPr lang="ja-JP" altLang="en-US" sz="2000" dirty="0"/>
              <a:t>を</a:t>
            </a:r>
            <a:r>
              <a:rPr lang="ja-JP" altLang="en-US" sz="2000" dirty="0" smtClean="0"/>
              <a:t>反映させる。</a:t>
            </a:r>
            <a:endParaRPr lang="ja-JP"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ja-JP" altLang="en-US" smtClean="0"/>
              <a:t>ファイルシステム</a:t>
            </a:r>
          </a:p>
        </p:txBody>
      </p:sp>
      <p:sp>
        <p:nvSpPr>
          <p:cNvPr id="57347" name="Rectangle 3"/>
          <p:cNvSpPr>
            <a:spLocks noGrp="1" noChangeArrowheads="1"/>
          </p:cNvSpPr>
          <p:nvPr>
            <p:ph type="body" idx="1"/>
          </p:nvPr>
        </p:nvSpPr>
        <p:spPr/>
        <p:txBody>
          <a:bodyPr/>
          <a:lstStyle/>
          <a:p>
            <a:pPr eaLnBrk="1" hangingPunct="1"/>
            <a:r>
              <a:rPr lang="ja-JP" altLang="en-US" smtClean="0"/>
              <a:t>オペレーティングシステムは通常１種類以上のファイルシステム（記憶装置にファイルを管理するシステム）を持つ</a:t>
            </a:r>
          </a:p>
          <a:p>
            <a:pPr eaLnBrk="1" hangingPunct="1"/>
            <a:r>
              <a:rPr lang="ja-JP" altLang="en-US" smtClean="0"/>
              <a:t>ファイルシステムには複数のファイルをまとめて管理するディレクトリ（フォルダ）という機能がある</a:t>
            </a:r>
          </a:p>
          <a:p>
            <a:pPr eaLnBrk="1" hangingPunct="1"/>
            <a:r>
              <a:rPr lang="ja-JP" altLang="en-US" smtClean="0"/>
              <a:t>多くのファイルシステムは木構造（</a:t>
            </a:r>
            <a:r>
              <a:rPr lang="en-US" altLang="ja-JP" smtClean="0"/>
              <a:t>tree</a:t>
            </a:r>
            <a:r>
              <a:rPr lang="ja-JP" altLang="en-US" smtClean="0"/>
              <a:t>構造）を持つ（ディレクトリ（フォルダ）によって階層化される）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ja-JP" smtClean="0"/>
              <a:t>Windows</a:t>
            </a:r>
            <a:r>
              <a:rPr lang="ja-JP" altLang="en-US" smtClean="0"/>
              <a:t>のファイルシステム</a:t>
            </a:r>
          </a:p>
        </p:txBody>
      </p:sp>
      <p:sp>
        <p:nvSpPr>
          <p:cNvPr id="58371" name="Rectangle 4"/>
          <p:cNvSpPr>
            <a:spLocks noChangeArrowheads="1"/>
          </p:cNvSpPr>
          <p:nvPr/>
        </p:nvSpPr>
        <p:spPr bwMode="auto">
          <a:xfrm>
            <a:off x="3432175" y="1412875"/>
            <a:ext cx="2279650" cy="482600"/>
          </a:xfrm>
          <a:prstGeom prst="rect">
            <a:avLst/>
          </a:prstGeom>
          <a:noFill/>
          <a:ln w="25400" algn="ctr">
            <a:solidFill>
              <a:srgbClr val="96969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FF0000"/>
                </a:solidFill>
              </a:rPr>
              <a:t>マイコンピュータ</a:t>
            </a:r>
          </a:p>
        </p:txBody>
      </p:sp>
      <p:cxnSp>
        <p:nvCxnSpPr>
          <p:cNvPr id="58372" name="AutoShape 10"/>
          <p:cNvCxnSpPr>
            <a:cxnSpLocks noChangeShapeType="1"/>
            <a:stCxn id="58371" idx="2"/>
          </p:cNvCxnSpPr>
          <p:nvPr/>
        </p:nvCxnSpPr>
        <p:spPr bwMode="auto">
          <a:xfrm flipH="1">
            <a:off x="2452688" y="1908175"/>
            <a:ext cx="2119312"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3" name="AutoShape 11"/>
          <p:cNvCxnSpPr>
            <a:cxnSpLocks noChangeShapeType="1"/>
            <a:stCxn id="58371" idx="2"/>
            <a:endCxn id="58377" idx="0"/>
          </p:cNvCxnSpPr>
          <p:nvPr/>
        </p:nvCxnSpPr>
        <p:spPr bwMode="auto">
          <a:xfrm flipH="1">
            <a:off x="3308350" y="1908175"/>
            <a:ext cx="1263650"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4" name="AutoShape 12"/>
          <p:cNvCxnSpPr>
            <a:cxnSpLocks noChangeShapeType="1"/>
            <a:stCxn id="58371" idx="2"/>
            <a:endCxn id="58378" idx="0"/>
          </p:cNvCxnSpPr>
          <p:nvPr/>
        </p:nvCxnSpPr>
        <p:spPr bwMode="auto">
          <a:xfrm flipH="1">
            <a:off x="4243388" y="1908175"/>
            <a:ext cx="328612"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5" name="AutoShape 13"/>
          <p:cNvCxnSpPr>
            <a:cxnSpLocks noChangeShapeType="1"/>
            <a:endCxn id="58379" idx="0"/>
          </p:cNvCxnSpPr>
          <p:nvPr/>
        </p:nvCxnSpPr>
        <p:spPr bwMode="auto">
          <a:xfrm>
            <a:off x="4572000" y="1908175"/>
            <a:ext cx="544513"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6" name="AutoShape 14"/>
          <p:cNvCxnSpPr>
            <a:cxnSpLocks noChangeShapeType="1"/>
            <a:stCxn id="58371" idx="2"/>
            <a:endCxn id="58380" idx="0"/>
          </p:cNvCxnSpPr>
          <p:nvPr/>
        </p:nvCxnSpPr>
        <p:spPr bwMode="auto">
          <a:xfrm>
            <a:off x="4572000" y="1908175"/>
            <a:ext cx="3119438" cy="428625"/>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77" name="Rectangle 5"/>
          <p:cNvSpPr>
            <a:spLocks noChangeArrowheads="1"/>
          </p:cNvSpPr>
          <p:nvPr/>
        </p:nvSpPr>
        <p:spPr bwMode="auto">
          <a:xfrm>
            <a:off x="3059113" y="2349500"/>
            <a:ext cx="496887"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B:</a:t>
            </a:r>
          </a:p>
        </p:txBody>
      </p:sp>
      <p:sp>
        <p:nvSpPr>
          <p:cNvPr id="58378" name="Rectangle 6"/>
          <p:cNvSpPr>
            <a:spLocks noChangeArrowheads="1"/>
          </p:cNvSpPr>
          <p:nvPr/>
        </p:nvSpPr>
        <p:spPr bwMode="auto">
          <a:xfrm>
            <a:off x="3986213" y="2349500"/>
            <a:ext cx="5143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C:</a:t>
            </a:r>
          </a:p>
        </p:txBody>
      </p:sp>
      <p:sp>
        <p:nvSpPr>
          <p:cNvPr id="58379" name="Rectangle 7"/>
          <p:cNvSpPr>
            <a:spLocks noChangeArrowheads="1"/>
          </p:cNvSpPr>
          <p:nvPr/>
        </p:nvSpPr>
        <p:spPr bwMode="auto">
          <a:xfrm>
            <a:off x="4859338" y="2349500"/>
            <a:ext cx="5143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D:</a:t>
            </a:r>
          </a:p>
        </p:txBody>
      </p:sp>
      <p:sp>
        <p:nvSpPr>
          <p:cNvPr id="58380" name="Rectangle 8"/>
          <p:cNvSpPr>
            <a:spLocks noChangeArrowheads="1"/>
          </p:cNvSpPr>
          <p:nvPr/>
        </p:nvSpPr>
        <p:spPr bwMode="auto">
          <a:xfrm>
            <a:off x="7451725" y="2349500"/>
            <a:ext cx="479425"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Z:</a:t>
            </a:r>
          </a:p>
        </p:txBody>
      </p:sp>
      <p:sp>
        <p:nvSpPr>
          <p:cNvPr id="58381" name="Rectangle 9"/>
          <p:cNvSpPr>
            <a:spLocks noChangeArrowheads="1"/>
          </p:cNvSpPr>
          <p:nvPr/>
        </p:nvSpPr>
        <p:spPr bwMode="auto">
          <a:xfrm>
            <a:off x="2203450" y="2349500"/>
            <a:ext cx="496888"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A:</a:t>
            </a:r>
          </a:p>
        </p:txBody>
      </p:sp>
      <p:sp>
        <p:nvSpPr>
          <p:cNvPr id="58382" name="Rectangle 15"/>
          <p:cNvSpPr>
            <a:spLocks noChangeArrowheads="1"/>
          </p:cNvSpPr>
          <p:nvPr/>
        </p:nvSpPr>
        <p:spPr bwMode="auto">
          <a:xfrm>
            <a:off x="4062413" y="3213100"/>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83" name="AutoShape 17"/>
          <p:cNvCxnSpPr>
            <a:cxnSpLocks noChangeShapeType="1"/>
            <a:stCxn id="58378" idx="2"/>
          </p:cNvCxnSpPr>
          <p:nvPr/>
        </p:nvCxnSpPr>
        <p:spPr bwMode="auto">
          <a:xfrm>
            <a:off x="4243388" y="2844800"/>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4" name="Rectangle 18"/>
          <p:cNvSpPr>
            <a:spLocks noChangeArrowheads="1"/>
          </p:cNvSpPr>
          <p:nvPr/>
        </p:nvSpPr>
        <p:spPr bwMode="auto">
          <a:xfrm>
            <a:off x="4932363" y="3221038"/>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85" name="AutoShape 19"/>
          <p:cNvCxnSpPr>
            <a:cxnSpLocks noChangeShapeType="1"/>
          </p:cNvCxnSpPr>
          <p:nvPr/>
        </p:nvCxnSpPr>
        <p:spPr bwMode="auto">
          <a:xfrm>
            <a:off x="5113338" y="2852738"/>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6" name="Rectangle 20"/>
          <p:cNvSpPr>
            <a:spLocks noChangeArrowheads="1"/>
          </p:cNvSpPr>
          <p:nvPr/>
        </p:nvSpPr>
        <p:spPr bwMode="auto">
          <a:xfrm>
            <a:off x="3132138" y="3221038"/>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87" name="AutoShape 21"/>
          <p:cNvCxnSpPr>
            <a:cxnSpLocks noChangeShapeType="1"/>
          </p:cNvCxnSpPr>
          <p:nvPr/>
        </p:nvCxnSpPr>
        <p:spPr bwMode="auto">
          <a:xfrm>
            <a:off x="3313113" y="2852738"/>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8" name="Rectangle 22"/>
          <p:cNvSpPr>
            <a:spLocks noChangeArrowheads="1"/>
          </p:cNvSpPr>
          <p:nvPr/>
        </p:nvSpPr>
        <p:spPr bwMode="auto">
          <a:xfrm>
            <a:off x="2268538" y="3221038"/>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89" name="AutoShape 23"/>
          <p:cNvCxnSpPr>
            <a:cxnSpLocks noChangeShapeType="1"/>
          </p:cNvCxnSpPr>
          <p:nvPr/>
        </p:nvCxnSpPr>
        <p:spPr bwMode="auto">
          <a:xfrm>
            <a:off x="2449513" y="2852738"/>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90" name="Rectangle 24"/>
          <p:cNvSpPr>
            <a:spLocks noChangeArrowheads="1"/>
          </p:cNvSpPr>
          <p:nvPr/>
        </p:nvSpPr>
        <p:spPr bwMode="auto">
          <a:xfrm>
            <a:off x="7524750" y="3221038"/>
            <a:ext cx="379413"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391" name="AutoShape 25"/>
          <p:cNvCxnSpPr>
            <a:cxnSpLocks noChangeShapeType="1"/>
          </p:cNvCxnSpPr>
          <p:nvPr/>
        </p:nvCxnSpPr>
        <p:spPr bwMode="auto">
          <a:xfrm>
            <a:off x="7705725" y="2852738"/>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92" name="AutoShape 26"/>
          <p:cNvSpPr>
            <a:spLocks noChangeArrowheads="1"/>
          </p:cNvSpPr>
          <p:nvPr/>
        </p:nvSpPr>
        <p:spPr bwMode="auto">
          <a:xfrm>
            <a:off x="6443663" y="1379538"/>
            <a:ext cx="2498725" cy="609600"/>
          </a:xfrm>
          <a:prstGeom prst="wedgeRectCallout">
            <a:avLst>
              <a:gd name="adj1" fmla="val 6417"/>
              <a:gd name="adj2" fmla="val 103907"/>
            </a:avLst>
          </a:prstGeom>
          <a:noFill/>
          <a:ln w="25400" algn="ctr">
            <a:solidFill>
              <a:srgbClr val="9966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000">
                <a:solidFill>
                  <a:srgbClr val="996633"/>
                </a:solidFill>
              </a:rPr>
              <a:t>ネットワークドライブ</a:t>
            </a:r>
          </a:p>
        </p:txBody>
      </p:sp>
      <p:sp>
        <p:nvSpPr>
          <p:cNvPr id="58393" name="Text Box 27"/>
          <p:cNvSpPr txBox="1">
            <a:spLocks noChangeArrowheads="1"/>
          </p:cNvSpPr>
          <p:nvPr/>
        </p:nvSpPr>
        <p:spPr bwMode="auto">
          <a:xfrm>
            <a:off x="179388" y="2384425"/>
            <a:ext cx="1257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FF0000"/>
                </a:solidFill>
              </a:rPr>
              <a:t>ドライブ名</a:t>
            </a:r>
          </a:p>
        </p:txBody>
      </p:sp>
      <p:sp>
        <p:nvSpPr>
          <p:cNvPr id="58394" name="Text Box 28"/>
          <p:cNvSpPr txBox="1">
            <a:spLocks noChangeArrowheads="1"/>
          </p:cNvSpPr>
          <p:nvPr/>
        </p:nvSpPr>
        <p:spPr bwMode="auto">
          <a:xfrm>
            <a:off x="179388" y="3262313"/>
            <a:ext cx="1243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ルート（</a:t>
            </a:r>
            <a:r>
              <a:rPr lang="en-US" altLang="ja-JP" sz="2000">
                <a:solidFill>
                  <a:srgbClr val="0000FF"/>
                </a:solidFill>
              </a:rPr>
              <a:t>\</a:t>
            </a:r>
            <a:r>
              <a:rPr lang="ja-JP" altLang="en-US" sz="2000">
                <a:solidFill>
                  <a:srgbClr val="0000FF"/>
                </a:solidFill>
              </a:rPr>
              <a:t>）</a:t>
            </a:r>
          </a:p>
        </p:txBody>
      </p:sp>
      <p:sp>
        <p:nvSpPr>
          <p:cNvPr id="58395" name="Rectangle 29"/>
          <p:cNvSpPr>
            <a:spLocks noChangeArrowheads="1"/>
          </p:cNvSpPr>
          <p:nvPr/>
        </p:nvSpPr>
        <p:spPr bwMode="auto">
          <a:xfrm>
            <a:off x="4502150" y="4098925"/>
            <a:ext cx="1006475"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Users</a:t>
            </a:r>
          </a:p>
        </p:txBody>
      </p:sp>
      <p:sp>
        <p:nvSpPr>
          <p:cNvPr id="58396" name="Rectangle 31"/>
          <p:cNvSpPr>
            <a:spLocks noChangeArrowheads="1"/>
          </p:cNvSpPr>
          <p:nvPr/>
        </p:nvSpPr>
        <p:spPr bwMode="auto">
          <a:xfrm>
            <a:off x="684213" y="4098925"/>
            <a:ext cx="210820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Program Files</a:t>
            </a:r>
          </a:p>
        </p:txBody>
      </p:sp>
      <p:sp>
        <p:nvSpPr>
          <p:cNvPr id="58397" name="Rectangle 32"/>
          <p:cNvSpPr>
            <a:spLocks noChangeArrowheads="1"/>
          </p:cNvSpPr>
          <p:nvPr/>
        </p:nvSpPr>
        <p:spPr bwMode="auto">
          <a:xfrm>
            <a:off x="2916238" y="4098925"/>
            <a:ext cx="144780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Windows</a:t>
            </a:r>
          </a:p>
        </p:txBody>
      </p:sp>
      <p:cxnSp>
        <p:nvCxnSpPr>
          <p:cNvPr id="58398" name="AutoShape 33"/>
          <p:cNvCxnSpPr>
            <a:cxnSpLocks noChangeShapeType="1"/>
            <a:stCxn id="58382" idx="2"/>
          </p:cNvCxnSpPr>
          <p:nvPr/>
        </p:nvCxnSpPr>
        <p:spPr bwMode="auto">
          <a:xfrm flipH="1">
            <a:off x="1692275" y="3708400"/>
            <a:ext cx="2560638" cy="3683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99" name="AutoShape 34"/>
          <p:cNvCxnSpPr>
            <a:cxnSpLocks noChangeShapeType="1"/>
            <a:stCxn id="58382" idx="2"/>
            <a:endCxn id="58397" idx="0"/>
          </p:cNvCxnSpPr>
          <p:nvPr/>
        </p:nvCxnSpPr>
        <p:spPr bwMode="auto">
          <a:xfrm flipH="1">
            <a:off x="3640138" y="3708400"/>
            <a:ext cx="612775" cy="377825"/>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400" name="AutoShape 35"/>
          <p:cNvCxnSpPr>
            <a:cxnSpLocks noChangeShapeType="1"/>
            <a:stCxn id="58382" idx="2"/>
            <a:endCxn id="58395" idx="0"/>
          </p:cNvCxnSpPr>
          <p:nvPr/>
        </p:nvCxnSpPr>
        <p:spPr bwMode="auto">
          <a:xfrm>
            <a:off x="4252913" y="3708400"/>
            <a:ext cx="752475" cy="377825"/>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01" name="Rectangle 36"/>
          <p:cNvSpPr>
            <a:spLocks noChangeArrowheads="1"/>
          </p:cNvSpPr>
          <p:nvPr/>
        </p:nvSpPr>
        <p:spPr bwMode="auto">
          <a:xfrm>
            <a:off x="7308850" y="4076700"/>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src</a:t>
            </a:r>
          </a:p>
        </p:txBody>
      </p:sp>
      <p:cxnSp>
        <p:nvCxnSpPr>
          <p:cNvPr id="58402" name="AutoShape 37"/>
          <p:cNvCxnSpPr>
            <a:cxnSpLocks noChangeShapeType="1"/>
            <a:stCxn id="58390" idx="2"/>
            <a:endCxn id="58401" idx="0"/>
          </p:cNvCxnSpPr>
          <p:nvPr/>
        </p:nvCxnSpPr>
        <p:spPr bwMode="auto">
          <a:xfrm flipH="1">
            <a:off x="7616825" y="3716338"/>
            <a:ext cx="98425" cy="34766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03" name="Rectangle 38"/>
          <p:cNvSpPr>
            <a:spLocks noChangeArrowheads="1"/>
          </p:cNvSpPr>
          <p:nvPr/>
        </p:nvSpPr>
        <p:spPr bwMode="auto">
          <a:xfrm>
            <a:off x="6354763" y="4076700"/>
            <a:ext cx="719137"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aaa</a:t>
            </a:r>
            <a:endParaRPr lang="ja-JP" altLang="en-US" sz="2400" b="0">
              <a:solidFill>
                <a:srgbClr val="0000FF"/>
              </a:solidFill>
            </a:endParaRPr>
          </a:p>
        </p:txBody>
      </p:sp>
      <p:sp>
        <p:nvSpPr>
          <p:cNvPr id="58404" name="Rectangle 39"/>
          <p:cNvSpPr>
            <a:spLocks noChangeArrowheads="1"/>
          </p:cNvSpPr>
          <p:nvPr/>
        </p:nvSpPr>
        <p:spPr bwMode="auto">
          <a:xfrm>
            <a:off x="8132763" y="4076700"/>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05" name="AutoShape 40"/>
          <p:cNvCxnSpPr>
            <a:cxnSpLocks noChangeShapeType="1"/>
            <a:stCxn id="58390" idx="2"/>
            <a:endCxn id="58403" idx="0"/>
          </p:cNvCxnSpPr>
          <p:nvPr/>
        </p:nvCxnSpPr>
        <p:spPr bwMode="auto">
          <a:xfrm flipH="1">
            <a:off x="6715125" y="3716338"/>
            <a:ext cx="1000125" cy="34766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406" name="AutoShape 41"/>
          <p:cNvCxnSpPr>
            <a:cxnSpLocks noChangeShapeType="1"/>
            <a:stCxn id="58390" idx="2"/>
            <a:endCxn id="58404" idx="0"/>
          </p:cNvCxnSpPr>
          <p:nvPr/>
        </p:nvCxnSpPr>
        <p:spPr bwMode="auto">
          <a:xfrm>
            <a:off x="7715250" y="3716338"/>
            <a:ext cx="725488" cy="347662"/>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07" name="Rectangle 42"/>
          <p:cNvSpPr>
            <a:spLocks noChangeArrowheads="1"/>
          </p:cNvSpPr>
          <p:nvPr/>
        </p:nvSpPr>
        <p:spPr bwMode="auto">
          <a:xfrm>
            <a:off x="355600" y="4962525"/>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08" name="AutoShape 43"/>
          <p:cNvCxnSpPr>
            <a:cxnSpLocks noChangeShapeType="1"/>
            <a:stCxn id="58396" idx="2"/>
            <a:endCxn id="58407" idx="0"/>
          </p:cNvCxnSpPr>
          <p:nvPr/>
        </p:nvCxnSpPr>
        <p:spPr bwMode="auto">
          <a:xfrm flipH="1">
            <a:off x="663575" y="4594225"/>
            <a:ext cx="1074738"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09" name="Rectangle 44"/>
          <p:cNvSpPr>
            <a:spLocks noChangeArrowheads="1"/>
          </p:cNvSpPr>
          <p:nvPr/>
        </p:nvSpPr>
        <p:spPr bwMode="auto">
          <a:xfrm>
            <a:off x="1116013" y="4949825"/>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10" name="AutoShape 45"/>
          <p:cNvCxnSpPr>
            <a:cxnSpLocks noChangeShapeType="1"/>
            <a:stCxn id="58396" idx="2"/>
            <a:endCxn id="58409" idx="0"/>
          </p:cNvCxnSpPr>
          <p:nvPr/>
        </p:nvCxnSpPr>
        <p:spPr bwMode="auto">
          <a:xfrm flipH="1">
            <a:off x="1423988" y="4594225"/>
            <a:ext cx="314325" cy="3429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1" name="Rectangle 46"/>
          <p:cNvSpPr>
            <a:spLocks noChangeArrowheads="1"/>
          </p:cNvSpPr>
          <p:nvPr/>
        </p:nvSpPr>
        <p:spPr bwMode="auto">
          <a:xfrm>
            <a:off x="2843213" y="4962525"/>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12" name="AutoShape 47"/>
          <p:cNvCxnSpPr>
            <a:cxnSpLocks noChangeShapeType="1"/>
            <a:stCxn id="58397" idx="2"/>
            <a:endCxn id="58411" idx="0"/>
          </p:cNvCxnSpPr>
          <p:nvPr/>
        </p:nvCxnSpPr>
        <p:spPr bwMode="auto">
          <a:xfrm flipH="1">
            <a:off x="3151188" y="4594225"/>
            <a:ext cx="488950"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3" name="Rectangle 48"/>
          <p:cNvSpPr>
            <a:spLocks noChangeArrowheads="1"/>
          </p:cNvSpPr>
          <p:nvPr/>
        </p:nvSpPr>
        <p:spPr bwMode="auto">
          <a:xfrm>
            <a:off x="3603625" y="4949825"/>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14" name="AutoShape 49"/>
          <p:cNvCxnSpPr>
            <a:cxnSpLocks noChangeShapeType="1"/>
            <a:stCxn id="58397" idx="2"/>
            <a:endCxn id="58413" idx="0"/>
          </p:cNvCxnSpPr>
          <p:nvPr/>
        </p:nvCxnSpPr>
        <p:spPr bwMode="auto">
          <a:xfrm>
            <a:off x="3640138" y="4594225"/>
            <a:ext cx="271462" cy="3429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5" name="Rectangle 50"/>
          <p:cNvSpPr>
            <a:spLocks noChangeArrowheads="1"/>
          </p:cNvSpPr>
          <p:nvPr/>
        </p:nvSpPr>
        <p:spPr bwMode="auto">
          <a:xfrm>
            <a:off x="4365625" y="4941888"/>
            <a:ext cx="14287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富山太郎</a:t>
            </a:r>
          </a:p>
        </p:txBody>
      </p:sp>
      <p:cxnSp>
        <p:nvCxnSpPr>
          <p:cNvPr id="58416" name="AutoShape 52"/>
          <p:cNvCxnSpPr>
            <a:cxnSpLocks noChangeShapeType="1"/>
            <a:stCxn id="58395" idx="2"/>
            <a:endCxn id="58415" idx="0"/>
          </p:cNvCxnSpPr>
          <p:nvPr/>
        </p:nvCxnSpPr>
        <p:spPr bwMode="auto">
          <a:xfrm>
            <a:off x="5005388" y="4594225"/>
            <a:ext cx="74612" cy="334963"/>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7" name="Rectangle 53"/>
          <p:cNvSpPr>
            <a:spLocks noChangeArrowheads="1"/>
          </p:cNvSpPr>
          <p:nvPr/>
        </p:nvSpPr>
        <p:spPr bwMode="auto">
          <a:xfrm>
            <a:off x="1908175" y="4937125"/>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18" name="AutoShape 54"/>
          <p:cNvCxnSpPr>
            <a:cxnSpLocks noChangeShapeType="1"/>
            <a:stCxn id="58396" idx="2"/>
            <a:endCxn id="58417" idx="0"/>
          </p:cNvCxnSpPr>
          <p:nvPr/>
        </p:nvCxnSpPr>
        <p:spPr bwMode="auto">
          <a:xfrm>
            <a:off x="1738313" y="4594225"/>
            <a:ext cx="477837" cy="3302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19" name="Rectangle 55"/>
          <p:cNvSpPr>
            <a:spLocks noChangeArrowheads="1"/>
          </p:cNvSpPr>
          <p:nvPr/>
        </p:nvSpPr>
        <p:spPr bwMode="auto">
          <a:xfrm>
            <a:off x="355600" y="5970588"/>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0" name="AutoShape 56"/>
          <p:cNvCxnSpPr>
            <a:cxnSpLocks noChangeShapeType="1"/>
            <a:stCxn id="58407" idx="2"/>
            <a:endCxn id="58419" idx="0"/>
          </p:cNvCxnSpPr>
          <p:nvPr/>
        </p:nvCxnSpPr>
        <p:spPr bwMode="auto">
          <a:xfrm>
            <a:off x="663575" y="5457825"/>
            <a:ext cx="0" cy="500063"/>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1" name="Rectangle 57"/>
          <p:cNvSpPr>
            <a:spLocks noChangeArrowheads="1"/>
          </p:cNvSpPr>
          <p:nvPr/>
        </p:nvSpPr>
        <p:spPr bwMode="auto">
          <a:xfrm>
            <a:off x="1116013" y="5970588"/>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2" name="AutoShape 58"/>
          <p:cNvCxnSpPr>
            <a:cxnSpLocks noChangeShapeType="1"/>
            <a:stCxn id="58409" idx="2"/>
            <a:endCxn id="58421" idx="0"/>
          </p:cNvCxnSpPr>
          <p:nvPr/>
        </p:nvCxnSpPr>
        <p:spPr bwMode="auto">
          <a:xfrm>
            <a:off x="1423988" y="5445125"/>
            <a:ext cx="0" cy="512763"/>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3" name="Rectangle 59"/>
          <p:cNvSpPr>
            <a:spLocks noChangeArrowheads="1"/>
          </p:cNvSpPr>
          <p:nvPr/>
        </p:nvSpPr>
        <p:spPr bwMode="auto">
          <a:xfrm>
            <a:off x="4787900" y="5970588"/>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4" name="AutoShape 60"/>
          <p:cNvCxnSpPr>
            <a:cxnSpLocks noChangeShapeType="1"/>
            <a:endCxn id="58423" idx="0"/>
          </p:cNvCxnSpPr>
          <p:nvPr/>
        </p:nvCxnSpPr>
        <p:spPr bwMode="auto">
          <a:xfrm>
            <a:off x="5095875" y="5445125"/>
            <a:ext cx="0" cy="512763"/>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5" name="Rectangle 61"/>
          <p:cNvSpPr>
            <a:spLocks noChangeArrowheads="1"/>
          </p:cNvSpPr>
          <p:nvPr/>
        </p:nvSpPr>
        <p:spPr bwMode="auto">
          <a:xfrm>
            <a:off x="5611813" y="5970588"/>
            <a:ext cx="615950"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6" name="AutoShape 62"/>
          <p:cNvCxnSpPr>
            <a:cxnSpLocks noChangeShapeType="1"/>
            <a:stCxn id="58415" idx="2"/>
            <a:endCxn id="58425" idx="0"/>
          </p:cNvCxnSpPr>
          <p:nvPr/>
        </p:nvCxnSpPr>
        <p:spPr bwMode="auto">
          <a:xfrm>
            <a:off x="5080000" y="5437188"/>
            <a:ext cx="839788" cy="5207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7" name="Rectangle 63"/>
          <p:cNvSpPr>
            <a:spLocks noChangeArrowheads="1"/>
          </p:cNvSpPr>
          <p:nvPr/>
        </p:nvSpPr>
        <p:spPr bwMode="auto">
          <a:xfrm>
            <a:off x="3924300" y="5970588"/>
            <a:ext cx="615950"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　　</a:t>
            </a:r>
          </a:p>
        </p:txBody>
      </p:sp>
      <p:cxnSp>
        <p:nvCxnSpPr>
          <p:cNvPr id="58428" name="AutoShape 64"/>
          <p:cNvCxnSpPr>
            <a:cxnSpLocks noChangeShapeType="1"/>
            <a:stCxn id="58415" idx="2"/>
            <a:endCxn id="58427" idx="0"/>
          </p:cNvCxnSpPr>
          <p:nvPr/>
        </p:nvCxnSpPr>
        <p:spPr bwMode="auto">
          <a:xfrm flipH="1">
            <a:off x="4232275" y="5437188"/>
            <a:ext cx="847725" cy="5207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29" name="Rectangle 65"/>
          <p:cNvSpPr>
            <a:spLocks noChangeArrowheads="1"/>
          </p:cNvSpPr>
          <p:nvPr/>
        </p:nvSpPr>
        <p:spPr bwMode="auto">
          <a:xfrm>
            <a:off x="6156325" y="4962525"/>
            <a:ext cx="1192213"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hello.c</a:t>
            </a:r>
          </a:p>
        </p:txBody>
      </p:sp>
      <p:cxnSp>
        <p:nvCxnSpPr>
          <p:cNvPr id="58430" name="AutoShape 66"/>
          <p:cNvCxnSpPr>
            <a:cxnSpLocks noChangeShapeType="1"/>
            <a:stCxn id="58401" idx="2"/>
            <a:endCxn id="58429" idx="0"/>
          </p:cNvCxnSpPr>
          <p:nvPr/>
        </p:nvCxnSpPr>
        <p:spPr bwMode="auto">
          <a:xfrm flipH="1">
            <a:off x="6753225" y="4572000"/>
            <a:ext cx="863600" cy="377825"/>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31" name="Rectangle 67"/>
          <p:cNvSpPr>
            <a:spLocks noChangeArrowheads="1"/>
          </p:cNvSpPr>
          <p:nvPr/>
        </p:nvSpPr>
        <p:spPr bwMode="auto">
          <a:xfrm>
            <a:off x="7524750" y="4972050"/>
            <a:ext cx="1495425" cy="482600"/>
          </a:xfrm>
          <a:prstGeom prst="rect">
            <a:avLst/>
          </a:prstGeom>
          <a:solidFill>
            <a:srgbClr val="00FF00"/>
          </a:solidFill>
          <a:ln w="254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hello.exe</a:t>
            </a:r>
          </a:p>
        </p:txBody>
      </p:sp>
      <p:cxnSp>
        <p:nvCxnSpPr>
          <p:cNvPr id="58432" name="AutoShape 68"/>
          <p:cNvCxnSpPr>
            <a:cxnSpLocks noChangeShapeType="1"/>
            <a:stCxn id="58401" idx="2"/>
            <a:endCxn id="58431" idx="0"/>
          </p:cNvCxnSpPr>
          <p:nvPr/>
        </p:nvCxnSpPr>
        <p:spPr bwMode="auto">
          <a:xfrm>
            <a:off x="7616825" y="4572000"/>
            <a:ext cx="655638" cy="38735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433" name="AutoShape 69"/>
          <p:cNvCxnSpPr>
            <a:cxnSpLocks noChangeShapeType="1"/>
            <a:stCxn id="58371" idx="2"/>
            <a:endCxn id="58434" idx="0"/>
          </p:cNvCxnSpPr>
          <p:nvPr/>
        </p:nvCxnSpPr>
        <p:spPr bwMode="auto">
          <a:xfrm>
            <a:off x="4572000" y="1908175"/>
            <a:ext cx="1398588" cy="436563"/>
          </a:xfrm>
          <a:prstGeom prst="straightConnector1">
            <a:avLst/>
          </a:prstGeom>
          <a:noFill/>
          <a:ln w="254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34" name="Rectangle 70"/>
          <p:cNvSpPr>
            <a:spLocks noChangeArrowheads="1"/>
          </p:cNvSpPr>
          <p:nvPr/>
        </p:nvSpPr>
        <p:spPr bwMode="auto">
          <a:xfrm>
            <a:off x="5721350" y="2357438"/>
            <a:ext cx="496888"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FF0000"/>
                </a:solidFill>
              </a:rPr>
              <a:t>E:</a:t>
            </a:r>
          </a:p>
        </p:txBody>
      </p:sp>
      <p:sp>
        <p:nvSpPr>
          <p:cNvPr id="58435" name="Rectangle 71"/>
          <p:cNvSpPr>
            <a:spLocks noChangeArrowheads="1"/>
          </p:cNvSpPr>
          <p:nvPr/>
        </p:nvSpPr>
        <p:spPr bwMode="auto">
          <a:xfrm>
            <a:off x="5786438" y="3228975"/>
            <a:ext cx="37941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0">
                <a:solidFill>
                  <a:srgbClr val="0000FF"/>
                </a:solidFill>
              </a:rPr>
              <a:t>\</a:t>
            </a:r>
          </a:p>
        </p:txBody>
      </p:sp>
      <p:cxnSp>
        <p:nvCxnSpPr>
          <p:cNvPr id="58436" name="AutoShape 72"/>
          <p:cNvCxnSpPr>
            <a:cxnSpLocks noChangeShapeType="1"/>
          </p:cNvCxnSpPr>
          <p:nvPr/>
        </p:nvCxnSpPr>
        <p:spPr bwMode="auto">
          <a:xfrm>
            <a:off x="5967413" y="2860675"/>
            <a:ext cx="9525" cy="355600"/>
          </a:xfrm>
          <a:prstGeom prst="straightConnector1">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437" name="Text Box 73"/>
          <p:cNvSpPr txBox="1">
            <a:spLocks noChangeArrowheads="1"/>
          </p:cNvSpPr>
          <p:nvPr/>
        </p:nvSpPr>
        <p:spPr bwMode="auto">
          <a:xfrm>
            <a:off x="6443663" y="2420938"/>
            <a:ext cx="819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FF0000"/>
                </a:solidFill>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ja-JP" altLang="en-US" smtClean="0"/>
              <a:t>ディレクトリ</a:t>
            </a:r>
          </a:p>
        </p:txBody>
      </p:sp>
      <p:sp>
        <p:nvSpPr>
          <p:cNvPr id="59395" name="Rectangle 3"/>
          <p:cNvSpPr>
            <a:spLocks noGrp="1" noChangeArrowheads="1"/>
          </p:cNvSpPr>
          <p:nvPr>
            <p:ph type="body" idx="1"/>
          </p:nvPr>
        </p:nvSpPr>
        <p:spPr/>
        <p:txBody>
          <a:bodyPr/>
          <a:lstStyle/>
          <a:p>
            <a:pPr eaLnBrk="1" hangingPunct="1">
              <a:lnSpc>
                <a:spcPct val="90000"/>
              </a:lnSpc>
            </a:pPr>
            <a:r>
              <a:rPr lang="ja-JP" altLang="en-US" smtClean="0"/>
              <a:t>ルートディレクトリ</a:t>
            </a:r>
            <a:br>
              <a:rPr lang="ja-JP" altLang="en-US" smtClean="0"/>
            </a:br>
            <a:r>
              <a:rPr lang="ja-JP" altLang="en-US" smtClean="0"/>
              <a:t>木構造の最上位ディレクトリ</a:t>
            </a:r>
            <a:br>
              <a:rPr lang="ja-JP" altLang="en-US" smtClean="0"/>
            </a:br>
            <a:r>
              <a:rPr lang="ja-JP" altLang="en-US" smtClean="0"/>
              <a:t>記号「</a:t>
            </a:r>
            <a:r>
              <a:rPr lang="en-US" altLang="ja-JP" smtClean="0"/>
              <a:t>\</a:t>
            </a:r>
            <a:r>
              <a:rPr lang="ja-JP" altLang="en-US" smtClean="0"/>
              <a:t>」で表す</a:t>
            </a:r>
          </a:p>
          <a:p>
            <a:pPr eaLnBrk="1" hangingPunct="1">
              <a:lnSpc>
                <a:spcPct val="90000"/>
              </a:lnSpc>
            </a:pPr>
            <a:r>
              <a:rPr lang="ja-JP" altLang="en-US" smtClean="0"/>
              <a:t>カレントディレクトリ（ワーキングディレクトリ）</a:t>
            </a:r>
            <a:br>
              <a:rPr lang="ja-JP" altLang="en-US" smtClean="0"/>
            </a:br>
            <a:r>
              <a:rPr lang="ja-JP" altLang="en-US" smtClean="0"/>
              <a:t>今現在、自分が居る所</a:t>
            </a:r>
            <a:br>
              <a:rPr lang="ja-JP" altLang="en-US" smtClean="0"/>
            </a:br>
            <a:r>
              <a:rPr lang="ja-JP" altLang="en-US" smtClean="0"/>
              <a:t>記号「</a:t>
            </a:r>
            <a:r>
              <a:rPr lang="en-US" altLang="ja-JP" smtClean="0"/>
              <a:t>.</a:t>
            </a:r>
            <a:r>
              <a:rPr lang="ja-JP" altLang="en-US" smtClean="0"/>
              <a:t>」で表す</a:t>
            </a:r>
          </a:p>
          <a:p>
            <a:pPr eaLnBrk="1" hangingPunct="1">
              <a:lnSpc>
                <a:spcPct val="90000"/>
              </a:lnSpc>
            </a:pPr>
            <a:r>
              <a:rPr lang="ja-JP" altLang="en-US" smtClean="0"/>
              <a:t>１つ上位のディレクトリ</a:t>
            </a:r>
            <a:br>
              <a:rPr lang="ja-JP" altLang="en-US" smtClean="0"/>
            </a:br>
            <a:r>
              <a:rPr lang="ja-JP" altLang="en-US" smtClean="0"/>
              <a:t>あるディレクトリから見て、一段上位にあるディレクトリ</a:t>
            </a:r>
            <a:br>
              <a:rPr lang="ja-JP" altLang="en-US" smtClean="0"/>
            </a:br>
            <a:r>
              <a:rPr lang="ja-JP" altLang="en-US" smtClean="0"/>
              <a:t>記号「</a:t>
            </a:r>
            <a:r>
              <a:rPr lang="en-US" altLang="ja-JP" smtClean="0"/>
              <a:t>..</a:t>
            </a:r>
            <a:r>
              <a:rPr lang="ja-JP" altLang="en-US" smtClean="0"/>
              <a:t>」で表す</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ja-JP" altLang="en-US" smtClean="0"/>
              <a:t>パス</a:t>
            </a:r>
          </a:p>
        </p:txBody>
      </p:sp>
      <p:sp>
        <p:nvSpPr>
          <p:cNvPr id="60419" name="Rectangle 3"/>
          <p:cNvSpPr>
            <a:spLocks noGrp="1" noChangeArrowheads="1"/>
          </p:cNvSpPr>
          <p:nvPr>
            <p:ph type="body" idx="1"/>
          </p:nvPr>
        </p:nvSpPr>
        <p:spPr/>
        <p:txBody>
          <a:bodyPr/>
          <a:lstStyle/>
          <a:p>
            <a:pPr eaLnBrk="1" hangingPunct="1">
              <a:lnSpc>
                <a:spcPct val="90000"/>
              </a:lnSpc>
            </a:pPr>
            <a:r>
              <a:rPr lang="ja-JP" altLang="en-US" sz="2800" dirty="0" smtClean="0"/>
              <a:t>絶対パス</a:t>
            </a:r>
            <a:br>
              <a:rPr lang="ja-JP" altLang="en-US" sz="2800" dirty="0" smtClean="0"/>
            </a:br>
            <a:r>
              <a:rPr lang="ja-JP" altLang="en-US" sz="2800" dirty="0" smtClean="0"/>
              <a:t>特定のファイルまたはディレクトリをルート「</a:t>
            </a:r>
            <a:r>
              <a:rPr lang="en-US" altLang="ja-JP" sz="2800" dirty="0" smtClean="0"/>
              <a:t>\</a:t>
            </a:r>
            <a:r>
              <a:rPr lang="ja-JP" altLang="en-US" sz="2800" dirty="0" smtClean="0"/>
              <a:t>」から一意に表す方法</a:t>
            </a:r>
            <a:br>
              <a:rPr lang="ja-JP" altLang="en-US" sz="2800" dirty="0" smtClean="0"/>
            </a:br>
            <a:r>
              <a:rPr lang="ja-JP" altLang="en-US" sz="2800" dirty="0" smtClean="0"/>
              <a:t>例「</a:t>
            </a:r>
            <a:r>
              <a:rPr lang="en-US" altLang="ja-JP" sz="2800" dirty="0"/>
              <a:t>Z</a:t>
            </a:r>
            <a:r>
              <a:rPr lang="en-US" altLang="ja-JP" sz="2800" dirty="0" smtClean="0"/>
              <a:t>:\src\hello.c</a:t>
            </a:r>
            <a:r>
              <a:rPr lang="ja-JP" altLang="en-US" sz="2800" dirty="0" smtClean="0"/>
              <a:t>」</a:t>
            </a:r>
          </a:p>
          <a:p>
            <a:pPr eaLnBrk="1" hangingPunct="1">
              <a:lnSpc>
                <a:spcPct val="90000"/>
              </a:lnSpc>
            </a:pPr>
            <a:r>
              <a:rPr lang="ja-JP" altLang="en-US" sz="2800" dirty="0" smtClean="0"/>
              <a:t>相対パス</a:t>
            </a:r>
            <a:br>
              <a:rPr lang="ja-JP" altLang="en-US" sz="2800" dirty="0" smtClean="0"/>
            </a:br>
            <a:r>
              <a:rPr lang="ja-JP" altLang="en-US" sz="2800" dirty="0" smtClean="0"/>
              <a:t>特定のファイルまたはディレクトリをカレントディレクトリから枝をたどって任意に表す方法</a:t>
            </a:r>
            <a:br>
              <a:rPr lang="ja-JP" altLang="en-US" sz="2800" dirty="0" smtClean="0"/>
            </a:br>
            <a:r>
              <a:rPr lang="ja-JP" altLang="en-US" sz="2800" dirty="0" smtClean="0"/>
              <a:t>例「</a:t>
            </a:r>
            <a:r>
              <a:rPr lang="en-US" altLang="ja-JP" sz="2800" dirty="0" smtClean="0"/>
              <a:t>..\</a:t>
            </a:r>
            <a:r>
              <a:rPr lang="en-US" altLang="ja-JP" sz="2800" dirty="0" err="1" smtClean="0"/>
              <a:t>src</a:t>
            </a:r>
            <a:r>
              <a:rPr lang="en-US" altLang="ja-JP" sz="2800" dirty="0" smtClean="0"/>
              <a:t>\</a:t>
            </a:r>
            <a:r>
              <a:rPr lang="en-US" altLang="ja-JP" sz="2800" dirty="0" err="1" smtClean="0"/>
              <a:t>hello.c</a:t>
            </a:r>
            <a:r>
              <a:rPr lang="ja-JP" altLang="en-US" sz="2800" dirty="0" smtClean="0"/>
              <a:t>」</a:t>
            </a:r>
            <a:br>
              <a:rPr lang="ja-JP" altLang="en-US" sz="2800" dirty="0" smtClean="0"/>
            </a:br>
            <a:r>
              <a:rPr lang="ja-JP" altLang="en-US" sz="2800" dirty="0" smtClean="0"/>
              <a:t>		（カレントディレクトリが「</a:t>
            </a:r>
            <a:r>
              <a:rPr lang="en-US" altLang="ja-JP" sz="2800" dirty="0"/>
              <a:t>Z</a:t>
            </a:r>
            <a:r>
              <a:rPr lang="en-US" altLang="ja-JP" sz="2800" dirty="0" smtClean="0"/>
              <a:t>:\aaa</a:t>
            </a:r>
            <a:r>
              <a:rPr lang="ja-JP" altLang="en-US" sz="2800" dirty="0" smtClean="0"/>
              <a:t>」の場合）</a:t>
            </a:r>
            <a:endParaRPr lang="en-US" altLang="ja-JP" sz="2800" dirty="0" smtClean="0"/>
          </a:p>
          <a:p>
            <a:pPr eaLnBrk="1" hangingPunct="1">
              <a:lnSpc>
                <a:spcPct val="90000"/>
              </a:lnSpc>
            </a:pPr>
            <a:r>
              <a:rPr lang="ja-JP" altLang="en-US" sz="2800" dirty="0" smtClean="0"/>
              <a:t>パスを通す</a:t>
            </a:r>
            <a:br>
              <a:rPr lang="ja-JP" altLang="en-US" sz="2800" dirty="0" smtClean="0"/>
            </a:br>
            <a:r>
              <a:rPr lang="ja-JP" altLang="en-US" sz="2800" dirty="0" smtClean="0"/>
              <a:t>本来なら別の場所にあるコマンドが、あたかもカレントディレクトリに存在しているかのように振舞う</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5928" y="1628800"/>
            <a:ext cx="3398520" cy="4625340"/>
          </a:xfrm>
          <a:prstGeom prst="rect">
            <a:avLst/>
          </a:prstGeom>
        </p:spPr>
      </p:pic>
      <p:sp>
        <p:nvSpPr>
          <p:cNvPr id="61442" name="Rectangle 2"/>
          <p:cNvSpPr>
            <a:spLocks noGrp="1" noChangeArrowheads="1"/>
          </p:cNvSpPr>
          <p:nvPr>
            <p:ph type="title"/>
          </p:nvPr>
        </p:nvSpPr>
        <p:spPr/>
        <p:txBody>
          <a:bodyPr/>
          <a:lstStyle/>
          <a:p>
            <a:pPr eaLnBrk="1" hangingPunct="1"/>
            <a:r>
              <a:rPr lang="ja-JP" altLang="en-US" smtClean="0"/>
              <a:t>環境設定とパスの設定</a:t>
            </a:r>
          </a:p>
        </p:txBody>
      </p:sp>
      <p:sp>
        <p:nvSpPr>
          <p:cNvPr id="61443" name="Rectangle 3"/>
          <p:cNvSpPr>
            <a:spLocks noGrp="1" noChangeArrowheads="1"/>
          </p:cNvSpPr>
          <p:nvPr>
            <p:ph type="body" idx="1"/>
          </p:nvPr>
        </p:nvSpPr>
        <p:spPr>
          <a:xfrm>
            <a:off x="457200" y="1557338"/>
            <a:ext cx="3683000" cy="4895850"/>
          </a:xfrm>
        </p:spPr>
        <p:txBody>
          <a:bodyPr/>
          <a:lstStyle/>
          <a:p>
            <a:pPr eaLnBrk="1" hangingPunct="1"/>
            <a:r>
              <a:rPr lang="ja-JP" altLang="en-US" smtClean="0"/>
              <a:t>コマンドプロンプトの起動と同時にバッチファイル「</a:t>
            </a:r>
            <a:r>
              <a:rPr lang="en-US" altLang="ja-JP" smtClean="0"/>
              <a:t>vcvarsall.bat</a:t>
            </a:r>
            <a:r>
              <a:rPr lang="ja-JP" altLang="en-US" smtClean="0"/>
              <a:t>」が実行され、コンパイルに必要な環境変数とパスの設定が行われる。</a:t>
            </a:r>
          </a:p>
        </p:txBody>
      </p:sp>
      <p:sp>
        <p:nvSpPr>
          <p:cNvPr id="61445" name="Oval 5"/>
          <p:cNvSpPr>
            <a:spLocks noChangeArrowheads="1"/>
          </p:cNvSpPr>
          <p:nvPr/>
        </p:nvSpPr>
        <p:spPr bwMode="auto">
          <a:xfrm>
            <a:off x="7164388" y="3141663"/>
            <a:ext cx="1079500" cy="360362"/>
          </a:xfrm>
          <a:prstGeom prst="ellipse">
            <a:avLst/>
          </a:prstGeom>
          <a:noFill/>
          <a:ln w="25400" algn="ctr">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プログラミング上達のコツ</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本質</a:t>
            </a:r>
            <a:r>
              <a:rPr kumimoji="1" lang="ja-JP" altLang="en-US" dirty="0" smtClean="0"/>
              <a:t>的には、プログラムをたくさん作成すること</a:t>
            </a:r>
            <a:endParaRPr kumimoji="1" lang="en-US" altLang="ja-JP" dirty="0" smtClean="0"/>
          </a:p>
          <a:p>
            <a:r>
              <a:rPr lang="ja-JP" altLang="en-US" dirty="0"/>
              <a:t>エラ</a:t>
            </a:r>
            <a:r>
              <a:rPr lang="ja-JP" altLang="en-US" dirty="0" smtClean="0"/>
              <a:t>ーに慣れる</a:t>
            </a:r>
            <a:r>
              <a:rPr lang="en-US" altLang="ja-JP" dirty="0" smtClean="0"/>
              <a:t/>
            </a:r>
            <a:br>
              <a:rPr lang="en-US" altLang="ja-JP" dirty="0" smtClean="0"/>
            </a:br>
            <a:r>
              <a:rPr lang="ja-JP" altLang="en-US" dirty="0" smtClean="0">
                <a:solidFill>
                  <a:srgbClr val="0000FF"/>
                </a:solidFill>
              </a:rPr>
              <a:t>トレース</a:t>
            </a:r>
            <a:r>
              <a:rPr lang="ja-JP" altLang="en-US" dirty="0" smtClean="0"/>
              <a:t>：</a:t>
            </a:r>
            <a:r>
              <a:rPr lang="ja-JP" altLang="en-US" sz="2800" dirty="0" smtClean="0"/>
              <a:t>プログラムをなぞって誤りを見つける</a:t>
            </a:r>
            <a:r>
              <a:rPr lang="en-US" altLang="ja-JP" dirty="0" smtClean="0"/>
              <a:t/>
            </a:r>
            <a:br>
              <a:rPr lang="en-US" altLang="ja-JP" dirty="0" smtClean="0"/>
            </a:br>
            <a:r>
              <a:rPr lang="ja-JP" altLang="en-US" dirty="0" smtClean="0">
                <a:solidFill>
                  <a:srgbClr val="0000FF"/>
                </a:solidFill>
              </a:rPr>
              <a:t>デバッグ</a:t>
            </a:r>
            <a:r>
              <a:rPr lang="ja-JP" altLang="en-US" dirty="0" smtClean="0"/>
              <a:t>：</a:t>
            </a:r>
            <a:r>
              <a:rPr lang="ja-JP" altLang="en-US" sz="2800" dirty="0" smtClean="0"/>
              <a:t>プログラムの誤りを修正する</a:t>
            </a:r>
            <a:endParaRPr lang="en-US" altLang="ja-JP" sz="2800" dirty="0" smtClean="0"/>
          </a:p>
          <a:p>
            <a:r>
              <a:rPr kumimoji="1" lang="ja-JP" altLang="en-US" dirty="0"/>
              <a:t>他人に</a:t>
            </a:r>
            <a:r>
              <a:rPr kumimoji="1" lang="ja-JP" altLang="en-US" dirty="0" smtClean="0"/>
              <a:t>も読みやすく</a:t>
            </a:r>
            <a:r>
              <a:rPr kumimoji="1" lang="en-US" altLang="ja-JP" dirty="0" smtClean="0"/>
              <a:t/>
            </a:r>
            <a:br>
              <a:rPr kumimoji="1" lang="en-US" altLang="ja-JP" dirty="0" smtClean="0"/>
            </a:br>
            <a:r>
              <a:rPr lang="ja-JP" altLang="en-US" dirty="0"/>
              <a:t>プログラミングの作法を守る</a:t>
            </a:r>
            <a:r>
              <a:rPr lang="en-US" altLang="ja-JP" dirty="0"/>
              <a:t/>
            </a:r>
            <a:br>
              <a:rPr lang="en-US" altLang="ja-JP" dirty="0"/>
            </a:br>
            <a:r>
              <a:rPr lang="ja-JP" altLang="en-US" sz="2400" dirty="0" smtClean="0"/>
              <a:t>（</a:t>
            </a:r>
            <a:r>
              <a:rPr lang="ja-JP" altLang="en-US" sz="2400" dirty="0"/>
              <a:t>コーディング標準；コーディング規約；</a:t>
            </a:r>
            <a:r>
              <a:rPr lang="en-US" altLang="ja-JP" sz="2400" dirty="0"/>
              <a:t>Coding Standards</a:t>
            </a:r>
            <a:r>
              <a:rPr lang="ja-JP" altLang="en-US" sz="2400" dirty="0" smtClean="0"/>
              <a:t>）</a:t>
            </a:r>
            <a:r>
              <a:rPr kumimoji="1" lang="en-US" altLang="ja-JP" dirty="0" smtClean="0"/>
              <a:t/>
            </a:r>
            <a:br>
              <a:rPr kumimoji="1" lang="en-US" altLang="ja-JP" dirty="0" smtClean="0"/>
            </a:br>
            <a:r>
              <a:rPr kumimoji="1" lang="ja-JP" altLang="en-US" dirty="0" smtClean="0">
                <a:solidFill>
                  <a:srgbClr val="0000FF"/>
                </a:solidFill>
              </a:rPr>
              <a:t>１行空ける</a:t>
            </a:r>
            <a:r>
              <a:rPr kumimoji="1" lang="ja-JP" altLang="en-US" dirty="0" smtClean="0"/>
              <a:t>ことでプログラムにまとまりを作る</a:t>
            </a:r>
            <a:r>
              <a:rPr kumimoji="1" lang="en-US" altLang="ja-JP" dirty="0" smtClean="0"/>
              <a:t/>
            </a:r>
            <a:br>
              <a:rPr kumimoji="1" lang="en-US" altLang="ja-JP" dirty="0" smtClean="0"/>
            </a:br>
            <a:r>
              <a:rPr kumimoji="1" lang="ja-JP" altLang="en-US" dirty="0" smtClean="0"/>
              <a:t>プログラムの構造にしたがって</a:t>
            </a:r>
            <a:r>
              <a:rPr kumimoji="1" lang="ja-JP" altLang="en-US" dirty="0" smtClean="0">
                <a:solidFill>
                  <a:srgbClr val="0000FF"/>
                </a:solidFill>
              </a:rPr>
              <a:t>段下げを行う</a:t>
            </a:r>
            <a:endParaRPr kumimoji="1" lang="en-US" altLang="ja-JP" sz="2400" dirty="0" smtClean="0">
              <a:solidFill>
                <a:srgbClr val="0000FF"/>
              </a:solidFill>
            </a:endParaRPr>
          </a:p>
        </p:txBody>
      </p:sp>
    </p:spTree>
    <p:extLst>
      <p:ext uri="{BB962C8B-B14F-4D97-AF65-F5344CB8AC3E}">
        <p14:creationId xmlns:p14="http://schemas.microsoft.com/office/powerpoint/2010/main" val="2723077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レポート作成時の注意事項</a:t>
            </a:r>
            <a:endParaRPr kumimoji="1" lang="ja-JP" altLang="en-US" dirty="0"/>
          </a:p>
        </p:txBody>
      </p:sp>
      <p:sp>
        <p:nvSpPr>
          <p:cNvPr id="3" name="コンテンツ プレースホルダー 2"/>
          <p:cNvSpPr>
            <a:spLocks noGrp="1"/>
          </p:cNvSpPr>
          <p:nvPr>
            <p:ph idx="1"/>
          </p:nvPr>
        </p:nvSpPr>
        <p:spPr/>
        <p:txBody>
          <a:bodyPr/>
          <a:lstStyle/>
          <a:p>
            <a:r>
              <a:rPr lang="ja-JP" altLang="en-US" sz="2800" dirty="0"/>
              <a:t>最初</a:t>
            </a:r>
            <a:r>
              <a:rPr lang="ja-JP" altLang="en-US" sz="2800" dirty="0" smtClean="0"/>
              <a:t>の</a:t>
            </a:r>
            <a:r>
              <a:rPr kumimoji="1" lang="ja-JP" altLang="en-US" sz="2800" dirty="0" smtClean="0"/>
              <a:t>「</a:t>
            </a:r>
            <a:r>
              <a:rPr kumimoji="1" lang="en-US" altLang="ja-JP" sz="2800" dirty="0" smtClean="0"/>
              <a:t>void main()</a:t>
            </a:r>
            <a:r>
              <a:rPr kumimoji="1" lang="ja-JP" altLang="en-US" sz="2800" dirty="0" smtClean="0"/>
              <a:t>」</a:t>
            </a:r>
            <a:r>
              <a:rPr lang="ja-JP" altLang="en-US" sz="2800" dirty="0"/>
              <a:t>を</a:t>
            </a:r>
            <a:r>
              <a:rPr lang="ja-JP" altLang="en-US" sz="2800" dirty="0" smtClean="0"/>
              <a:t>「</a:t>
            </a:r>
            <a:r>
              <a:rPr lang="en-US" altLang="ja-JP" sz="2800" dirty="0" err="1" smtClean="0"/>
              <a:t>int</a:t>
            </a:r>
            <a:r>
              <a:rPr lang="en-US" altLang="ja-JP" sz="2800" dirty="0" smtClean="0"/>
              <a:t> main(void)</a:t>
            </a:r>
            <a:r>
              <a:rPr lang="ja-JP" altLang="en-US" sz="2800" dirty="0" smtClean="0"/>
              <a:t>」に書き換える</a:t>
            </a:r>
            <a:endParaRPr lang="en-US" altLang="ja-JP" sz="2800" dirty="0" smtClean="0"/>
          </a:p>
          <a:p>
            <a:r>
              <a:rPr lang="ja-JP" altLang="en-US" sz="2800" dirty="0" smtClean="0"/>
              <a:t>プログラムの最後（「</a:t>
            </a:r>
            <a:r>
              <a:rPr lang="en-US" altLang="ja-JP" sz="2800" dirty="0" smtClean="0"/>
              <a:t>}</a:t>
            </a:r>
            <a:r>
              <a:rPr lang="ja-JP" altLang="en-US" sz="2800" dirty="0" smtClean="0"/>
              <a:t>」の手前の行）に「</a:t>
            </a:r>
            <a:r>
              <a:rPr lang="en-US" altLang="ja-JP" sz="2800" dirty="0" smtClean="0"/>
              <a:t>return 0;</a:t>
            </a:r>
            <a:r>
              <a:rPr lang="ja-JP" altLang="en-US" sz="2800" dirty="0" smtClean="0"/>
              <a:t>」を追記する</a:t>
            </a:r>
            <a:endParaRPr lang="en-US" altLang="ja-JP" sz="2800" dirty="0" smtClean="0"/>
          </a:p>
          <a:p>
            <a:r>
              <a:rPr lang="ja-JP" altLang="en-US" sz="2800" dirty="0" smtClean="0"/>
              <a:t>プログラムの構造を理解しながら段下げをしっかり行う</a:t>
            </a:r>
            <a:endParaRPr lang="en-US" altLang="ja-JP" sz="2800" dirty="0" smtClean="0"/>
          </a:p>
          <a:p>
            <a:r>
              <a:rPr lang="ja-JP" altLang="en-US" sz="2800" dirty="0" smtClean="0"/>
              <a:t>プログラムのまとまりが判るように、まとまりとまとまりの間を１行空ける</a:t>
            </a:r>
            <a:endParaRPr lang="en-US" altLang="ja-JP" sz="2800" dirty="0" smtClean="0"/>
          </a:p>
          <a:p>
            <a:r>
              <a:rPr lang="ja-JP" altLang="en-US" sz="2800" dirty="0" smtClean="0"/>
              <a:t>問題番号等を記入して、どの問いの解答か判るようにすること</a:t>
            </a:r>
            <a:endParaRPr lang="en-US" altLang="ja-JP" sz="2800" dirty="0" smtClean="0"/>
          </a:p>
        </p:txBody>
      </p:sp>
    </p:spTree>
    <p:extLst>
      <p:ext uri="{BB962C8B-B14F-4D97-AF65-F5344CB8AC3E}">
        <p14:creationId xmlns:p14="http://schemas.microsoft.com/office/powerpoint/2010/main" val="319892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ja-JP" altLang="en-US" sz="4000" smtClean="0"/>
              <a:t>ソースプログラム作成時の注意事項</a:t>
            </a:r>
          </a:p>
        </p:txBody>
      </p:sp>
      <p:sp>
        <p:nvSpPr>
          <p:cNvPr id="62467" name="Rectangle 3"/>
          <p:cNvSpPr>
            <a:spLocks noGrp="1" noChangeArrowheads="1"/>
          </p:cNvSpPr>
          <p:nvPr>
            <p:ph type="body" idx="1"/>
          </p:nvPr>
        </p:nvSpPr>
        <p:spPr/>
        <p:txBody>
          <a:bodyPr/>
          <a:lstStyle/>
          <a:p>
            <a:pPr eaLnBrk="1" hangingPunct="1"/>
            <a:r>
              <a:rPr lang="ja-JP" altLang="en-US" sz="2800" dirty="0" smtClean="0"/>
              <a:t>小文字で記述する（全角の空白に注意）</a:t>
            </a:r>
            <a:br>
              <a:rPr lang="ja-JP" altLang="en-US" sz="2800" dirty="0" smtClean="0"/>
            </a:br>
            <a:r>
              <a:rPr lang="ja-JP" altLang="en-US" sz="2800" dirty="0" smtClean="0"/>
              <a:t>「直接入力（半角英数）」モードで入力</a:t>
            </a:r>
          </a:p>
          <a:p>
            <a:pPr eaLnBrk="1" hangingPunct="1"/>
            <a:r>
              <a:rPr lang="ja-JP" altLang="en-US" sz="2800" dirty="0" smtClean="0"/>
              <a:t>スペルミス</a:t>
            </a:r>
          </a:p>
          <a:p>
            <a:pPr eaLnBrk="1" hangingPunct="1"/>
            <a:r>
              <a:rPr lang="ja-JP" altLang="en-US" sz="2800" dirty="0" smtClean="0"/>
              <a:t>文末のセミコロン「</a:t>
            </a:r>
            <a:r>
              <a:rPr lang="en-US" altLang="ja-JP" sz="2800" dirty="0" smtClean="0"/>
              <a:t>;</a:t>
            </a:r>
            <a:r>
              <a:rPr lang="ja-JP" altLang="en-US" sz="2800" dirty="0" smtClean="0"/>
              <a:t>」の付け忘れ</a:t>
            </a:r>
          </a:p>
          <a:p>
            <a:pPr eaLnBrk="1" hangingPunct="1"/>
            <a:r>
              <a:rPr lang="ja-JP" altLang="en-US" sz="2800" dirty="0" smtClean="0"/>
              <a:t>「</a:t>
            </a:r>
            <a:r>
              <a:rPr lang="en-US" altLang="ja-JP" sz="2800" dirty="0" smtClean="0"/>
              <a:t>{</a:t>
            </a:r>
            <a:r>
              <a:rPr lang="ja-JP" altLang="en-US" sz="2800" dirty="0" smtClean="0"/>
              <a:t>」と「</a:t>
            </a:r>
            <a:r>
              <a:rPr lang="en-US" altLang="ja-JP" sz="2800" dirty="0" smtClean="0"/>
              <a:t>}</a:t>
            </a:r>
            <a:r>
              <a:rPr lang="ja-JP" altLang="en-US" sz="2800" dirty="0" smtClean="0"/>
              <a:t>」の対応が取れていない</a:t>
            </a:r>
          </a:p>
          <a:p>
            <a:pPr eaLnBrk="1" hangingPunct="1"/>
            <a:r>
              <a:rPr lang="ja-JP" altLang="en-US" sz="2800" dirty="0" smtClean="0"/>
              <a:t>「</a:t>
            </a:r>
            <a:r>
              <a:rPr lang="en-US" altLang="ja-JP" sz="2800" dirty="0" smtClean="0"/>
              <a:t>(</a:t>
            </a:r>
            <a:r>
              <a:rPr lang="ja-JP" altLang="en-US" sz="2800" dirty="0" smtClean="0"/>
              <a:t>」と「</a:t>
            </a:r>
            <a:r>
              <a:rPr lang="en-US" altLang="ja-JP" sz="2800" dirty="0" smtClean="0"/>
              <a:t>)</a:t>
            </a:r>
            <a:r>
              <a:rPr lang="ja-JP" altLang="en-US" sz="2800" dirty="0" smtClean="0"/>
              <a:t>」の対応が取れていない</a:t>
            </a:r>
          </a:p>
          <a:p>
            <a:pPr eaLnBrk="1" hangingPunct="1"/>
            <a:r>
              <a:rPr lang="ja-JP" altLang="en-US" sz="2800" dirty="0" smtClean="0"/>
              <a:t>「</a:t>
            </a:r>
            <a:r>
              <a:rPr lang="en-US" altLang="ja-JP" sz="2800" dirty="0" smtClean="0"/>
              <a:t>”</a:t>
            </a:r>
            <a:r>
              <a:rPr lang="ja-JP" altLang="en-US" sz="2800" dirty="0" smtClean="0"/>
              <a:t>」と「</a:t>
            </a:r>
            <a:r>
              <a:rPr lang="en-US" altLang="ja-JP" sz="2800" dirty="0" smtClean="0"/>
              <a:t>”</a:t>
            </a:r>
            <a:r>
              <a:rPr lang="ja-JP" altLang="en-US" sz="2800" dirty="0" smtClean="0"/>
              <a:t>」の対応が取れていない</a:t>
            </a:r>
          </a:p>
          <a:p>
            <a:pPr eaLnBrk="1" hangingPunct="1"/>
            <a:r>
              <a:rPr lang="ja-JP" altLang="en-US" sz="2800" dirty="0" smtClean="0"/>
              <a:t>拡張子に「</a:t>
            </a:r>
            <a:r>
              <a:rPr lang="en-US" altLang="ja-JP" sz="2800" dirty="0" smtClean="0"/>
              <a:t>.c</a:t>
            </a:r>
            <a:r>
              <a:rPr lang="ja-JP" altLang="en-US" sz="2800" dirty="0" smtClean="0"/>
              <a:t>」を付ける</a:t>
            </a:r>
          </a:p>
          <a:p>
            <a:pPr eaLnBrk="1" hangingPunct="1"/>
            <a:endParaRPr lang="ja-JP" altLang="en-US" sz="2800" dirty="0" smtClean="0"/>
          </a:p>
          <a:p>
            <a:pPr eaLnBrk="1" hangingPunct="1"/>
            <a:endParaRPr lang="ja-JP" altLang="en-US"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ja-JP" altLang="en-US" smtClean="0"/>
              <a:t>便利に作業を進める</a:t>
            </a:r>
          </a:p>
        </p:txBody>
      </p:sp>
      <p:sp>
        <p:nvSpPr>
          <p:cNvPr id="63491" name="Rectangle 3"/>
          <p:cNvSpPr>
            <a:spLocks noGrp="1" noChangeArrowheads="1"/>
          </p:cNvSpPr>
          <p:nvPr>
            <p:ph type="body" idx="1"/>
          </p:nvPr>
        </p:nvSpPr>
        <p:spPr/>
        <p:txBody>
          <a:bodyPr/>
          <a:lstStyle/>
          <a:p>
            <a:pPr eaLnBrk="1" hangingPunct="1"/>
            <a:r>
              <a:rPr lang="ja-JP" altLang="en-US" smtClean="0"/>
              <a:t>補完機能</a:t>
            </a:r>
            <a:br>
              <a:rPr lang="ja-JP" altLang="en-US" smtClean="0"/>
            </a:br>
            <a:r>
              <a:rPr lang="ja-JP" altLang="en-US" smtClean="0"/>
              <a:t>「</a:t>
            </a:r>
            <a:r>
              <a:rPr lang="en-US" altLang="ja-JP" smtClean="0"/>
              <a:t>tab</a:t>
            </a:r>
            <a:r>
              <a:rPr lang="ja-JP" altLang="en-US" smtClean="0"/>
              <a:t>」キーを押すとファイル名やディレクトリ名を補完してくれる</a:t>
            </a:r>
            <a:endParaRPr lang="en-US" altLang="ja-JP" smtClean="0"/>
          </a:p>
          <a:p>
            <a:pPr eaLnBrk="1" hangingPunct="1"/>
            <a:r>
              <a:rPr lang="ja-JP" altLang="en-US" smtClean="0"/>
              <a:t>履歴</a:t>
            </a:r>
            <a:br>
              <a:rPr lang="ja-JP" altLang="en-US" smtClean="0"/>
            </a:br>
            <a:r>
              <a:rPr lang="ja-JP" altLang="en-US" smtClean="0"/>
              <a:t>「</a:t>
            </a:r>
            <a:r>
              <a:rPr lang="en-US" altLang="ja-JP" smtClean="0"/>
              <a:t>↑</a:t>
            </a:r>
            <a:r>
              <a:rPr lang="ja-JP" altLang="en-US" smtClean="0"/>
              <a:t>」キーと「</a:t>
            </a:r>
            <a:r>
              <a:rPr lang="en-US" altLang="ja-JP" smtClean="0"/>
              <a:t>↓</a:t>
            </a:r>
            <a:r>
              <a:rPr lang="ja-JP" altLang="en-US" smtClean="0"/>
              <a:t>」キーを押すとこれまでに入力したコマンドを次々に表示してくれる</a:t>
            </a:r>
          </a:p>
          <a:p>
            <a:pPr eaLnBrk="1" hangingPunct="1"/>
            <a:r>
              <a:rPr lang="ja-JP" altLang="en-US" smtClean="0"/>
              <a:t>「</a:t>
            </a:r>
            <a:r>
              <a:rPr lang="en-US" altLang="ja-JP" smtClean="0"/>
              <a:t>exe</a:t>
            </a:r>
            <a:r>
              <a:rPr lang="ja-JP" altLang="en-US" smtClean="0"/>
              <a:t>」の省略</a:t>
            </a:r>
            <a:br>
              <a:rPr lang="ja-JP" altLang="en-US" smtClean="0"/>
            </a:br>
            <a:r>
              <a:rPr lang="ja-JP" altLang="en-US" smtClean="0"/>
              <a:t>正式「</a:t>
            </a:r>
            <a:r>
              <a:rPr lang="en-US" altLang="ja-JP" smtClean="0"/>
              <a:t>cl.exe hello.c</a:t>
            </a:r>
            <a:r>
              <a:rPr lang="ja-JP" altLang="en-US" smtClean="0"/>
              <a:t>」</a:t>
            </a:r>
            <a:r>
              <a:rPr lang="en-US" altLang="ja-JP" smtClean="0"/>
              <a:t>⇒</a:t>
            </a:r>
            <a:r>
              <a:rPr lang="ja-JP" altLang="en-US" smtClean="0"/>
              <a:t>省略「</a:t>
            </a:r>
            <a:r>
              <a:rPr lang="en-US" altLang="ja-JP" smtClean="0"/>
              <a:t>cl hello.c</a:t>
            </a:r>
            <a:r>
              <a:rPr lang="ja-JP" altLang="en-US" smtClean="0"/>
              <a:t>」</a:t>
            </a:r>
            <a:br>
              <a:rPr lang="ja-JP" altLang="en-US" smtClean="0"/>
            </a:br>
            <a:r>
              <a:rPr lang="ja-JP" altLang="en-US" smtClean="0"/>
              <a:t>正式「</a:t>
            </a:r>
            <a:r>
              <a:rPr lang="en-US" altLang="ja-JP" smtClean="0"/>
              <a:t>hello.exe</a:t>
            </a:r>
            <a:r>
              <a:rPr lang="ja-JP" altLang="en-US" smtClean="0"/>
              <a:t>」</a:t>
            </a:r>
            <a:r>
              <a:rPr lang="en-US" altLang="ja-JP" smtClean="0"/>
              <a:t>⇒</a:t>
            </a:r>
            <a:r>
              <a:rPr lang="ja-JP" altLang="en-US" smtClean="0"/>
              <a:t>省略「</a:t>
            </a:r>
            <a:r>
              <a:rPr lang="en-US" altLang="ja-JP" smtClean="0"/>
              <a:t>hello</a:t>
            </a:r>
            <a:r>
              <a:rPr lang="ja-JP" altLang="en-US"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ja-JP" altLang="en-US" sz="4000" smtClean="0"/>
              <a:t>プログラミングの大まかな流れ（再掲）</a:t>
            </a:r>
          </a:p>
        </p:txBody>
      </p:sp>
      <p:sp>
        <p:nvSpPr>
          <p:cNvPr id="48131" name="Rectangle 3"/>
          <p:cNvSpPr>
            <a:spLocks noChangeArrowheads="1"/>
          </p:cNvSpPr>
          <p:nvPr/>
        </p:nvSpPr>
        <p:spPr bwMode="auto">
          <a:xfrm>
            <a:off x="295275" y="1928813"/>
            <a:ext cx="38147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ソースプログラムの作成</a:t>
            </a:r>
          </a:p>
        </p:txBody>
      </p:sp>
      <p:sp>
        <p:nvSpPr>
          <p:cNvPr id="48132" name="Rectangle 4"/>
          <p:cNvSpPr>
            <a:spLocks noChangeArrowheads="1"/>
          </p:cNvSpPr>
          <p:nvPr/>
        </p:nvSpPr>
        <p:spPr bwMode="auto">
          <a:xfrm>
            <a:off x="693738" y="3802063"/>
            <a:ext cx="3017837"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コンパイル＆リンク</a:t>
            </a:r>
          </a:p>
        </p:txBody>
      </p:sp>
      <p:sp>
        <p:nvSpPr>
          <p:cNvPr id="48133" name="Rectangle 5"/>
          <p:cNvSpPr>
            <a:spLocks noChangeArrowheads="1"/>
          </p:cNvSpPr>
          <p:nvPr/>
        </p:nvSpPr>
        <p:spPr bwMode="auto">
          <a:xfrm>
            <a:off x="250825" y="5640388"/>
            <a:ext cx="39036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実行可能ファイルの実行</a:t>
            </a:r>
          </a:p>
        </p:txBody>
      </p:sp>
      <p:sp>
        <p:nvSpPr>
          <p:cNvPr id="48134" name="AutoShape 6"/>
          <p:cNvSpPr>
            <a:spLocks noChangeArrowheads="1"/>
          </p:cNvSpPr>
          <p:nvPr/>
        </p:nvSpPr>
        <p:spPr bwMode="auto">
          <a:xfrm>
            <a:off x="1914525" y="2474913"/>
            <a:ext cx="576263"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48135" name="AutoShape 7"/>
          <p:cNvSpPr>
            <a:spLocks noChangeArrowheads="1"/>
          </p:cNvSpPr>
          <p:nvPr/>
        </p:nvSpPr>
        <p:spPr bwMode="auto">
          <a:xfrm>
            <a:off x="1916113" y="4346575"/>
            <a:ext cx="576262"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48136" name="Text Box 8"/>
          <p:cNvSpPr txBox="1">
            <a:spLocks noChangeArrowheads="1"/>
          </p:cNvSpPr>
          <p:nvPr/>
        </p:nvSpPr>
        <p:spPr bwMode="auto">
          <a:xfrm>
            <a:off x="4284663" y="1844675"/>
            <a:ext cx="477566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dirty="0"/>
              <a:t>テキストエディタでソースプログラムを作成</a:t>
            </a:r>
          </a:p>
          <a:p>
            <a:pPr eaLnBrk="1" hangingPunct="1">
              <a:spcBef>
                <a:spcPct val="0"/>
              </a:spcBef>
              <a:buClrTx/>
              <a:buSzTx/>
              <a:buFontTx/>
              <a:buNone/>
            </a:pPr>
            <a:r>
              <a:rPr lang="ja-JP" altLang="en-US" sz="2000" b="0" dirty="0"/>
              <a:t>拡張子を「</a:t>
            </a:r>
            <a:r>
              <a:rPr lang="en-US" altLang="ja-JP" sz="2000" dirty="0">
                <a:latin typeface="Courier New" panose="02070309020205020404" pitchFamily="49" charset="0"/>
              </a:rPr>
              <a:t>.c</a:t>
            </a:r>
            <a:r>
              <a:rPr lang="ja-JP" altLang="en-US" sz="2000" b="0" dirty="0"/>
              <a:t>」として保存（</a:t>
            </a:r>
            <a:r>
              <a:rPr lang="en-US" altLang="ja-JP" sz="2000" dirty="0" err="1">
                <a:latin typeface="Courier New" panose="02070309020205020404" pitchFamily="49" charset="0"/>
              </a:rPr>
              <a:t>hogehoge.c</a:t>
            </a:r>
            <a:r>
              <a:rPr lang="ja-JP" altLang="en-US" sz="2000" b="0" dirty="0" smtClean="0"/>
              <a:t>）</a:t>
            </a:r>
            <a:endParaRPr lang="en-US" altLang="ja-JP" sz="2000" b="0" dirty="0" smtClean="0"/>
          </a:p>
          <a:p>
            <a:pPr eaLnBrk="1" hangingPunct="1">
              <a:spcBef>
                <a:spcPct val="0"/>
              </a:spcBef>
              <a:buClrTx/>
              <a:buSzTx/>
              <a:buFontTx/>
              <a:buNone/>
            </a:pPr>
            <a:r>
              <a:rPr lang="ja-JP" altLang="en-US" sz="2000" b="0" dirty="0" smtClean="0"/>
              <a:t>なお</a:t>
            </a:r>
            <a:r>
              <a:rPr lang="ja-JP" altLang="en-US" sz="2000" b="0" dirty="0"/>
              <a:t>、</a:t>
            </a:r>
            <a:r>
              <a:rPr lang="ja-JP" altLang="en-US" sz="2000" b="0" dirty="0" smtClean="0"/>
              <a:t>この作業を「コーディング」と呼ぶ</a:t>
            </a:r>
            <a:endParaRPr lang="en-US" altLang="ja-JP" sz="2000" b="0" dirty="0"/>
          </a:p>
        </p:txBody>
      </p:sp>
      <p:sp>
        <p:nvSpPr>
          <p:cNvPr id="48137" name="Text Box 9"/>
          <p:cNvSpPr txBox="1">
            <a:spLocks noChangeArrowheads="1"/>
          </p:cNvSpPr>
          <p:nvPr/>
        </p:nvSpPr>
        <p:spPr bwMode="auto">
          <a:xfrm>
            <a:off x="4284663" y="3716338"/>
            <a:ext cx="37242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ソースプログラムを機械語に変換</a:t>
            </a:r>
          </a:p>
          <a:p>
            <a:pPr eaLnBrk="1" hangingPunct="1">
              <a:spcBef>
                <a:spcPct val="0"/>
              </a:spcBef>
              <a:buClrTx/>
              <a:buSzTx/>
              <a:buFontTx/>
              <a:buNone/>
            </a:pPr>
            <a:r>
              <a:rPr lang="ja-JP" altLang="en-US" sz="2000" b="0"/>
              <a:t>「</a:t>
            </a:r>
            <a:r>
              <a:rPr lang="en-US" altLang="ja-JP" sz="2000">
                <a:latin typeface="Courier New" panose="02070309020205020404" pitchFamily="49" charset="0"/>
              </a:rPr>
              <a:t>cl hogehoge.c</a:t>
            </a:r>
            <a:r>
              <a:rPr lang="ja-JP" altLang="en-US" sz="2000" b="0"/>
              <a:t>」を実行</a:t>
            </a:r>
          </a:p>
        </p:txBody>
      </p:sp>
      <p:sp>
        <p:nvSpPr>
          <p:cNvPr id="48138" name="Text Box 10"/>
          <p:cNvSpPr txBox="1">
            <a:spLocks noChangeArrowheads="1"/>
          </p:cNvSpPr>
          <p:nvPr/>
        </p:nvSpPr>
        <p:spPr bwMode="auto">
          <a:xfrm>
            <a:off x="4284663" y="5588000"/>
            <a:ext cx="48450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実行可能ファイル（ロードモジュール）を実行</a:t>
            </a:r>
          </a:p>
          <a:p>
            <a:pPr eaLnBrk="1" hangingPunct="1">
              <a:spcBef>
                <a:spcPct val="0"/>
              </a:spcBef>
              <a:buClrTx/>
              <a:buSzTx/>
              <a:buFontTx/>
              <a:buNone/>
            </a:pPr>
            <a:r>
              <a:rPr lang="ja-JP" altLang="en-US" sz="2000" b="0"/>
              <a:t>「</a:t>
            </a:r>
            <a:r>
              <a:rPr lang="en-US" altLang="ja-JP" sz="2000">
                <a:latin typeface="Courier New" panose="02070309020205020404" pitchFamily="49" charset="0"/>
              </a:rPr>
              <a:t>hogehoge.exe</a:t>
            </a:r>
            <a:r>
              <a:rPr lang="ja-JP" altLang="en-US" sz="2000" b="0"/>
              <a:t>」を実行</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ja-JP" altLang="en-US" smtClean="0"/>
              <a:t>高級言語から機械語へ</a:t>
            </a:r>
          </a:p>
        </p:txBody>
      </p:sp>
      <p:sp>
        <p:nvSpPr>
          <p:cNvPr id="49155" name="Rectangle 3"/>
          <p:cNvSpPr>
            <a:spLocks noChangeArrowheads="1"/>
          </p:cNvSpPr>
          <p:nvPr/>
        </p:nvSpPr>
        <p:spPr bwMode="auto">
          <a:xfrm>
            <a:off x="2835275" y="1628775"/>
            <a:ext cx="2489200"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ソースプログラム</a:t>
            </a:r>
          </a:p>
          <a:p>
            <a:pPr algn="ctr" eaLnBrk="1" hangingPunct="1">
              <a:spcBef>
                <a:spcPct val="0"/>
              </a:spcBef>
              <a:buClrTx/>
              <a:buSzTx/>
              <a:buFontTx/>
              <a:buNone/>
            </a:pPr>
            <a:r>
              <a:rPr lang="ja-JP" altLang="en-US" sz="2400" b="0">
                <a:solidFill>
                  <a:srgbClr val="0000FF"/>
                </a:solidFill>
              </a:rPr>
              <a:t>（原始プログラム）</a:t>
            </a:r>
          </a:p>
        </p:txBody>
      </p:sp>
      <p:sp>
        <p:nvSpPr>
          <p:cNvPr id="49156" name="Rectangle 4"/>
          <p:cNvSpPr>
            <a:spLocks noChangeArrowheads="1"/>
          </p:cNvSpPr>
          <p:nvPr/>
        </p:nvSpPr>
        <p:spPr bwMode="auto">
          <a:xfrm>
            <a:off x="2527300" y="3573463"/>
            <a:ext cx="3105150"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オブジェクトモジュール</a:t>
            </a:r>
          </a:p>
          <a:p>
            <a:pPr algn="ctr" eaLnBrk="1" hangingPunct="1">
              <a:spcBef>
                <a:spcPct val="0"/>
              </a:spcBef>
              <a:buClrTx/>
              <a:buSzTx/>
              <a:buFontTx/>
              <a:buNone/>
            </a:pPr>
            <a:r>
              <a:rPr lang="ja-JP" altLang="en-US" sz="2400" b="0">
                <a:solidFill>
                  <a:srgbClr val="0000FF"/>
                </a:solidFill>
              </a:rPr>
              <a:t>（目的プログラム）</a:t>
            </a:r>
          </a:p>
        </p:txBody>
      </p:sp>
      <p:sp>
        <p:nvSpPr>
          <p:cNvPr id="49157" name="Rectangle 5"/>
          <p:cNvSpPr>
            <a:spLocks noChangeArrowheads="1"/>
          </p:cNvSpPr>
          <p:nvPr/>
        </p:nvSpPr>
        <p:spPr bwMode="auto">
          <a:xfrm>
            <a:off x="2697163" y="5534025"/>
            <a:ext cx="2767012" cy="847725"/>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ロードモジュール</a:t>
            </a:r>
          </a:p>
          <a:p>
            <a:pPr algn="ctr" eaLnBrk="1" hangingPunct="1">
              <a:spcBef>
                <a:spcPct val="0"/>
              </a:spcBef>
              <a:buClrTx/>
              <a:buSzTx/>
              <a:buFontTx/>
              <a:buNone/>
            </a:pPr>
            <a:r>
              <a:rPr lang="ja-JP" altLang="en-US" sz="2400" b="0">
                <a:solidFill>
                  <a:srgbClr val="0000FF"/>
                </a:solidFill>
              </a:rPr>
              <a:t>（実行可能ファイル）</a:t>
            </a:r>
          </a:p>
        </p:txBody>
      </p:sp>
      <p:sp>
        <p:nvSpPr>
          <p:cNvPr id="49158" name="Text Box 8"/>
          <p:cNvSpPr txBox="1">
            <a:spLocks noChangeArrowheads="1"/>
          </p:cNvSpPr>
          <p:nvPr/>
        </p:nvSpPr>
        <p:spPr bwMode="auto">
          <a:xfrm>
            <a:off x="5795963" y="1968500"/>
            <a:ext cx="27622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b="0"/>
              <a:t>関数の定義が記述された一覧</a:t>
            </a:r>
          </a:p>
          <a:p>
            <a:pPr eaLnBrk="1" hangingPunct="1">
              <a:spcBef>
                <a:spcPct val="0"/>
              </a:spcBef>
              <a:buClrTx/>
              <a:buSzTx/>
              <a:buFontTx/>
              <a:buNone/>
            </a:pPr>
            <a:r>
              <a:rPr lang="ja-JP" altLang="en-US" sz="1600" b="0"/>
              <a:t>（辞書の索引のようなもの）</a:t>
            </a:r>
          </a:p>
        </p:txBody>
      </p:sp>
      <p:sp>
        <p:nvSpPr>
          <p:cNvPr id="49159" name="Text Box 9"/>
          <p:cNvSpPr txBox="1">
            <a:spLocks noChangeArrowheads="1"/>
          </p:cNvSpPr>
          <p:nvPr/>
        </p:nvSpPr>
        <p:spPr bwMode="auto">
          <a:xfrm>
            <a:off x="2555875" y="2781300"/>
            <a:ext cx="1323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コンパイル</a:t>
            </a:r>
          </a:p>
        </p:txBody>
      </p:sp>
      <p:sp>
        <p:nvSpPr>
          <p:cNvPr id="49160" name="Text Box 10"/>
          <p:cNvSpPr txBox="1">
            <a:spLocks noChangeArrowheads="1"/>
          </p:cNvSpPr>
          <p:nvPr/>
        </p:nvSpPr>
        <p:spPr bwMode="auto">
          <a:xfrm>
            <a:off x="5795963" y="5281613"/>
            <a:ext cx="318928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b="0"/>
              <a:t>関数に対応する機械語プログラム</a:t>
            </a:r>
          </a:p>
          <a:p>
            <a:pPr eaLnBrk="1" hangingPunct="1">
              <a:spcBef>
                <a:spcPct val="0"/>
              </a:spcBef>
              <a:buClrTx/>
              <a:buSzTx/>
              <a:buFontTx/>
              <a:buNone/>
            </a:pPr>
            <a:r>
              <a:rPr lang="ja-JP" altLang="en-US" sz="1600" b="0"/>
              <a:t>の集合体（最初から準備されている</a:t>
            </a:r>
          </a:p>
          <a:p>
            <a:pPr eaLnBrk="1" hangingPunct="1">
              <a:spcBef>
                <a:spcPct val="0"/>
              </a:spcBef>
              <a:buClrTx/>
              <a:buSzTx/>
              <a:buFontTx/>
              <a:buNone/>
            </a:pPr>
            <a:r>
              <a:rPr lang="ja-JP" altLang="en-US" sz="1600" b="0"/>
              <a:t>ライブラリを標準ライブラリと呼ぶ）</a:t>
            </a:r>
          </a:p>
        </p:txBody>
      </p:sp>
      <p:sp>
        <p:nvSpPr>
          <p:cNvPr id="49161" name="Text Box 12"/>
          <p:cNvSpPr txBox="1">
            <a:spLocks noChangeArrowheads="1"/>
          </p:cNvSpPr>
          <p:nvPr/>
        </p:nvSpPr>
        <p:spPr bwMode="auto">
          <a:xfrm>
            <a:off x="3081338" y="4724400"/>
            <a:ext cx="7985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リンク</a:t>
            </a:r>
          </a:p>
        </p:txBody>
      </p:sp>
      <p:sp>
        <p:nvSpPr>
          <p:cNvPr id="49162" name="Rectangle 13"/>
          <p:cNvSpPr>
            <a:spLocks noChangeArrowheads="1"/>
          </p:cNvSpPr>
          <p:nvPr/>
        </p:nvSpPr>
        <p:spPr bwMode="auto">
          <a:xfrm>
            <a:off x="6213475" y="4675188"/>
            <a:ext cx="1449388"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ライブラリ</a:t>
            </a:r>
          </a:p>
        </p:txBody>
      </p:sp>
      <p:cxnSp>
        <p:nvCxnSpPr>
          <p:cNvPr id="49163" name="AutoShape 15"/>
          <p:cNvCxnSpPr>
            <a:cxnSpLocks noChangeShapeType="1"/>
            <a:stCxn id="49155" idx="2"/>
          </p:cNvCxnSpPr>
          <p:nvPr/>
        </p:nvCxnSpPr>
        <p:spPr bwMode="auto">
          <a:xfrm>
            <a:off x="4079875" y="2489200"/>
            <a:ext cx="1588" cy="1076325"/>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64" name="AutoShape 17"/>
          <p:cNvCxnSpPr>
            <a:cxnSpLocks noChangeShapeType="1"/>
            <a:stCxn id="49156" idx="2"/>
            <a:endCxn id="49157" idx="0"/>
          </p:cNvCxnSpPr>
          <p:nvPr/>
        </p:nvCxnSpPr>
        <p:spPr bwMode="auto">
          <a:xfrm>
            <a:off x="4079875" y="4433888"/>
            <a:ext cx="1588" cy="1087437"/>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165" name="Rectangle 18"/>
          <p:cNvSpPr>
            <a:spLocks noChangeArrowheads="1"/>
          </p:cNvSpPr>
          <p:nvPr/>
        </p:nvSpPr>
        <p:spPr bwMode="auto">
          <a:xfrm>
            <a:off x="5919788" y="2708275"/>
            <a:ext cx="2036762" cy="482600"/>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400" b="0">
                <a:solidFill>
                  <a:srgbClr val="0000FF"/>
                </a:solidFill>
              </a:rPr>
              <a:t>ヘッダファイル</a:t>
            </a:r>
          </a:p>
        </p:txBody>
      </p:sp>
      <p:sp>
        <p:nvSpPr>
          <p:cNvPr id="49166" name="AutoShape 25"/>
          <p:cNvSpPr>
            <a:spLocks noChangeArrowheads="1"/>
          </p:cNvSpPr>
          <p:nvPr/>
        </p:nvSpPr>
        <p:spPr bwMode="auto">
          <a:xfrm>
            <a:off x="6640513" y="3213100"/>
            <a:ext cx="576262" cy="1439863"/>
          </a:xfrm>
          <a:prstGeom prst="upDownArrow">
            <a:avLst>
              <a:gd name="adj1" fmla="val 50000"/>
              <a:gd name="adj2" fmla="val 49973"/>
            </a:avLst>
          </a:prstGeom>
          <a:noFill/>
          <a:ln w="25400" algn="ctr">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cxnSp>
        <p:nvCxnSpPr>
          <p:cNvPr id="49167" name="AutoShape 26"/>
          <p:cNvCxnSpPr>
            <a:cxnSpLocks noChangeShapeType="1"/>
            <a:stCxn id="49162" idx="1"/>
          </p:cNvCxnSpPr>
          <p:nvPr/>
        </p:nvCxnSpPr>
        <p:spPr bwMode="auto">
          <a:xfrm flipH="1">
            <a:off x="4119563" y="4916488"/>
            <a:ext cx="2081212" cy="1587"/>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68" name="AutoShape 27"/>
          <p:cNvCxnSpPr>
            <a:cxnSpLocks noChangeShapeType="1"/>
            <a:stCxn id="49165" idx="1"/>
          </p:cNvCxnSpPr>
          <p:nvPr/>
        </p:nvCxnSpPr>
        <p:spPr bwMode="auto">
          <a:xfrm flipH="1">
            <a:off x="4119563" y="2949575"/>
            <a:ext cx="1787525" cy="1588"/>
          </a:xfrm>
          <a:prstGeom prst="straightConnector1">
            <a:avLst/>
          </a:prstGeom>
          <a:noFill/>
          <a:ln w="635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169" name="Text Box 28"/>
          <p:cNvSpPr txBox="1">
            <a:spLocks noChangeArrowheads="1"/>
          </p:cNvSpPr>
          <p:nvPr/>
        </p:nvSpPr>
        <p:spPr bwMode="auto">
          <a:xfrm>
            <a:off x="34925" y="1884363"/>
            <a:ext cx="1377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hogehoge.c</a:t>
            </a:r>
          </a:p>
        </p:txBody>
      </p:sp>
      <p:sp>
        <p:nvSpPr>
          <p:cNvPr id="49170" name="Text Box 29"/>
          <p:cNvSpPr txBox="1">
            <a:spLocks noChangeArrowheads="1"/>
          </p:cNvSpPr>
          <p:nvPr/>
        </p:nvSpPr>
        <p:spPr bwMode="auto">
          <a:xfrm>
            <a:off x="34925" y="3789363"/>
            <a:ext cx="1568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hogehoge.obj</a:t>
            </a:r>
          </a:p>
        </p:txBody>
      </p:sp>
      <p:sp>
        <p:nvSpPr>
          <p:cNvPr id="49171" name="Text Box 30"/>
          <p:cNvSpPr txBox="1">
            <a:spLocks noChangeArrowheads="1"/>
          </p:cNvSpPr>
          <p:nvPr/>
        </p:nvSpPr>
        <p:spPr bwMode="auto">
          <a:xfrm>
            <a:off x="34925" y="5794375"/>
            <a:ext cx="163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0"/>
              <a:t>hogehoge.exe</a:t>
            </a:r>
          </a:p>
        </p:txBody>
      </p:sp>
      <p:sp>
        <p:nvSpPr>
          <p:cNvPr id="49172" name="Line 32"/>
          <p:cNvSpPr>
            <a:spLocks noChangeShapeType="1"/>
          </p:cNvSpPr>
          <p:nvPr/>
        </p:nvSpPr>
        <p:spPr bwMode="auto">
          <a:xfrm>
            <a:off x="358775" y="2349500"/>
            <a:ext cx="0" cy="14398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49173" name="Line 33"/>
          <p:cNvSpPr>
            <a:spLocks noChangeShapeType="1"/>
          </p:cNvSpPr>
          <p:nvPr/>
        </p:nvSpPr>
        <p:spPr bwMode="auto">
          <a:xfrm>
            <a:off x="358775" y="4294188"/>
            <a:ext cx="0" cy="14398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49174" name="Text Box 34"/>
          <p:cNvSpPr txBox="1">
            <a:spLocks noChangeArrowheads="1"/>
          </p:cNvSpPr>
          <p:nvPr/>
        </p:nvSpPr>
        <p:spPr bwMode="auto">
          <a:xfrm>
            <a:off x="323850" y="2708275"/>
            <a:ext cx="17049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solidFill>
                  <a:srgbClr val="0000FF"/>
                </a:solidFill>
              </a:rPr>
              <a:t>コンパイラ</a:t>
            </a:r>
          </a:p>
          <a:p>
            <a:pPr eaLnBrk="1" hangingPunct="1">
              <a:spcBef>
                <a:spcPct val="0"/>
              </a:spcBef>
              <a:buClrTx/>
              <a:buSzTx/>
              <a:buFontTx/>
              <a:buNone/>
            </a:pPr>
            <a:r>
              <a:rPr lang="ja-JP" altLang="en-US" sz="1600">
                <a:solidFill>
                  <a:srgbClr val="0000FF"/>
                </a:solidFill>
              </a:rPr>
              <a:t>（翻訳プログラム）</a:t>
            </a:r>
          </a:p>
        </p:txBody>
      </p:sp>
      <p:sp>
        <p:nvSpPr>
          <p:cNvPr id="49175" name="Text Box 35"/>
          <p:cNvSpPr txBox="1">
            <a:spLocks noChangeArrowheads="1"/>
          </p:cNvSpPr>
          <p:nvPr/>
        </p:nvSpPr>
        <p:spPr bwMode="auto">
          <a:xfrm>
            <a:off x="323850" y="4651375"/>
            <a:ext cx="21113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1600">
                <a:solidFill>
                  <a:srgbClr val="0000FF"/>
                </a:solidFill>
              </a:rPr>
              <a:t>リンカ</a:t>
            </a:r>
          </a:p>
          <a:p>
            <a:pPr eaLnBrk="1" hangingPunct="1">
              <a:spcBef>
                <a:spcPct val="0"/>
              </a:spcBef>
              <a:buClrTx/>
              <a:buSzTx/>
              <a:buFontTx/>
              <a:buNone/>
            </a:pPr>
            <a:r>
              <a:rPr lang="ja-JP" altLang="en-US" sz="1600">
                <a:solidFill>
                  <a:srgbClr val="0000FF"/>
                </a:solidFill>
              </a:rPr>
              <a:t>（連結編集プログラム）</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ja-JP" altLang="en-US" smtClean="0"/>
              <a:t>コンパイルとリンク</a:t>
            </a:r>
          </a:p>
        </p:txBody>
      </p:sp>
      <p:sp>
        <p:nvSpPr>
          <p:cNvPr id="50179" name="Rectangle 3"/>
          <p:cNvSpPr>
            <a:spLocks noChangeArrowheads="1"/>
          </p:cNvSpPr>
          <p:nvPr/>
        </p:nvSpPr>
        <p:spPr bwMode="auto">
          <a:xfrm>
            <a:off x="395288" y="2957513"/>
            <a:ext cx="1804987"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コンパイル</a:t>
            </a:r>
          </a:p>
        </p:txBody>
      </p:sp>
      <p:sp>
        <p:nvSpPr>
          <p:cNvPr id="50180" name="Rectangle 4"/>
          <p:cNvSpPr>
            <a:spLocks noChangeArrowheads="1"/>
          </p:cNvSpPr>
          <p:nvPr/>
        </p:nvSpPr>
        <p:spPr bwMode="auto">
          <a:xfrm>
            <a:off x="395288" y="5567363"/>
            <a:ext cx="1066800"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リンク</a:t>
            </a:r>
          </a:p>
        </p:txBody>
      </p:sp>
      <p:sp>
        <p:nvSpPr>
          <p:cNvPr id="50181" name="Text Box 8"/>
          <p:cNvSpPr txBox="1">
            <a:spLocks noChangeArrowheads="1"/>
          </p:cNvSpPr>
          <p:nvPr/>
        </p:nvSpPr>
        <p:spPr bwMode="auto">
          <a:xfrm>
            <a:off x="7235825" y="1520825"/>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字句解析</a:t>
            </a:r>
            <a:endParaRPr lang="en-US" altLang="ja-JP" sz="2000" b="0"/>
          </a:p>
        </p:txBody>
      </p:sp>
      <p:sp>
        <p:nvSpPr>
          <p:cNvPr id="50182" name="Text Box 10"/>
          <p:cNvSpPr txBox="1">
            <a:spLocks noChangeArrowheads="1"/>
          </p:cNvSpPr>
          <p:nvPr/>
        </p:nvSpPr>
        <p:spPr bwMode="auto">
          <a:xfrm>
            <a:off x="1692275" y="5535613"/>
            <a:ext cx="72612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オブジェクトモジュールとライブラリ（標準ライブラリなど）をリンクし、</a:t>
            </a:r>
          </a:p>
          <a:p>
            <a:pPr eaLnBrk="1" hangingPunct="1">
              <a:spcBef>
                <a:spcPct val="0"/>
              </a:spcBef>
              <a:buClrTx/>
              <a:buSzTx/>
              <a:buFontTx/>
              <a:buNone/>
            </a:pPr>
            <a:r>
              <a:rPr lang="ja-JP" altLang="en-US" sz="2000" b="0"/>
              <a:t>ロードモジュールを作成する。</a:t>
            </a:r>
            <a:r>
              <a:rPr lang="ja-JP" altLang="en-US" sz="2000">
                <a:solidFill>
                  <a:srgbClr val="0000FF"/>
                </a:solidFill>
              </a:rPr>
              <a:t>完全な機械語プログラムになる。</a:t>
            </a:r>
          </a:p>
        </p:txBody>
      </p:sp>
      <p:sp>
        <p:nvSpPr>
          <p:cNvPr id="50183" name="Text Box 12"/>
          <p:cNvSpPr txBox="1">
            <a:spLocks noChangeArrowheads="1"/>
          </p:cNvSpPr>
          <p:nvPr/>
        </p:nvSpPr>
        <p:spPr bwMode="auto">
          <a:xfrm>
            <a:off x="4076700" y="1987550"/>
            <a:ext cx="15033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プリプロセス</a:t>
            </a:r>
          </a:p>
        </p:txBody>
      </p:sp>
      <p:sp>
        <p:nvSpPr>
          <p:cNvPr id="50184" name="Text Box 13"/>
          <p:cNvSpPr txBox="1">
            <a:spLocks noChangeArrowheads="1"/>
          </p:cNvSpPr>
          <p:nvPr/>
        </p:nvSpPr>
        <p:spPr bwMode="auto">
          <a:xfrm>
            <a:off x="4165600" y="2995613"/>
            <a:ext cx="1323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コンパイル</a:t>
            </a:r>
          </a:p>
        </p:txBody>
      </p:sp>
      <p:sp>
        <p:nvSpPr>
          <p:cNvPr id="50185" name="Text Box 14"/>
          <p:cNvSpPr txBox="1">
            <a:spLocks noChangeArrowheads="1"/>
          </p:cNvSpPr>
          <p:nvPr/>
        </p:nvSpPr>
        <p:spPr bwMode="auto">
          <a:xfrm>
            <a:off x="4157663" y="3932238"/>
            <a:ext cx="1341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0000FF"/>
                </a:solidFill>
              </a:rPr>
              <a:t>アセンブル</a:t>
            </a:r>
          </a:p>
        </p:txBody>
      </p:sp>
      <p:sp>
        <p:nvSpPr>
          <p:cNvPr id="50186" name="Text Box 15"/>
          <p:cNvSpPr txBox="1">
            <a:spLocks noChangeArrowheads="1"/>
          </p:cNvSpPr>
          <p:nvPr/>
        </p:nvSpPr>
        <p:spPr bwMode="auto">
          <a:xfrm>
            <a:off x="7235825" y="2278063"/>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構文解析</a:t>
            </a:r>
            <a:endParaRPr lang="en-US" altLang="ja-JP" sz="2000" b="0"/>
          </a:p>
        </p:txBody>
      </p:sp>
      <p:sp>
        <p:nvSpPr>
          <p:cNvPr id="50187" name="Text Box 16"/>
          <p:cNvSpPr txBox="1">
            <a:spLocks noChangeArrowheads="1"/>
          </p:cNvSpPr>
          <p:nvPr/>
        </p:nvSpPr>
        <p:spPr bwMode="auto">
          <a:xfrm>
            <a:off x="7235825" y="3033713"/>
            <a:ext cx="1200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意味解析</a:t>
            </a:r>
            <a:endParaRPr lang="en-US" altLang="ja-JP" sz="2000" b="0"/>
          </a:p>
        </p:txBody>
      </p:sp>
      <p:sp>
        <p:nvSpPr>
          <p:cNvPr id="50188" name="Text Box 17"/>
          <p:cNvSpPr txBox="1">
            <a:spLocks noChangeArrowheads="1"/>
          </p:cNvSpPr>
          <p:nvPr/>
        </p:nvSpPr>
        <p:spPr bwMode="auto">
          <a:xfrm>
            <a:off x="7235825" y="3789363"/>
            <a:ext cx="1573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コード最適化</a:t>
            </a:r>
          </a:p>
        </p:txBody>
      </p:sp>
      <p:sp>
        <p:nvSpPr>
          <p:cNvPr id="50189" name="Text Box 18"/>
          <p:cNvSpPr txBox="1">
            <a:spLocks noChangeArrowheads="1"/>
          </p:cNvSpPr>
          <p:nvPr/>
        </p:nvSpPr>
        <p:spPr bwMode="auto">
          <a:xfrm>
            <a:off x="7235825" y="4545013"/>
            <a:ext cx="1319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0"/>
              <a:t>コード生成</a:t>
            </a:r>
          </a:p>
        </p:txBody>
      </p:sp>
      <p:sp>
        <p:nvSpPr>
          <p:cNvPr id="50190" name="Line 19"/>
          <p:cNvSpPr>
            <a:spLocks noChangeShapeType="1"/>
          </p:cNvSpPr>
          <p:nvPr/>
        </p:nvSpPr>
        <p:spPr bwMode="auto">
          <a:xfrm>
            <a:off x="4787900" y="2384425"/>
            <a:ext cx="0" cy="6477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1" name="Line 20"/>
          <p:cNvSpPr>
            <a:spLocks noChangeShapeType="1"/>
          </p:cNvSpPr>
          <p:nvPr/>
        </p:nvSpPr>
        <p:spPr bwMode="auto">
          <a:xfrm>
            <a:off x="4787900" y="3321050"/>
            <a:ext cx="0" cy="6477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2" name="AutoShape 21"/>
          <p:cNvSpPr>
            <a:spLocks noChangeArrowheads="1"/>
          </p:cNvSpPr>
          <p:nvPr/>
        </p:nvSpPr>
        <p:spPr bwMode="auto">
          <a:xfrm>
            <a:off x="2555875" y="2997200"/>
            <a:ext cx="1295400" cy="431800"/>
          </a:xfrm>
          <a:prstGeom prst="leftRightArrow">
            <a:avLst>
              <a:gd name="adj1" fmla="val 50000"/>
              <a:gd name="adj2" fmla="val 60000"/>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50193" name="Line 22"/>
          <p:cNvSpPr>
            <a:spLocks noChangeShapeType="1"/>
          </p:cNvSpPr>
          <p:nvPr/>
        </p:nvSpPr>
        <p:spPr bwMode="auto">
          <a:xfrm flipV="1">
            <a:off x="5508625" y="1773238"/>
            <a:ext cx="1727200" cy="129540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4" name="Line 23"/>
          <p:cNvSpPr>
            <a:spLocks noChangeShapeType="1"/>
          </p:cNvSpPr>
          <p:nvPr/>
        </p:nvSpPr>
        <p:spPr bwMode="auto">
          <a:xfrm flipH="1" flipV="1">
            <a:off x="5508625" y="3357563"/>
            <a:ext cx="1727200" cy="1368425"/>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5" name="Line 24"/>
          <p:cNvSpPr>
            <a:spLocks noChangeShapeType="1"/>
          </p:cNvSpPr>
          <p:nvPr/>
        </p:nvSpPr>
        <p:spPr bwMode="auto">
          <a:xfrm>
            <a:off x="7812088" y="1917700"/>
            <a:ext cx="0" cy="3603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6" name="Line 26"/>
          <p:cNvSpPr>
            <a:spLocks noChangeShapeType="1"/>
          </p:cNvSpPr>
          <p:nvPr/>
        </p:nvSpPr>
        <p:spPr bwMode="auto">
          <a:xfrm>
            <a:off x="7812088" y="2673350"/>
            <a:ext cx="0" cy="360363"/>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7" name="Line 27"/>
          <p:cNvSpPr>
            <a:spLocks noChangeShapeType="1"/>
          </p:cNvSpPr>
          <p:nvPr/>
        </p:nvSpPr>
        <p:spPr bwMode="auto">
          <a:xfrm>
            <a:off x="7812088" y="3430588"/>
            <a:ext cx="0" cy="3603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0198" name="Line 28"/>
          <p:cNvSpPr>
            <a:spLocks noChangeShapeType="1"/>
          </p:cNvSpPr>
          <p:nvPr/>
        </p:nvSpPr>
        <p:spPr bwMode="auto">
          <a:xfrm>
            <a:off x="7812088" y="4186238"/>
            <a:ext cx="0" cy="360362"/>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ja-JP" smtClean="0"/>
              <a:t>C</a:t>
            </a:r>
            <a:r>
              <a:rPr lang="ja-JP" altLang="en-US" smtClean="0"/>
              <a:t>言語の特徴</a:t>
            </a:r>
          </a:p>
        </p:txBody>
      </p:sp>
      <p:sp>
        <p:nvSpPr>
          <p:cNvPr id="51203" name="Rectangle 3"/>
          <p:cNvSpPr>
            <a:spLocks noGrp="1" noChangeArrowheads="1"/>
          </p:cNvSpPr>
          <p:nvPr>
            <p:ph type="body" idx="1"/>
          </p:nvPr>
        </p:nvSpPr>
        <p:spPr/>
        <p:txBody>
          <a:bodyPr/>
          <a:lstStyle/>
          <a:p>
            <a:pPr eaLnBrk="1" hangingPunct="1"/>
            <a:r>
              <a:rPr lang="ja-JP" altLang="en-US" smtClean="0"/>
              <a:t>構造化プログラミング</a:t>
            </a:r>
            <a:br>
              <a:rPr lang="ja-JP" altLang="en-US" smtClean="0"/>
            </a:br>
            <a:r>
              <a:rPr lang="ja-JP" altLang="en-US" smtClean="0"/>
              <a:t>		（</a:t>
            </a:r>
            <a:r>
              <a:rPr lang="en-US" altLang="ja-JP" smtClean="0"/>
              <a:t>for, while, do</a:t>
            </a:r>
            <a:r>
              <a:rPr lang="ja-JP" altLang="en-US" smtClean="0"/>
              <a:t>～</a:t>
            </a:r>
            <a:r>
              <a:rPr lang="en-US" altLang="ja-JP" smtClean="0"/>
              <a:t>while, switch</a:t>
            </a:r>
            <a:r>
              <a:rPr lang="ja-JP" altLang="en-US" smtClean="0"/>
              <a:t>）</a:t>
            </a:r>
          </a:p>
          <a:p>
            <a:pPr eaLnBrk="1" hangingPunct="1"/>
            <a:r>
              <a:rPr lang="ja-JP" altLang="en-US" smtClean="0"/>
              <a:t>機械語を扱える（</a:t>
            </a:r>
            <a:r>
              <a:rPr lang="en-US" altLang="ja-JP" smtClean="0"/>
              <a:t>OS</a:t>
            </a:r>
            <a:r>
              <a:rPr lang="ja-JP" altLang="en-US" smtClean="0"/>
              <a:t>開発用言語）</a:t>
            </a:r>
          </a:p>
          <a:p>
            <a:pPr eaLnBrk="1" hangingPunct="1"/>
            <a:r>
              <a:rPr lang="ja-JP" altLang="en-US" smtClean="0"/>
              <a:t>データ型（</a:t>
            </a:r>
            <a:r>
              <a:rPr lang="en-US" altLang="ja-JP" smtClean="0"/>
              <a:t>char, int, double</a:t>
            </a:r>
            <a:r>
              <a:rPr lang="ja-JP" altLang="en-US" smtClean="0"/>
              <a:t>）</a:t>
            </a:r>
          </a:p>
          <a:p>
            <a:pPr eaLnBrk="1" hangingPunct="1"/>
            <a:r>
              <a:rPr lang="ja-JP" altLang="en-US" smtClean="0"/>
              <a:t>文法が優しい</a:t>
            </a:r>
          </a:p>
          <a:p>
            <a:pPr eaLnBrk="1" hangingPunct="1"/>
            <a:r>
              <a:rPr lang="ja-JP" altLang="en-US" smtClean="0"/>
              <a:t>関数の集合体（「</a:t>
            </a:r>
            <a:r>
              <a:rPr lang="en-US" altLang="ja-JP" smtClean="0"/>
              <a:t>main</a:t>
            </a:r>
            <a:r>
              <a:rPr lang="ja-JP" altLang="en-US" smtClean="0"/>
              <a:t>」関数から始まる）</a:t>
            </a:r>
          </a:p>
          <a:p>
            <a:pPr eaLnBrk="1" hangingPunct="1"/>
            <a:r>
              <a:rPr lang="ja-JP" altLang="en-US" smtClean="0"/>
              <a:t>移植性が高い（標準ライブラリのおかげ）</a:t>
            </a:r>
          </a:p>
          <a:p>
            <a:pPr eaLnBrk="1" hangingPunct="1"/>
            <a:endParaRPr lang="ja-JP"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7956" y="1628800"/>
            <a:ext cx="5158740" cy="3756660"/>
          </a:xfrm>
          <a:prstGeom prst="rect">
            <a:avLst/>
          </a:prstGeom>
        </p:spPr>
      </p:pic>
      <p:sp>
        <p:nvSpPr>
          <p:cNvPr id="52226" name="Rectangle 2"/>
          <p:cNvSpPr>
            <a:spLocks noGrp="1" noChangeArrowheads="1"/>
          </p:cNvSpPr>
          <p:nvPr>
            <p:ph type="title"/>
          </p:nvPr>
        </p:nvSpPr>
        <p:spPr/>
        <p:txBody>
          <a:bodyPr/>
          <a:lstStyle/>
          <a:p>
            <a:pPr eaLnBrk="1" hangingPunct="1"/>
            <a:r>
              <a:rPr lang="ja-JP" altLang="en-US" smtClean="0"/>
              <a:t>コマンドプロンプト</a:t>
            </a:r>
          </a:p>
        </p:txBody>
      </p:sp>
      <p:sp>
        <p:nvSpPr>
          <p:cNvPr id="52227" name="Rectangle 4"/>
          <p:cNvSpPr>
            <a:spLocks noChangeArrowheads="1"/>
          </p:cNvSpPr>
          <p:nvPr/>
        </p:nvSpPr>
        <p:spPr bwMode="auto">
          <a:xfrm>
            <a:off x="1116013" y="1773238"/>
            <a:ext cx="3311525"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人間</a:t>
            </a:r>
          </a:p>
        </p:txBody>
      </p:sp>
      <p:sp>
        <p:nvSpPr>
          <p:cNvPr id="52228" name="Rectangle 5"/>
          <p:cNvSpPr>
            <a:spLocks noChangeArrowheads="1"/>
          </p:cNvSpPr>
          <p:nvPr/>
        </p:nvSpPr>
        <p:spPr bwMode="auto">
          <a:xfrm>
            <a:off x="1116013" y="3676650"/>
            <a:ext cx="3311525" cy="544513"/>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カーネル</a:t>
            </a:r>
          </a:p>
        </p:txBody>
      </p:sp>
      <p:sp>
        <p:nvSpPr>
          <p:cNvPr id="52229" name="Rectangle 6"/>
          <p:cNvSpPr>
            <a:spLocks noChangeArrowheads="1"/>
          </p:cNvSpPr>
          <p:nvPr/>
        </p:nvSpPr>
        <p:spPr bwMode="auto">
          <a:xfrm>
            <a:off x="1116013" y="3140075"/>
            <a:ext cx="3311525" cy="544513"/>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コマンドプロンプト</a:t>
            </a:r>
          </a:p>
        </p:txBody>
      </p:sp>
      <p:sp>
        <p:nvSpPr>
          <p:cNvPr id="52230" name="Rectangle 7"/>
          <p:cNvSpPr>
            <a:spLocks noChangeArrowheads="1"/>
          </p:cNvSpPr>
          <p:nvPr/>
        </p:nvSpPr>
        <p:spPr bwMode="auto">
          <a:xfrm>
            <a:off x="1116013" y="5045075"/>
            <a:ext cx="3311525" cy="544513"/>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800" b="0">
                <a:solidFill>
                  <a:srgbClr val="0000FF"/>
                </a:solidFill>
              </a:rPr>
              <a:t>ハードウェア</a:t>
            </a:r>
          </a:p>
        </p:txBody>
      </p:sp>
      <p:sp>
        <p:nvSpPr>
          <p:cNvPr id="52231" name="Rectangle 8"/>
          <p:cNvSpPr>
            <a:spLocks noChangeArrowheads="1"/>
          </p:cNvSpPr>
          <p:nvPr/>
        </p:nvSpPr>
        <p:spPr bwMode="auto">
          <a:xfrm>
            <a:off x="395288" y="2925763"/>
            <a:ext cx="4751387" cy="3382962"/>
          </a:xfrm>
          <a:prstGeom prst="rect">
            <a:avLst/>
          </a:prstGeom>
          <a:noFill/>
          <a:ln w="25400" algn="ctr">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52232" name="Line 9"/>
          <p:cNvSpPr>
            <a:spLocks noChangeShapeType="1"/>
          </p:cNvSpPr>
          <p:nvPr/>
        </p:nvSpPr>
        <p:spPr bwMode="auto">
          <a:xfrm>
            <a:off x="2266950" y="2312988"/>
            <a:ext cx="0" cy="828675"/>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2233" name="Line 10"/>
          <p:cNvSpPr>
            <a:spLocks noChangeShapeType="1"/>
          </p:cNvSpPr>
          <p:nvPr/>
        </p:nvSpPr>
        <p:spPr bwMode="auto">
          <a:xfrm>
            <a:off x="2266950" y="4221163"/>
            <a:ext cx="0" cy="828675"/>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2234" name="Line 12"/>
          <p:cNvSpPr>
            <a:spLocks noChangeShapeType="1"/>
          </p:cNvSpPr>
          <p:nvPr/>
        </p:nvSpPr>
        <p:spPr bwMode="auto">
          <a:xfrm>
            <a:off x="3275013" y="2312988"/>
            <a:ext cx="0" cy="828675"/>
          </a:xfrm>
          <a:prstGeom prst="line">
            <a:avLst/>
          </a:prstGeom>
          <a:noFill/>
          <a:ln w="25400">
            <a:solidFill>
              <a:schemeClr val="tx1"/>
            </a:solidFill>
            <a:round/>
            <a:headEnd type="triangl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2235" name="Line 13"/>
          <p:cNvSpPr>
            <a:spLocks noChangeShapeType="1"/>
          </p:cNvSpPr>
          <p:nvPr/>
        </p:nvSpPr>
        <p:spPr bwMode="auto">
          <a:xfrm>
            <a:off x="3275013" y="4221163"/>
            <a:ext cx="0" cy="828675"/>
          </a:xfrm>
          <a:prstGeom prst="line">
            <a:avLst/>
          </a:prstGeom>
          <a:noFill/>
          <a:ln w="25400">
            <a:solidFill>
              <a:schemeClr val="tx1"/>
            </a:solidFill>
            <a:round/>
            <a:headEnd type="triangl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52236" name="Text Box 14"/>
          <p:cNvSpPr txBox="1">
            <a:spLocks noChangeArrowheads="1"/>
          </p:cNvSpPr>
          <p:nvPr/>
        </p:nvSpPr>
        <p:spPr bwMode="auto">
          <a:xfrm>
            <a:off x="1835150" y="5718175"/>
            <a:ext cx="19843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b="0">
                <a:solidFill>
                  <a:srgbClr val="0000FF"/>
                </a:solidFill>
              </a:rPr>
              <a:t>コンピュータ</a:t>
            </a:r>
          </a:p>
        </p:txBody>
      </p:sp>
      <p:sp>
        <p:nvSpPr>
          <p:cNvPr id="52238" name="Oval 16"/>
          <p:cNvSpPr>
            <a:spLocks noChangeArrowheads="1"/>
          </p:cNvSpPr>
          <p:nvPr/>
        </p:nvSpPr>
        <p:spPr bwMode="auto">
          <a:xfrm>
            <a:off x="5508625" y="2066925"/>
            <a:ext cx="1008063" cy="288925"/>
          </a:xfrm>
          <a:prstGeom prst="ellipse">
            <a:avLst/>
          </a:prstGeom>
          <a:noFill/>
          <a:ln w="25400" algn="ctr">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en-US" sz="5400">
              <a:solidFill>
                <a:srgbClr val="0000FF"/>
              </a:solidFill>
            </a:endParaRPr>
          </a:p>
        </p:txBody>
      </p:sp>
      <p:sp>
        <p:nvSpPr>
          <p:cNvPr id="52239" name="Text Box 17"/>
          <p:cNvSpPr txBox="1">
            <a:spLocks noChangeArrowheads="1"/>
          </p:cNvSpPr>
          <p:nvPr/>
        </p:nvSpPr>
        <p:spPr bwMode="auto">
          <a:xfrm>
            <a:off x="5527675" y="5589588"/>
            <a:ext cx="36449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rgbClr val="FF0000"/>
                </a:solidFill>
              </a:rPr>
              <a:t>「</a:t>
            </a:r>
            <a:r>
              <a:rPr lang="en-US" altLang="ja-JP" sz="2000">
                <a:solidFill>
                  <a:srgbClr val="FF0000"/>
                </a:solidFill>
              </a:rPr>
              <a:t>&gt;</a:t>
            </a:r>
            <a:r>
              <a:rPr lang="ja-JP" altLang="en-US" sz="2000">
                <a:solidFill>
                  <a:srgbClr val="FF0000"/>
                </a:solidFill>
              </a:rPr>
              <a:t>」をプロンプト呼ぶ</a:t>
            </a:r>
          </a:p>
          <a:p>
            <a:pPr eaLnBrk="1" hangingPunct="1">
              <a:spcBef>
                <a:spcPct val="0"/>
              </a:spcBef>
              <a:buClrTx/>
              <a:buSzTx/>
              <a:buFontTx/>
              <a:buNone/>
            </a:pPr>
            <a:r>
              <a:rPr lang="ja-JP" altLang="en-US" sz="2000">
                <a:solidFill>
                  <a:srgbClr val="FF0000"/>
                </a:solidFill>
              </a:rPr>
              <a:t>「</a:t>
            </a:r>
            <a:r>
              <a:rPr lang="en-US" altLang="ja-JP" sz="2000">
                <a:solidFill>
                  <a:srgbClr val="FF0000"/>
                </a:solidFill>
              </a:rPr>
              <a:t>Z:\src</a:t>
            </a:r>
            <a:r>
              <a:rPr lang="ja-JP" altLang="en-US" sz="2000">
                <a:solidFill>
                  <a:srgbClr val="FF0000"/>
                </a:solidFill>
              </a:rPr>
              <a:t>」は現在いる場所を表す</a:t>
            </a:r>
          </a:p>
          <a:p>
            <a:pPr eaLnBrk="1" hangingPunct="1">
              <a:spcBef>
                <a:spcPct val="0"/>
              </a:spcBef>
              <a:buClrTx/>
              <a:buSzTx/>
              <a:buFontTx/>
              <a:buNone/>
            </a:pPr>
            <a:r>
              <a:rPr lang="ja-JP" altLang="en-US" sz="2000">
                <a:solidFill>
                  <a:srgbClr val="FF0000"/>
                </a:solidFill>
              </a:rPr>
              <a:t>大文字と小文字の区別がない</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ja-JP" altLang="en-US" smtClean="0"/>
              <a:t>覚えておくと便利なコマンド</a:t>
            </a:r>
          </a:p>
        </p:txBody>
      </p:sp>
      <p:sp>
        <p:nvSpPr>
          <p:cNvPr id="53251" name="Rectangle 3"/>
          <p:cNvSpPr>
            <a:spLocks noGrp="1" noChangeArrowheads="1"/>
          </p:cNvSpPr>
          <p:nvPr>
            <p:ph type="body" idx="1"/>
          </p:nvPr>
        </p:nvSpPr>
        <p:spPr/>
        <p:txBody>
          <a:bodyPr/>
          <a:lstStyle/>
          <a:p>
            <a:pPr eaLnBrk="1" hangingPunct="1">
              <a:lnSpc>
                <a:spcPct val="90000"/>
              </a:lnSpc>
            </a:pPr>
            <a:r>
              <a:rPr lang="ja-JP" altLang="en-US" smtClean="0"/>
              <a:t>「</a:t>
            </a:r>
            <a:r>
              <a:rPr lang="en-US" altLang="ja-JP" smtClean="0"/>
              <a:t>cd</a:t>
            </a:r>
            <a:r>
              <a:rPr lang="ja-JP" altLang="en-US" smtClean="0"/>
              <a:t>」ディレクトリ（フォルダ）の移動</a:t>
            </a:r>
            <a:br>
              <a:rPr lang="ja-JP" altLang="en-US" smtClean="0"/>
            </a:br>
            <a:r>
              <a:rPr lang="ja-JP" altLang="en-US" sz="2400" smtClean="0">
                <a:solidFill>
                  <a:srgbClr val="0000FF"/>
                </a:solidFill>
              </a:rPr>
              <a:t>ドライブの変更を伴う場合はオプション「</a:t>
            </a:r>
            <a:r>
              <a:rPr lang="en-US" altLang="ja-JP" sz="2400" smtClean="0">
                <a:solidFill>
                  <a:srgbClr val="0000FF"/>
                </a:solidFill>
              </a:rPr>
              <a:t>/d</a:t>
            </a:r>
            <a:r>
              <a:rPr lang="ja-JP" altLang="en-US" sz="2400" smtClean="0">
                <a:solidFill>
                  <a:srgbClr val="0000FF"/>
                </a:solidFill>
              </a:rPr>
              <a:t>」を付ける</a:t>
            </a:r>
          </a:p>
          <a:p>
            <a:pPr eaLnBrk="1" hangingPunct="1">
              <a:lnSpc>
                <a:spcPct val="90000"/>
              </a:lnSpc>
            </a:pPr>
            <a:r>
              <a:rPr lang="ja-JP" altLang="en-US" smtClean="0"/>
              <a:t>「</a:t>
            </a:r>
            <a:r>
              <a:rPr lang="en-US" altLang="ja-JP" smtClean="0"/>
              <a:t>dir</a:t>
            </a:r>
            <a:r>
              <a:rPr lang="ja-JP" altLang="en-US" smtClean="0"/>
              <a:t>」ディレクトリ内のファイルとサブディレクトリの表示</a:t>
            </a:r>
          </a:p>
          <a:p>
            <a:pPr eaLnBrk="1" hangingPunct="1">
              <a:lnSpc>
                <a:spcPct val="90000"/>
              </a:lnSpc>
            </a:pPr>
            <a:r>
              <a:rPr lang="ja-JP" altLang="en-US" smtClean="0"/>
              <a:t>「</a:t>
            </a:r>
            <a:r>
              <a:rPr lang="en-US" altLang="ja-JP" smtClean="0"/>
              <a:t>del</a:t>
            </a:r>
            <a:r>
              <a:rPr lang="ja-JP" altLang="en-US" smtClean="0"/>
              <a:t>」ファイルの削除</a:t>
            </a:r>
          </a:p>
          <a:p>
            <a:pPr eaLnBrk="1" hangingPunct="1">
              <a:lnSpc>
                <a:spcPct val="90000"/>
              </a:lnSpc>
            </a:pPr>
            <a:r>
              <a:rPr lang="ja-JP" altLang="en-US" smtClean="0"/>
              <a:t>「</a:t>
            </a:r>
            <a:r>
              <a:rPr lang="en-US" altLang="ja-JP" smtClean="0"/>
              <a:t>ren</a:t>
            </a:r>
            <a:r>
              <a:rPr lang="ja-JP" altLang="en-US" smtClean="0"/>
              <a:t>」ファイル名の変更</a:t>
            </a:r>
          </a:p>
          <a:p>
            <a:pPr eaLnBrk="1" hangingPunct="1">
              <a:lnSpc>
                <a:spcPct val="90000"/>
              </a:lnSpc>
            </a:pPr>
            <a:r>
              <a:rPr lang="ja-JP" altLang="en-US" smtClean="0"/>
              <a:t>「</a:t>
            </a:r>
            <a:r>
              <a:rPr lang="en-US" altLang="ja-JP" smtClean="0"/>
              <a:t>copy</a:t>
            </a:r>
            <a:r>
              <a:rPr lang="ja-JP" altLang="en-US" smtClean="0"/>
              <a:t>」ファイルのコピー</a:t>
            </a:r>
          </a:p>
          <a:p>
            <a:pPr eaLnBrk="1" hangingPunct="1">
              <a:lnSpc>
                <a:spcPct val="90000"/>
              </a:lnSpc>
            </a:pPr>
            <a:r>
              <a:rPr lang="ja-JP" altLang="en-US" smtClean="0"/>
              <a:t>「</a:t>
            </a:r>
            <a:r>
              <a:rPr lang="en-US" altLang="ja-JP" smtClean="0"/>
              <a:t>type</a:t>
            </a:r>
            <a:r>
              <a:rPr lang="ja-JP" altLang="en-US" smtClean="0"/>
              <a:t>」ファイルの内容を表示</a:t>
            </a:r>
          </a:p>
          <a:p>
            <a:pPr eaLnBrk="1" hangingPunct="1">
              <a:lnSpc>
                <a:spcPct val="90000"/>
              </a:lnSpc>
            </a:pPr>
            <a:r>
              <a:rPr lang="ja-JP" altLang="en-US" smtClean="0"/>
              <a:t>「</a:t>
            </a:r>
            <a:r>
              <a:rPr lang="en-US" altLang="ja-JP" smtClean="0"/>
              <a:t>more</a:t>
            </a:r>
            <a:r>
              <a:rPr lang="ja-JP" altLang="en-US" smtClean="0"/>
              <a:t>」ファイルの内容を１画面ずつ表示</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ja-JP" altLang="en-US" smtClean="0"/>
              <a:t>コマンドの出力制御</a:t>
            </a:r>
          </a:p>
        </p:txBody>
      </p:sp>
      <p:sp>
        <p:nvSpPr>
          <p:cNvPr id="54275" name="Rectangle 3"/>
          <p:cNvSpPr>
            <a:spLocks noGrp="1" noChangeArrowheads="1"/>
          </p:cNvSpPr>
          <p:nvPr>
            <p:ph type="body" idx="1"/>
          </p:nvPr>
        </p:nvSpPr>
        <p:spPr/>
        <p:txBody>
          <a:bodyPr/>
          <a:lstStyle/>
          <a:p>
            <a:pPr eaLnBrk="1" hangingPunct="1"/>
            <a:r>
              <a:rPr lang="ja-JP" altLang="en-US" smtClean="0"/>
              <a:t>パイプ「</a:t>
            </a:r>
            <a:r>
              <a:rPr lang="en-US" altLang="ja-JP" smtClean="0"/>
              <a:t>|</a:t>
            </a:r>
            <a:r>
              <a:rPr lang="ja-JP" altLang="en-US" smtClean="0"/>
              <a:t>」</a:t>
            </a:r>
            <a:br>
              <a:rPr lang="ja-JP" altLang="en-US" smtClean="0"/>
            </a:br>
            <a:r>
              <a:rPr lang="ja-JP" altLang="en-US" smtClean="0"/>
              <a:t>前の出力を後のプログラムに渡す</a:t>
            </a:r>
            <a:r>
              <a:rPr lang="en-US" altLang="ja-JP" smtClean="0"/>
              <a:t/>
            </a:r>
            <a:br>
              <a:rPr lang="en-US" altLang="ja-JP" smtClean="0"/>
            </a:br>
            <a:r>
              <a:rPr lang="ja-JP" altLang="en-US" smtClean="0"/>
              <a:t>実行例「</a:t>
            </a:r>
            <a:r>
              <a:rPr lang="en-US" altLang="ja-JP" smtClean="0"/>
              <a:t>hogehoge.exe | more</a:t>
            </a:r>
            <a:r>
              <a:rPr lang="ja-JP" altLang="en-US" smtClean="0"/>
              <a:t>」</a:t>
            </a:r>
            <a:endParaRPr lang="en-US" altLang="ja-JP" smtClean="0"/>
          </a:p>
          <a:p>
            <a:pPr eaLnBrk="1" hangingPunct="1"/>
            <a:r>
              <a:rPr lang="ja-JP" altLang="en-US" smtClean="0"/>
              <a:t>リダイレクト「</a:t>
            </a:r>
            <a:r>
              <a:rPr lang="en-US" altLang="ja-JP" smtClean="0"/>
              <a:t>&gt;</a:t>
            </a:r>
            <a:r>
              <a:rPr lang="ja-JP" altLang="en-US" smtClean="0"/>
              <a:t>」</a:t>
            </a:r>
            <a:br>
              <a:rPr lang="ja-JP" altLang="en-US" smtClean="0"/>
            </a:br>
            <a:r>
              <a:rPr lang="ja-JP" altLang="en-US" smtClean="0"/>
              <a:t>前の出力を後ろのファイルに保存する</a:t>
            </a:r>
            <a:br>
              <a:rPr lang="ja-JP" altLang="en-US" smtClean="0"/>
            </a:br>
            <a:r>
              <a:rPr lang="ja-JP" altLang="en-US" smtClean="0"/>
              <a:t>実行例「</a:t>
            </a:r>
            <a:r>
              <a:rPr lang="en-US" altLang="ja-JP" smtClean="0"/>
              <a:t>hogehoge.exe &gt; abc.txt</a:t>
            </a:r>
            <a:r>
              <a:rPr lang="ja-JP" altLang="en-US" smtClean="0"/>
              <a:t>」</a:t>
            </a:r>
          </a:p>
          <a:p>
            <a:pPr eaLnBrk="1" hangingPunct="1"/>
            <a:r>
              <a:rPr lang="ja-JP" altLang="en-US" smtClean="0"/>
              <a:t>リダイレクト「</a:t>
            </a:r>
            <a:r>
              <a:rPr lang="en-US" altLang="ja-JP" smtClean="0"/>
              <a:t>&gt;&gt;</a:t>
            </a:r>
            <a:r>
              <a:rPr lang="ja-JP" altLang="en-US" smtClean="0"/>
              <a:t>」</a:t>
            </a:r>
            <a:br>
              <a:rPr lang="ja-JP" altLang="en-US" smtClean="0"/>
            </a:br>
            <a:r>
              <a:rPr lang="ja-JP" altLang="en-US" smtClean="0"/>
              <a:t>前の出力を後ろのファイルに追記する</a:t>
            </a:r>
            <a:br>
              <a:rPr lang="ja-JP" altLang="en-US" smtClean="0"/>
            </a:br>
            <a:r>
              <a:rPr lang="ja-JP" altLang="en-US" smtClean="0"/>
              <a:t>実行例「</a:t>
            </a:r>
            <a:r>
              <a:rPr lang="en-US" altLang="ja-JP" smtClean="0"/>
              <a:t>hogehoge.exe &gt;&gt; abc.txt</a:t>
            </a:r>
            <a:r>
              <a:rPr lang="ja-JP" altLang="en-US" smtClean="0"/>
              <a:t>」</a:t>
            </a:r>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ja-JP" altLang="en-US" smtClean="0"/>
              <a:t>拡張子の表示のさせ方</a:t>
            </a:r>
          </a:p>
        </p:txBody>
      </p:sp>
      <p:sp>
        <p:nvSpPr>
          <p:cNvPr id="55299" name="Text Box 4"/>
          <p:cNvSpPr txBox="1">
            <a:spLocks noChangeArrowheads="1"/>
          </p:cNvSpPr>
          <p:nvPr/>
        </p:nvSpPr>
        <p:spPr bwMode="auto">
          <a:xfrm>
            <a:off x="395288" y="1557338"/>
            <a:ext cx="853470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t>「スタート」ボタン－「コントロールパネル」－「デスクトップのカスタマイズ」－</a:t>
            </a:r>
          </a:p>
          <a:p>
            <a:pPr eaLnBrk="1" hangingPunct="1">
              <a:spcBef>
                <a:spcPct val="0"/>
              </a:spcBef>
              <a:buClrTx/>
              <a:buSzTx/>
              <a:buFontTx/>
              <a:buNone/>
            </a:pPr>
            <a:r>
              <a:rPr lang="ja-JP" altLang="en-US" sz="2000" dirty="0"/>
              <a:t>「フォルダオプション」の順に選択し、「表示」タブをクリックする。</a:t>
            </a:r>
          </a:p>
          <a:p>
            <a:pPr eaLnBrk="1" hangingPunct="1">
              <a:spcBef>
                <a:spcPct val="0"/>
              </a:spcBef>
              <a:buClrTx/>
              <a:buSzTx/>
              <a:buFontTx/>
              <a:buNone/>
            </a:pPr>
            <a:r>
              <a:rPr lang="ja-JP" altLang="en-US" sz="2000" dirty="0"/>
              <a:t>更に、「詳細設定」の「登録されている拡張子は表示しない」のチェックを外す。</a:t>
            </a:r>
          </a:p>
          <a:p>
            <a:pPr eaLnBrk="1" hangingPunct="1">
              <a:spcBef>
                <a:spcPct val="0"/>
              </a:spcBef>
              <a:buClrTx/>
              <a:buSzTx/>
              <a:buFontTx/>
              <a:buNone/>
            </a:pPr>
            <a:r>
              <a:rPr lang="ja-JP" altLang="en-US" sz="2000" dirty="0"/>
              <a:t>「ＯＫ」ボタンをクリックして、設定を反映させる</a:t>
            </a:r>
            <a:r>
              <a:rPr lang="ja-JP" altLang="en-US" sz="2000" dirty="0" smtClean="0"/>
              <a:t>。</a:t>
            </a:r>
            <a:endParaRPr lang="en-US" altLang="ja-JP" sz="2000" dirty="0" smtClean="0"/>
          </a:p>
          <a:p>
            <a:pPr eaLnBrk="1" hangingPunct="1">
              <a:spcBef>
                <a:spcPct val="0"/>
              </a:spcBef>
              <a:buClrTx/>
              <a:buSzTx/>
              <a:buFontTx/>
              <a:buNone/>
            </a:pPr>
            <a:endParaRPr lang="en-US" altLang="ja-JP" sz="2000" dirty="0"/>
          </a:p>
          <a:p>
            <a:pPr eaLnBrk="1" hangingPunct="1">
              <a:spcBef>
                <a:spcPct val="0"/>
              </a:spcBef>
              <a:buClrTx/>
              <a:buSzTx/>
              <a:buFontTx/>
              <a:buNone/>
            </a:pPr>
            <a:r>
              <a:rPr lang="ja-JP" altLang="en-US" sz="2000" dirty="0" smtClean="0"/>
              <a:t>＊富山大学</a:t>
            </a:r>
            <a:r>
              <a:rPr lang="ja-JP" altLang="en-US" sz="2000" dirty="0"/>
              <a:t>端末</a:t>
            </a:r>
            <a:r>
              <a:rPr lang="ja-JP" altLang="en-US" sz="2000" dirty="0" smtClean="0"/>
              <a:t>室の設定は、標準で拡張子が表示されるようになっている。</a:t>
            </a:r>
            <a:endParaRPr lang="ja-JP" alt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Pixel">
  <a:themeElements>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3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5400" b="1"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3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3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3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3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3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3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3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3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3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3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3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3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4665</TotalTime>
  <Words>844</Words>
  <Application>Microsoft Office PowerPoint</Application>
  <PresentationFormat>画面に合わせる (4:3)</PresentationFormat>
  <Paragraphs>174</Paragraphs>
  <Slides>19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ＭＳ Ｐゴシック</vt:lpstr>
      <vt:lpstr>ＭＳ Ｐ明朝</vt:lpstr>
      <vt:lpstr>Arial</vt:lpstr>
      <vt:lpstr>Courier New</vt:lpstr>
      <vt:lpstr>Times New Roman</vt:lpstr>
      <vt:lpstr>Wingdings</vt:lpstr>
      <vt:lpstr>3_Pixel</vt:lpstr>
      <vt:lpstr>プログラミングⅡ</vt:lpstr>
      <vt:lpstr>プログラミングの大まかな流れ（再掲）</vt:lpstr>
      <vt:lpstr>高級言語から機械語へ</vt:lpstr>
      <vt:lpstr>コンパイルとリンク</vt:lpstr>
      <vt:lpstr>C言語の特徴</vt:lpstr>
      <vt:lpstr>コマンドプロンプト</vt:lpstr>
      <vt:lpstr>覚えておくと便利なコマンド</vt:lpstr>
      <vt:lpstr>コマンドの出力制御</vt:lpstr>
      <vt:lpstr>拡張子の表示のさせ方</vt:lpstr>
      <vt:lpstr>ソースファイルを開くプログラムの変更</vt:lpstr>
      <vt:lpstr>ファイルシステム</vt:lpstr>
      <vt:lpstr>Windowsのファイルシステム</vt:lpstr>
      <vt:lpstr>ディレクトリ</vt:lpstr>
      <vt:lpstr>パス</vt:lpstr>
      <vt:lpstr>環境設定とパスの設定</vt:lpstr>
      <vt:lpstr>プログラミング上達のコツ</vt:lpstr>
      <vt:lpstr>レポート作成時の注意事項</vt:lpstr>
      <vt:lpstr>ソースプログラム作成時の注意事項</vt:lpstr>
      <vt:lpstr>便利に作業を進める</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プログラミングⅡ</dc:title>
  <dc:creator>幸山直人</dc:creator>
  <cp:lastModifiedBy>Naoto KOUYAMA</cp:lastModifiedBy>
  <cp:revision>534</cp:revision>
  <dcterms:created xsi:type="dcterms:W3CDTF">1601-01-01T00:00:00Z</dcterms:created>
  <dcterms:modified xsi:type="dcterms:W3CDTF">2016-03-30T13:53:30Z</dcterms:modified>
</cp:coreProperties>
</file>