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8"/>
  </p:notesMasterIdLst>
  <p:handoutMasterIdLst>
    <p:handoutMasterId r:id="rId9"/>
  </p:handoutMasterIdLst>
  <p:sldIdLst>
    <p:sldId id="712" r:id="rId2"/>
    <p:sldId id="769" r:id="rId3"/>
    <p:sldId id="770" r:id="rId4"/>
    <p:sldId id="715" r:id="rId5"/>
    <p:sldId id="716" r:id="rId6"/>
    <p:sldId id="717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DEDEDE"/>
    <a:srgbClr val="C0C0C0"/>
    <a:srgbClr val="996633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88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 計算してみよう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2016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データ型の種類</a:t>
            </a:r>
            <a:endParaRPr lang="en-US" altLang="ja-JP" smtClean="0"/>
          </a:p>
        </p:txBody>
      </p:sp>
      <p:graphicFrame>
        <p:nvGraphicFramePr>
          <p:cNvPr id="486666" name="Group 266"/>
          <p:cNvGraphicFramePr>
            <a:graphicFrameLocks noGrp="1"/>
          </p:cNvGraphicFramePr>
          <p:nvPr/>
        </p:nvGraphicFramePr>
        <p:xfrm>
          <a:off x="395288" y="1557338"/>
          <a:ext cx="8424862" cy="4899026"/>
        </p:xfrm>
        <a:graphic>
          <a:graphicData uri="http://schemas.openxmlformats.org/drawingml/2006/table">
            <a:tbl>
              <a:tblPr/>
              <a:tblGrid>
                <a:gridCol w="1800225"/>
                <a:gridCol w="3168650"/>
                <a:gridCol w="3455987"/>
              </a:tblGrid>
              <a:tr h="4714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種類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データ型（略式）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データ型（正式）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280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文字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signed 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char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左同（省略不可）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rowSpan="8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整数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short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signed short </a:t>
                      </a:r>
                      <a:r>
                        <a:rPr kumimoji="1" lang="en-US" altLang="ja-JP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int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short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short </a:t>
                      </a:r>
                      <a:r>
                        <a:rPr kumimoji="1" lang="en-US" altLang="ja-JP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int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signed </a:t>
                      </a:r>
                      <a:r>
                        <a:rPr kumimoji="1" lang="en-US" altLang="ja-JP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int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429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左同（省略不可）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signed long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long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 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signed long long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long long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long long 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row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浮動小数点数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float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左同（省略不可）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double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左同（省略不可）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2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 double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左同（省略不可）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各データ型の表現可能な値</a:t>
            </a:r>
            <a:endParaRPr lang="en-US" altLang="ja-JP" smtClean="0"/>
          </a:p>
        </p:txBody>
      </p:sp>
      <p:graphicFrame>
        <p:nvGraphicFramePr>
          <p:cNvPr id="487553" name="Group 129"/>
          <p:cNvGraphicFramePr>
            <a:graphicFrameLocks noGrp="1"/>
          </p:cNvGraphicFramePr>
          <p:nvPr/>
        </p:nvGraphicFramePr>
        <p:xfrm>
          <a:off x="179388" y="1557338"/>
          <a:ext cx="8856662" cy="5006973"/>
        </p:xfrm>
        <a:graphic>
          <a:graphicData uri="http://schemas.openxmlformats.org/drawingml/2006/table">
            <a:tbl>
              <a:tblPr/>
              <a:tblGrid>
                <a:gridCol w="1439862"/>
                <a:gridCol w="1944688"/>
                <a:gridCol w="4895850"/>
                <a:gridCol w="576262"/>
              </a:tblGrid>
              <a:tr h="57915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種類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データ型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表現可能な値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バイト数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5301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文字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char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-128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127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char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255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rowSpan="8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整数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short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-32678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32677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short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 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65535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int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-2147483648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2147483647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4292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int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4294967295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-2147483648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2147483647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long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4294967295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 long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9223372036854775808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9223372036854775807</a:t>
                      </a: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unsigned long long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0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18446744073709551615</a:t>
                      </a:r>
                      <a:endParaRPr kumimoji="1" lang="ja-JP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row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浮動小数点数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float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en-US" altLang="ja-JP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-37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en-US" altLang="ja-JP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38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（仮数部の有効桁数：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7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桁）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double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en-US" altLang="ja-JP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-307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en-US" altLang="ja-JP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307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（仮数部の有効桁数：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桁）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 double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en-US" altLang="ja-JP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-4931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～ 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en-US" altLang="ja-JP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4931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（仮数部の有効桁数：</a:t>
                      </a:r>
                      <a:r>
                        <a:rPr kumimoji="1" lang="en-US" altLang="ja-JP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19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桁）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データ型に関する注意事項（１）</a:t>
            </a:r>
            <a:endParaRPr lang="en-US" altLang="ja-JP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short ≦ int ≦ long ≦ long long</a:t>
            </a:r>
          </a:p>
          <a:p>
            <a:pPr eaLnBrk="1" hangingPunct="1"/>
            <a:r>
              <a:rPr lang="ja-JP" altLang="en-US" smtClean="0"/>
              <a:t>整数を表す型の数は巡回する</a:t>
            </a:r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auto">
          <a:xfrm>
            <a:off x="2359025" y="3213100"/>
            <a:ext cx="3529013" cy="1152525"/>
          </a:xfrm>
          <a:prstGeom prst="curvedDownArrow">
            <a:avLst>
              <a:gd name="adj1" fmla="val 61240"/>
              <a:gd name="adj2" fmla="val 122479"/>
              <a:gd name="adj3" fmla="val 3333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 rot="10800000">
            <a:off x="2071688" y="4940300"/>
            <a:ext cx="3529012" cy="1152525"/>
          </a:xfrm>
          <a:prstGeom prst="curvedDownArrow">
            <a:avLst>
              <a:gd name="adj1" fmla="val 61240"/>
              <a:gd name="adj2" fmla="val 122479"/>
              <a:gd name="adj3" fmla="val 33333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5400">
              <a:solidFill>
                <a:srgbClr val="0000FF"/>
              </a:solidFill>
            </a:endParaRP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1946275" y="4073525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b="0"/>
              <a:t>0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5599113" y="4581525"/>
            <a:ext cx="25733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b="0"/>
              <a:t>-2147483648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5734050" y="4002088"/>
            <a:ext cx="2438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b="0"/>
              <a:t>2147483647</a:t>
            </a: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1811338" y="4649788"/>
            <a:ext cx="5445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b="0"/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データ型に関する注意事項（２）</a:t>
            </a:r>
            <a:endParaRPr lang="en-US" altLang="ja-JP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float ≦ double ≦ long double</a:t>
            </a:r>
          </a:p>
          <a:p>
            <a:pPr eaLnBrk="1" hangingPunct="1"/>
            <a:r>
              <a:rPr lang="ja-JP" altLang="en-US" smtClean="0"/>
              <a:t>浮動小数点数（</a:t>
            </a:r>
            <a:r>
              <a:rPr lang="en-US" altLang="ja-JP" smtClean="0"/>
              <a:t>IEEE754</a:t>
            </a:r>
            <a:r>
              <a:rPr lang="ja-JP" altLang="en-US" smtClean="0"/>
              <a:t>）は有効桁数に注意</a:t>
            </a:r>
          </a:p>
        </p:txBody>
      </p:sp>
      <p:graphicFrame>
        <p:nvGraphicFramePr>
          <p:cNvPr id="489562" name="Group 90"/>
          <p:cNvGraphicFramePr>
            <a:graphicFrameLocks noGrp="1"/>
          </p:cNvGraphicFramePr>
          <p:nvPr/>
        </p:nvGraphicFramePr>
        <p:xfrm>
          <a:off x="827088" y="3128963"/>
          <a:ext cx="7632700" cy="3187701"/>
        </p:xfrm>
        <a:graphic>
          <a:graphicData uri="http://schemas.openxmlformats.org/drawingml/2006/table">
            <a:tbl>
              <a:tblPr/>
              <a:tblGrid>
                <a:gridCol w="1152525"/>
                <a:gridCol w="2159000"/>
                <a:gridCol w="2160587"/>
                <a:gridCol w="2160588"/>
              </a:tblGrid>
              <a:tr h="45720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float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double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long double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102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符号部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指数部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11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3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仮数部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23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（実質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24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ビット）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52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（実質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53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ビット）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64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（実質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65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ビット）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13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合計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32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バイト）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64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バイト）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80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ビット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バイト）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入力と出力についてのまとめ</a:t>
            </a:r>
          </a:p>
        </p:txBody>
      </p:sp>
      <p:graphicFrame>
        <p:nvGraphicFramePr>
          <p:cNvPr id="490634" name="Group 138"/>
          <p:cNvGraphicFramePr>
            <a:graphicFrameLocks noGrp="1"/>
          </p:cNvGraphicFramePr>
          <p:nvPr/>
        </p:nvGraphicFramePr>
        <p:xfrm>
          <a:off x="395288" y="1412875"/>
          <a:ext cx="8353425" cy="3676723"/>
        </p:xfrm>
        <a:graphic>
          <a:graphicData uri="http://schemas.openxmlformats.org/drawingml/2006/table">
            <a:tbl>
              <a:tblPr/>
              <a:tblGrid>
                <a:gridCol w="1296987"/>
                <a:gridCol w="1800225"/>
                <a:gridCol w="1800225"/>
                <a:gridCol w="3455988"/>
              </a:tblGrid>
              <a:tr h="51810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printf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scanf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解説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68039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char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%c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%c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文字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%s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%s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文字列（末尾に「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\0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」）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int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%d</a:t>
                      </a: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%d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進数</a:t>
                      </a:r>
                      <a:endParaRPr kumimoji="1" lang="en-US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 rowSpan="3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double</a:t>
                      </a:r>
                    </a:p>
                  </a:txBody>
                  <a:tcPr marT="45697" marB="456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%f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%lf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%lf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例：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123.456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%e(%E)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例：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1.2345e+2</a:t>
                      </a:r>
                      <a:endParaRPr kumimoji="1" lang="ja-JP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%g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%G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1" lang="en-US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自動で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%f</a:t>
                      </a: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または</a:t>
                      </a:r>
                      <a:r>
                        <a:rPr kumimoji="1" lang="en-US" altLang="ja-JP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%e</a:t>
                      </a:r>
                    </a:p>
                  </a:txBody>
                  <a:tcPr marT="45697" marB="456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674" name="Text Box 130"/>
          <p:cNvSpPr txBox="1">
            <a:spLocks noChangeArrowheads="1"/>
          </p:cNvSpPr>
          <p:nvPr/>
        </p:nvSpPr>
        <p:spPr bwMode="auto">
          <a:xfrm>
            <a:off x="4476750" y="5722938"/>
            <a:ext cx="41989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800">
                <a:solidFill>
                  <a:srgbClr val="0000FF"/>
                </a:solidFill>
              </a:rPr>
              <a:t>scanf(“%s</a:t>
            </a:r>
            <a:r>
              <a:rPr lang="ja-JP" altLang="en-US" sz="2800">
                <a:solidFill>
                  <a:srgbClr val="0000FF"/>
                </a:solidFill>
              </a:rPr>
              <a:t>”</a:t>
            </a:r>
            <a:r>
              <a:rPr lang="en-US" altLang="ja-JP" sz="2800">
                <a:solidFill>
                  <a:srgbClr val="0000FF"/>
                </a:solidFill>
              </a:rPr>
              <a:t>, string)	○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800">
                <a:solidFill>
                  <a:srgbClr val="FF0000"/>
                </a:solidFill>
              </a:rPr>
              <a:t>scanf(“%s”, &amp;string)	×</a:t>
            </a:r>
          </a:p>
        </p:txBody>
      </p:sp>
      <p:sp>
        <p:nvSpPr>
          <p:cNvPr id="69675" name="Text Box 131"/>
          <p:cNvSpPr txBox="1">
            <a:spLocks noChangeArrowheads="1"/>
          </p:cNvSpPr>
          <p:nvPr/>
        </p:nvSpPr>
        <p:spPr bwMode="auto">
          <a:xfrm>
            <a:off x="395288" y="5229225"/>
            <a:ext cx="8137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>
                <a:solidFill>
                  <a:srgbClr val="0000FF"/>
                </a:solidFill>
              </a:rPr>
              <a:t>文字列入力にはアドレスを表す「</a:t>
            </a:r>
            <a:r>
              <a:rPr lang="en-US" altLang="ja-JP">
                <a:solidFill>
                  <a:srgbClr val="0000FF"/>
                </a:solidFill>
              </a:rPr>
              <a:t>&amp;</a:t>
            </a:r>
            <a:r>
              <a:rPr lang="ja-JP" altLang="en-US">
                <a:solidFill>
                  <a:srgbClr val="0000FF"/>
                </a:solidFill>
              </a:rPr>
              <a:t>」を付けない</a:t>
            </a:r>
            <a:endParaRPr lang="en-US" altLang="ja-JP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4665</TotalTime>
  <Words>435</Words>
  <Application>Microsoft Office PowerPoint</Application>
  <PresentationFormat>画面に合わせる (4:3)</PresentationFormat>
  <Paragraphs>144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  <vt:lpstr>データ型の種類</vt:lpstr>
      <vt:lpstr>各データ型の表現可能な値</vt:lpstr>
      <vt:lpstr>データ型に関する注意事項（１）</vt:lpstr>
      <vt:lpstr>データ型に関する注意事項（２）</vt:lpstr>
      <vt:lpstr>入力と出力についてのまとめ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プログラミングⅡ</dc:title>
  <dc:creator>幸山直人</dc:creator>
  <cp:lastModifiedBy>Naoto KOUYAMA</cp:lastModifiedBy>
  <cp:revision>535</cp:revision>
  <dcterms:created xsi:type="dcterms:W3CDTF">1601-01-01T00:00:00Z</dcterms:created>
  <dcterms:modified xsi:type="dcterms:W3CDTF">2016-03-30T13:55:28Z</dcterms:modified>
</cp:coreProperties>
</file>