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9" r:id="rId1"/>
  </p:sldMasterIdLst>
  <p:notesMasterIdLst>
    <p:notesMasterId r:id="rId13"/>
  </p:notesMasterIdLst>
  <p:handoutMasterIdLst>
    <p:handoutMasterId r:id="rId14"/>
  </p:handoutMasterIdLst>
  <p:sldIdLst>
    <p:sldId id="736" r:id="rId2"/>
    <p:sldId id="774" r:id="rId3"/>
    <p:sldId id="737" r:id="rId4"/>
    <p:sldId id="776" r:id="rId5"/>
    <p:sldId id="777" r:id="rId6"/>
    <p:sldId id="738" r:id="rId7"/>
    <p:sldId id="778" r:id="rId8"/>
    <p:sldId id="775" r:id="rId9"/>
    <p:sldId id="739" r:id="rId10"/>
    <p:sldId id="740" r:id="rId11"/>
    <p:sldId id="741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00"/>
    <a:srgbClr val="DEDEDE"/>
    <a:srgbClr val="C0C0C0"/>
    <a:srgbClr val="996633"/>
    <a:srgbClr val="00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5" autoAdjust="0"/>
    <p:restoredTop sz="94788" autoAdjust="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EA107C8-9C29-4366-AEC5-7C7330E8DF3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078685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5018A18B-6AD6-4266-8F71-D8EAA8226788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717984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 userDrawn="1"/>
        </p:nvSpPr>
        <p:spPr bwMode="auto">
          <a:xfrm>
            <a:off x="5003800" y="5945188"/>
            <a:ext cx="38639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defRPr/>
            </a:pPr>
            <a:r>
              <a:rPr lang="ja-JP" altLang="en-US" sz="3200" smtClean="0">
                <a:solidFill>
                  <a:schemeClr val="tx1"/>
                </a:solidFill>
              </a:rPr>
              <a:t>担当教員： 幸山 直人</a:t>
            </a:r>
          </a:p>
        </p:txBody>
      </p:sp>
      <p:sp>
        <p:nvSpPr>
          <p:cNvPr id="280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32138" y="2260600"/>
            <a:ext cx="5832475" cy="11684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ja-JP" altLang="en-US" noProof="0" smtClean="0"/>
              <a:t>マスタ タイトルの書式設定</a:t>
            </a:r>
          </a:p>
        </p:txBody>
      </p:sp>
      <p:sp>
        <p:nvSpPr>
          <p:cNvPr id="280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4005263"/>
            <a:ext cx="5616575" cy="746125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ja-JP" altLang="en-US" noProof="0" smtClean="0"/>
              <a:t>マスタ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7495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43264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99598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99598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0751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52870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00923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67824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22683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085932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60397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019816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210373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57338"/>
            <a:ext cx="8229600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Text Box 4"/>
          <p:cNvSpPr txBox="1">
            <a:spLocks noChangeArrowheads="1"/>
          </p:cNvSpPr>
          <p:nvPr userDrawn="1"/>
        </p:nvSpPr>
        <p:spPr bwMode="auto">
          <a:xfrm>
            <a:off x="674688" y="38100"/>
            <a:ext cx="846931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defRPr/>
            </a:pPr>
            <a:r>
              <a:rPr lang="en-US" altLang="ja-JP" sz="1800" dirty="0" smtClean="0">
                <a:solidFill>
                  <a:schemeClr val="bg1"/>
                </a:solidFill>
              </a:rPr>
              <a:t>2016</a:t>
            </a:r>
            <a:r>
              <a:rPr lang="ja-JP" altLang="en-US" sz="1800" dirty="0" smtClean="0">
                <a:solidFill>
                  <a:schemeClr val="bg1"/>
                </a:solidFill>
              </a:rPr>
              <a:t>年度　プログラミング</a:t>
            </a:r>
            <a:r>
              <a:rPr lang="en-US" altLang="ja-JP" sz="1800" dirty="0" smtClean="0">
                <a:solidFill>
                  <a:schemeClr val="bg1"/>
                </a:solidFill>
              </a:rPr>
              <a:t>Ⅱ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2" r:id="rId1"/>
    <p:sldLayoutId id="2147483872" r:id="rId2"/>
    <p:sldLayoutId id="2147483873" r:id="rId3"/>
    <p:sldLayoutId id="2147483874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プログラミング</a:t>
            </a:r>
            <a:r>
              <a:rPr lang="en-US" altLang="ja-JP" smtClean="0"/>
              <a:t>Ⅱ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ja-JP" altLang="en-US" sz="3500" smtClean="0"/>
              <a:t>～ 制御してみよう</a:t>
            </a:r>
            <a:r>
              <a:rPr lang="en-US" altLang="ja-JP" sz="3500" smtClean="0"/>
              <a:t> </a:t>
            </a:r>
            <a:r>
              <a:rPr lang="ja-JP" altLang="en-US" sz="3500" smtClean="0"/>
              <a:t>～</a:t>
            </a:r>
          </a:p>
        </p:txBody>
      </p:sp>
      <p:sp>
        <p:nvSpPr>
          <p:cNvPr id="72708" name="Text Box 4"/>
          <p:cNvSpPr txBox="1">
            <a:spLocks noChangeArrowheads="1"/>
          </p:cNvSpPr>
          <p:nvPr/>
        </p:nvSpPr>
        <p:spPr bwMode="auto">
          <a:xfrm>
            <a:off x="3276600" y="1557338"/>
            <a:ext cx="191911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dirty="0" smtClean="0">
                <a:solidFill>
                  <a:schemeClr val="bg1"/>
                </a:solidFill>
              </a:rPr>
              <a:t>2016</a:t>
            </a:r>
            <a:r>
              <a:rPr lang="ja-JP" altLang="en-US" dirty="0" smtClean="0">
                <a:solidFill>
                  <a:schemeClr val="bg1"/>
                </a:solidFill>
              </a:rPr>
              <a:t>年度</a:t>
            </a:r>
            <a:endParaRPr lang="ja-JP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continue</a:t>
            </a:r>
            <a:r>
              <a:rPr lang="ja-JP" altLang="en-US" smtClean="0"/>
              <a:t>文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ja-JP" altLang="en-US" smtClean="0"/>
              <a:t>		制御文 </a:t>
            </a:r>
            <a:r>
              <a:rPr lang="en-US" altLang="ja-JP" smtClean="0"/>
              <a:t>(</a:t>
            </a:r>
            <a:r>
              <a:rPr lang="ja-JP" altLang="en-US" smtClean="0"/>
              <a:t>条件</a:t>
            </a:r>
            <a:r>
              <a:rPr lang="en-US" altLang="ja-JP" smtClean="0"/>
              <a:t>) {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ja-JP" smtClean="0"/>
              <a:t>			</a:t>
            </a:r>
            <a:r>
              <a:rPr lang="ja-JP" altLang="en-US" smtClean="0"/>
              <a:t>・・・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ja-JP" altLang="en-US" smtClean="0"/>
              <a:t>			・・・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ja-JP" altLang="en-US" smtClean="0"/>
              <a:t>			</a:t>
            </a:r>
            <a:r>
              <a:rPr lang="en-US" altLang="ja-JP" smtClean="0"/>
              <a:t>if (</a:t>
            </a:r>
            <a:r>
              <a:rPr lang="ja-JP" altLang="en-US" smtClean="0"/>
              <a:t>条件</a:t>
            </a:r>
            <a:r>
              <a:rPr lang="en-US" altLang="ja-JP" smtClean="0"/>
              <a:t>) continue;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ja-JP" smtClean="0"/>
              <a:t>			</a:t>
            </a:r>
            <a:r>
              <a:rPr lang="ja-JP" altLang="en-US" smtClean="0"/>
              <a:t>・・・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ja-JP" altLang="en-US" smtClean="0"/>
              <a:t>			・・・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ja-JP" smtClean="0"/>
              <a:t>		}</a:t>
            </a:r>
          </a:p>
        </p:txBody>
      </p:sp>
      <p:sp>
        <p:nvSpPr>
          <p:cNvPr id="76804" name="AutoShape 4"/>
          <p:cNvSpPr>
            <a:spLocks noChangeArrowheads="1"/>
          </p:cNvSpPr>
          <p:nvPr/>
        </p:nvSpPr>
        <p:spPr bwMode="auto">
          <a:xfrm>
            <a:off x="755650" y="1843088"/>
            <a:ext cx="431800" cy="3673475"/>
          </a:xfrm>
          <a:prstGeom prst="downArrow">
            <a:avLst>
              <a:gd name="adj1" fmla="val 35296"/>
              <a:gd name="adj2" fmla="val 136039"/>
            </a:avLst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76805" name="AutoShape 5"/>
          <p:cNvSpPr>
            <a:spLocks noChangeArrowheads="1"/>
          </p:cNvSpPr>
          <p:nvPr/>
        </p:nvSpPr>
        <p:spPr bwMode="auto">
          <a:xfrm>
            <a:off x="5651500" y="1989138"/>
            <a:ext cx="1657350" cy="1727200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2147483646 w 21600"/>
              <a:gd name="T7" fmla="*/ 2147483646 h 21600"/>
              <a:gd name="T8" fmla="*/ 2147483646 w 21600"/>
              <a:gd name="T9" fmla="*/ 2147483646 h 21600"/>
              <a:gd name="T10" fmla="*/ 2147483646 w 21600"/>
              <a:gd name="T11" fmla="*/ 2147483646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9457 h 21600"/>
              <a:gd name="T20" fmla="*/ 18498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7581" y="0"/>
                </a:moveTo>
                <a:lnTo>
                  <a:pt x="13561" y="5679"/>
                </a:lnTo>
                <a:lnTo>
                  <a:pt x="16663" y="5679"/>
                </a:lnTo>
                <a:lnTo>
                  <a:pt x="16663" y="19457"/>
                </a:lnTo>
                <a:lnTo>
                  <a:pt x="0" y="19457"/>
                </a:lnTo>
                <a:lnTo>
                  <a:pt x="0" y="21600"/>
                </a:lnTo>
                <a:lnTo>
                  <a:pt x="18498" y="21600"/>
                </a:lnTo>
                <a:lnTo>
                  <a:pt x="18498" y="5679"/>
                </a:lnTo>
                <a:lnTo>
                  <a:pt x="21600" y="5679"/>
                </a:lnTo>
                <a:lnTo>
                  <a:pt x="17581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制御文に関する注意事項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無限ループ</a:t>
            </a:r>
            <a:br>
              <a:rPr lang="ja-JP" altLang="en-US" smtClean="0"/>
            </a:br>
            <a:r>
              <a:rPr lang="ja-JP" altLang="en-US" smtClean="0"/>
              <a:t>	</a:t>
            </a:r>
            <a:r>
              <a:rPr lang="en-US" altLang="ja-JP" smtClean="0"/>
              <a:t>while (1) {</a:t>
            </a:r>
            <a:r>
              <a:rPr lang="ja-JP" altLang="en-US" smtClean="0"/>
              <a:t>・・・</a:t>
            </a:r>
            <a:r>
              <a:rPr lang="en-US" altLang="ja-JP" smtClean="0"/>
              <a:t>}</a:t>
            </a:r>
          </a:p>
          <a:p>
            <a:pPr eaLnBrk="1" hangingPunct="1"/>
            <a:r>
              <a:rPr lang="ja-JP" altLang="en-US" smtClean="0"/>
              <a:t>無限ループ</a:t>
            </a:r>
            <a:br>
              <a:rPr lang="ja-JP" altLang="en-US" smtClean="0"/>
            </a:br>
            <a:r>
              <a:rPr lang="ja-JP" altLang="en-US" smtClean="0"/>
              <a:t>	</a:t>
            </a:r>
            <a:r>
              <a:rPr lang="en-US" altLang="ja-JP" smtClean="0"/>
              <a:t>for (;;) {</a:t>
            </a:r>
            <a:r>
              <a:rPr lang="ja-JP" altLang="en-US" smtClean="0"/>
              <a:t>・・・</a:t>
            </a:r>
            <a:r>
              <a:rPr lang="en-US" altLang="ja-JP" smtClean="0"/>
              <a:t>}</a:t>
            </a:r>
          </a:p>
          <a:p>
            <a:pPr eaLnBrk="1" hangingPunct="1"/>
            <a:r>
              <a:rPr lang="ja-JP" altLang="en-US" smtClean="0"/>
              <a:t>色々な書き方がある</a:t>
            </a:r>
            <a:br>
              <a:rPr lang="ja-JP" altLang="en-US" smtClean="0"/>
            </a:br>
            <a:r>
              <a:rPr lang="ja-JP" altLang="en-US" smtClean="0"/>
              <a:t>	「</a:t>
            </a:r>
            <a:r>
              <a:rPr lang="en-US" altLang="ja-JP" smtClean="0"/>
              <a:t>for (;</a:t>
            </a:r>
            <a:r>
              <a:rPr lang="ja-JP" altLang="en-US" smtClean="0"/>
              <a:t>条件</a:t>
            </a:r>
            <a:r>
              <a:rPr lang="en-US" altLang="ja-JP" smtClean="0"/>
              <a:t>;)</a:t>
            </a:r>
            <a:r>
              <a:rPr lang="ja-JP" altLang="en-US" smtClean="0"/>
              <a:t>」</a:t>
            </a:r>
            <a:r>
              <a:rPr lang="en-US" altLang="ja-JP" smtClean="0"/>
              <a:t>≒</a:t>
            </a:r>
            <a:r>
              <a:rPr lang="ja-JP" altLang="en-US" smtClean="0"/>
              <a:t>「</a:t>
            </a:r>
            <a:r>
              <a:rPr lang="en-US" altLang="ja-JP" smtClean="0"/>
              <a:t>while (</a:t>
            </a:r>
            <a:r>
              <a:rPr lang="ja-JP" altLang="en-US" smtClean="0"/>
              <a:t>条件</a:t>
            </a:r>
            <a:r>
              <a:rPr lang="en-US" altLang="ja-JP" smtClean="0"/>
              <a:t>)</a:t>
            </a:r>
            <a:r>
              <a:rPr lang="ja-JP" altLang="en-US" smtClean="0"/>
              <a:t>」</a:t>
            </a:r>
          </a:p>
          <a:p>
            <a:pPr eaLnBrk="1" hangingPunct="1"/>
            <a:r>
              <a:rPr lang="en-US" altLang="ja-JP" smtClean="0"/>
              <a:t>do </a:t>
            </a:r>
            <a:r>
              <a:rPr lang="ja-JP" altLang="en-US" smtClean="0"/>
              <a:t>～ </a:t>
            </a:r>
            <a:r>
              <a:rPr lang="en-US" altLang="ja-JP" smtClean="0"/>
              <a:t>while</a:t>
            </a:r>
            <a:r>
              <a:rPr lang="ja-JP" altLang="en-US" smtClean="0"/>
              <a:t>文の終りにはセミコロンが必要</a:t>
            </a:r>
            <a:br>
              <a:rPr lang="ja-JP" altLang="en-US" smtClean="0"/>
            </a:br>
            <a:r>
              <a:rPr lang="ja-JP" altLang="en-US" smtClean="0"/>
              <a:t>	</a:t>
            </a:r>
            <a:r>
              <a:rPr lang="en-US" altLang="ja-JP" smtClean="0"/>
              <a:t>do {</a:t>
            </a:r>
            <a:r>
              <a:rPr lang="ja-JP" altLang="en-US" smtClean="0"/>
              <a:t>・・・</a:t>
            </a:r>
            <a:r>
              <a:rPr lang="en-US" altLang="ja-JP" smtClean="0"/>
              <a:t>} while (</a:t>
            </a:r>
            <a:r>
              <a:rPr lang="ja-JP" altLang="en-US" smtClean="0"/>
              <a:t>条件</a:t>
            </a:r>
            <a:r>
              <a:rPr lang="en-US" altLang="ja-JP" smtClean="0"/>
              <a:t>);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364088" y="2132856"/>
            <a:ext cx="321915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 smtClean="0"/>
              <a:t>＊無限</a:t>
            </a:r>
            <a:r>
              <a:rPr lang="ja-JP" altLang="en-US" sz="3200" dirty="0"/>
              <a:t>ループ</a:t>
            </a:r>
            <a:r>
              <a:rPr lang="ja-JP" altLang="en-US" sz="3200" dirty="0" smtClean="0"/>
              <a:t>は</a:t>
            </a:r>
            <a:endParaRPr lang="en-US" altLang="ja-JP" sz="3200" dirty="0" smtClean="0"/>
          </a:p>
          <a:p>
            <a:r>
              <a:rPr lang="en-US" altLang="ja-JP" sz="3200" dirty="0"/>
              <a:t>b</a:t>
            </a:r>
            <a:r>
              <a:rPr kumimoji="1" lang="en-US" altLang="ja-JP" sz="3200" dirty="0" smtClean="0"/>
              <a:t>reak</a:t>
            </a:r>
            <a:r>
              <a:rPr kumimoji="1" lang="ja-JP" altLang="en-US" sz="3200" dirty="0" smtClean="0"/>
              <a:t>文</a:t>
            </a:r>
            <a:r>
              <a:rPr lang="ja-JP" altLang="en-US" sz="3200" dirty="0" smtClean="0"/>
              <a:t>で抜ける</a:t>
            </a:r>
            <a:endParaRPr kumimoji="1" lang="ja-JP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条件の書き方</a:t>
            </a:r>
            <a:endParaRPr kumimoji="1" lang="ja-JP" altLang="en-US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4246214"/>
              </p:ext>
            </p:extLst>
          </p:nvPr>
        </p:nvGraphicFramePr>
        <p:xfrm>
          <a:off x="1524000" y="1700808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命題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意味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数学的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Ｃ言語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Ａ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x</a:t>
                      </a:r>
                      <a:r>
                        <a:rPr kumimoji="1" lang="ja-JP" altLang="en-US" dirty="0" smtClean="0"/>
                        <a:t>が</a:t>
                      </a:r>
                      <a:r>
                        <a:rPr kumimoji="1" lang="en-US" altLang="ja-JP" dirty="0" smtClean="0"/>
                        <a:t>10</a:t>
                      </a:r>
                      <a:r>
                        <a:rPr kumimoji="1" lang="ja-JP" altLang="en-US" dirty="0" smtClean="0"/>
                        <a:t>以上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x</a:t>
                      </a:r>
                      <a:r>
                        <a:rPr kumimoji="1" lang="ja-JP" altLang="en-US" dirty="0" smtClean="0"/>
                        <a:t>≧</a:t>
                      </a:r>
                      <a:r>
                        <a:rPr kumimoji="1" lang="en-US" altLang="ja-JP" dirty="0" smtClean="0"/>
                        <a:t>10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x</a:t>
                      </a:r>
                      <a:r>
                        <a:rPr kumimoji="1" lang="en-US" altLang="ja-JP" baseline="0" dirty="0" smtClean="0"/>
                        <a:t> </a:t>
                      </a:r>
                      <a:r>
                        <a:rPr kumimoji="1" lang="en-US" altLang="ja-JP" dirty="0" smtClean="0"/>
                        <a:t>&gt;= 10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Ｂ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y</a:t>
                      </a:r>
                      <a:r>
                        <a:rPr kumimoji="1" lang="ja-JP" altLang="en-US" dirty="0" smtClean="0"/>
                        <a:t>が</a:t>
                      </a:r>
                      <a:r>
                        <a:rPr kumimoji="1" lang="en-US" altLang="ja-JP" dirty="0" smtClean="0"/>
                        <a:t>3</a:t>
                      </a:r>
                      <a:r>
                        <a:rPr kumimoji="1" lang="ja-JP" altLang="en-US" dirty="0" smtClean="0"/>
                        <a:t>未満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y</a:t>
                      </a:r>
                      <a:r>
                        <a:rPr kumimoji="1" lang="ja-JP" altLang="en-US" dirty="0" smtClean="0"/>
                        <a:t>＜</a:t>
                      </a:r>
                      <a:r>
                        <a:rPr kumimoji="1" lang="en-US" altLang="ja-JP" dirty="0" smtClean="0"/>
                        <a:t>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y &lt; 3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Ｃ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z</a:t>
                      </a:r>
                      <a:r>
                        <a:rPr kumimoji="1" lang="ja-JP" altLang="en-US" dirty="0" smtClean="0"/>
                        <a:t>が</a:t>
                      </a:r>
                      <a:r>
                        <a:rPr kumimoji="1" lang="en-US" altLang="ja-JP" dirty="0" smtClean="0"/>
                        <a:t>2</a:t>
                      </a:r>
                      <a:r>
                        <a:rPr kumimoji="1" lang="ja-JP" altLang="en-US" dirty="0" smtClean="0"/>
                        <a:t>と等しい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z</a:t>
                      </a:r>
                      <a:r>
                        <a:rPr kumimoji="1" lang="ja-JP" altLang="en-US" dirty="0" smtClean="0"/>
                        <a:t>＝</a:t>
                      </a:r>
                      <a:r>
                        <a:rPr kumimoji="1" lang="en-US" altLang="ja-JP" dirty="0" smtClean="0"/>
                        <a:t>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z == 2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406437" y="3516784"/>
            <a:ext cx="83311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1" lang="en-US" altLang="ja-JP" sz="32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&gt;= 10</a:t>
            </a:r>
            <a:r>
              <a:rPr kumimoji="1" lang="en-US" altLang="ja-JP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&amp;&amp; !(</a:t>
            </a:r>
            <a:r>
              <a:rPr kumimoji="1" lang="en-US" altLang="ja-JP" sz="32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 &lt; 3</a:t>
            </a:r>
            <a:r>
              <a:rPr kumimoji="1" lang="en-US" altLang="ja-JP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|| (</a:t>
            </a:r>
            <a:r>
              <a:rPr kumimoji="1" lang="en-US" altLang="ja-JP" sz="32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 == 2</a:t>
            </a:r>
            <a:r>
              <a:rPr kumimoji="1" lang="en-US" altLang="ja-JP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kumimoji="1" lang="ja-JP" altLang="en-US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下矢印 6"/>
          <p:cNvSpPr/>
          <p:nvPr/>
        </p:nvSpPr>
        <p:spPr bwMode="auto">
          <a:xfrm>
            <a:off x="4329684" y="4524896"/>
            <a:ext cx="484632" cy="978408"/>
          </a:xfrm>
          <a:prstGeom prst="downArrow">
            <a:avLst/>
          </a:prstGeom>
          <a:solidFill>
            <a:srgbClr val="0000FF"/>
          </a:solidFill>
          <a:ln>
            <a:noFill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5400" b="1" i="0" u="none" strike="noStrike" cap="none" normalizeH="0" baseline="0" smtClean="0">
              <a:ln>
                <a:noFill/>
              </a:ln>
              <a:solidFill>
                <a:srgbClr val="0000FF"/>
              </a:solidFill>
              <a:effectLst/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140422" y="5627663"/>
            <a:ext cx="286315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dirty="0" smtClean="0">
                <a:solidFill>
                  <a:schemeClr val="tx1"/>
                </a:solidFill>
              </a:rPr>
              <a:t>A</a:t>
            </a:r>
            <a:r>
              <a:rPr kumimoji="1" lang="en-US" altLang="ja-JP" sz="4400" dirty="0" smtClean="0"/>
              <a:t> </a:t>
            </a:r>
            <a:r>
              <a:rPr kumimoji="1" lang="ja-JP" altLang="en-US" sz="4400" dirty="0" smtClean="0"/>
              <a:t>・</a:t>
            </a:r>
            <a:r>
              <a:rPr kumimoji="1" lang="en-US" altLang="ja-JP" sz="4400" dirty="0" smtClean="0"/>
              <a:t> </a:t>
            </a:r>
            <a:r>
              <a:rPr kumimoji="1" lang="en-US" altLang="ja-JP" sz="4400" dirty="0" smtClean="0">
                <a:solidFill>
                  <a:schemeClr val="tx1"/>
                </a:solidFill>
              </a:rPr>
              <a:t>B</a:t>
            </a:r>
            <a:r>
              <a:rPr kumimoji="1" lang="en-US" altLang="ja-JP" sz="4400" dirty="0" smtClean="0"/>
              <a:t> </a:t>
            </a:r>
            <a:r>
              <a:rPr kumimoji="1" lang="ja-JP" altLang="en-US" sz="4400" dirty="0" smtClean="0"/>
              <a:t>＋</a:t>
            </a:r>
            <a:r>
              <a:rPr kumimoji="1" lang="en-US" altLang="ja-JP" sz="4400" dirty="0" smtClean="0"/>
              <a:t> </a:t>
            </a:r>
            <a:r>
              <a:rPr kumimoji="1" lang="en-US" altLang="ja-JP" sz="4400" dirty="0" smtClean="0">
                <a:solidFill>
                  <a:schemeClr val="tx1"/>
                </a:solidFill>
              </a:rPr>
              <a:t>C</a:t>
            </a:r>
            <a:endParaRPr kumimoji="1" lang="ja-JP" altLang="en-US" sz="4400" dirty="0">
              <a:solidFill>
                <a:schemeClr val="tx1"/>
              </a:solidFill>
            </a:endParaRPr>
          </a:p>
        </p:txBody>
      </p:sp>
      <p:cxnSp>
        <p:nvCxnSpPr>
          <p:cNvPr id="12" name="直線コネクタ 11"/>
          <p:cNvCxnSpPr/>
          <p:nvPr/>
        </p:nvCxnSpPr>
        <p:spPr bwMode="auto">
          <a:xfrm>
            <a:off x="4094236" y="5749032"/>
            <a:ext cx="549772" cy="0"/>
          </a:xfrm>
          <a:prstGeom prst="line">
            <a:avLst/>
          </a:prstGeom>
          <a:noFill/>
          <a:ln w="762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テキスト ボックス 14"/>
          <p:cNvSpPr txBox="1"/>
          <p:nvPr/>
        </p:nvSpPr>
        <p:spPr>
          <a:xfrm>
            <a:off x="413334" y="5775647"/>
            <a:ext cx="24304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solidFill>
                  <a:schemeClr val="tx1"/>
                </a:solidFill>
              </a:rPr>
              <a:t>論理演算で書くと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3313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制御文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while </a:t>
            </a:r>
            <a:r>
              <a:rPr lang="ja-JP" altLang="en-US" smtClean="0"/>
              <a:t>～</a:t>
            </a:r>
          </a:p>
          <a:p>
            <a:pPr eaLnBrk="1" hangingPunct="1"/>
            <a:r>
              <a:rPr lang="en-US" altLang="ja-JP" smtClean="0"/>
              <a:t>do </a:t>
            </a:r>
            <a:r>
              <a:rPr lang="ja-JP" altLang="en-US" smtClean="0"/>
              <a:t>～ </a:t>
            </a:r>
            <a:r>
              <a:rPr lang="en-US" altLang="ja-JP" smtClean="0"/>
              <a:t>while </a:t>
            </a:r>
            <a:r>
              <a:rPr lang="ja-JP" altLang="en-US" smtClean="0"/>
              <a:t>（文の終りにセミコロンが必要）</a:t>
            </a:r>
          </a:p>
          <a:p>
            <a:pPr eaLnBrk="1" hangingPunct="1"/>
            <a:r>
              <a:rPr lang="en-US" altLang="ja-JP" smtClean="0"/>
              <a:t>for </a:t>
            </a:r>
            <a:r>
              <a:rPr lang="ja-JP" altLang="en-US" smtClean="0"/>
              <a:t>～</a:t>
            </a:r>
          </a:p>
          <a:p>
            <a:pPr eaLnBrk="1" hangingPunct="1"/>
            <a:r>
              <a:rPr lang="en-US" altLang="ja-JP" smtClean="0"/>
              <a:t>if </a:t>
            </a:r>
            <a:r>
              <a:rPr lang="ja-JP" altLang="en-US" smtClean="0"/>
              <a:t>～ （１文の場合はブレスの括弧を省略可）</a:t>
            </a:r>
          </a:p>
          <a:p>
            <a:pPr eaLnBrk="1" hangingPunct="1"/>
            <a:r>
              <a:rPr lang="en-US" altLang="ja-JP" smtClean="0"/>
              <a:t>if </a:t>
            </a:r>
            <a:r>
              <a:rPr lang="ja-JP" altLang="en-US" smtClean="0"/>
              <a:t>～ </a:t>
            </a:r>
            <a:r>
              <a:rPr lang="en-US" altLang="ja-JP" smtClean="0"/>
              <a:t>else </a:t>
            </a:r>
            <a:r>
              <a:rPr lang="ja-JP" altLang="en-US" smtClean="0"/>
              <a:t>～</a:t>
            </a:r>
          </a:p>
          <a:p>
            <a:pPr eaLnBrk="1" hangingPunct="1"/>
            <a:r>
              <a:rPr lang="en-US" altLang="ja-JP" smtClean="0"/>
              <a:t>if </a:t>
            </a:r>
            <a:r>
              <a:rPr lang="ja-JP" altLang="en-US" smtClean="0"/>
              <a:t>～ </a:t>
            </a:r>
            <a:r>
              <a:rPr lang="en-US" altLang="ja-JP" smtClean="0"/>
              <a:t>else if </a:t>
            </a:r>
            <a:r>
              <a:rPr lang="ja-JP" altLang="en-US" smtClean="0"/>
              <a:t>～</a:t>
            </a:r>
          </a:p>
          <a:p>
            <a:pPr eaLnBrk="1" hangingPunct="1"/>
            <a:r>
              <a:rPr lang="en-US" altLang="ja-JP" smtClean="0"/>
              <a:t>if </a:t>
            </a:r>
            <a:r>
              <a:rPr lang="ja-JP" altLang="en-US" smtClean="0"/>
              <a:t>～ </a:t>
            </a:r>
            <a:r>
              <a:rPr lang="en-US" altLang="ja-JP" smtClean="0"/>
              <a:t>else if </a:t>
            </a:r>
            <a:r>
              <a:rPr lang="ja-JP" altLang="en-US" smtClean="0"/>
              <a:t>～ </a:t>
            </a:r>
            <a:r>
              <a:rPr lang="en-US" altLang="ja-JP" smtClean="0"/>
              <a:t>eles </a:t>
            </a:r>
            <a:r>
              <a:rPr lang="ja-JP" altLang="en-US" smtClean="0"/>
              <a:t>～ （延々と繰り返せる）</a:t>
            </a:r>
            <a:endParaRPr lang="en-US" altLang="ja-JP" smtClean="0"/>
          </a:p>
          <a:p>
            <a:pPr eaLnBrk="1" hangingPunct="1"/>
            <a:r>
              <a:rPr lang="en-US" altLang="ja-JP" smtClean="0"/>
              <a:t>switch </a:t>
            </a:r>
            <a:r>
              <a:rPr lang="ja-JP" altLang="en-US" smtClean="0"/>
              <a:t>～</a:t>
            </a:r>
          </a:p>
          <a:p>
            <a:pPr eaLnBrk="1" hangingPunct="1"/>
            <a:endParaRPr lang="en-US" altLang="ja-JP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while</a:t>
            </a:r>
            <a:r>
              <a:rPr kumimoji="1" lang="ja-JP" altLang="en-US" dirty="0" smtClean="0"/>
              <a:t>文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34380" y="1412776"/>
            <a:ext cx="807524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dirty="0">
                <a:latin typeface="Courier New" panose="02070309020205020404" pitchFamily="49" charset="0"/>
                <a:cs typeface="Courier New" panose="02070309020205020404" pitchFamily="49" charset="0"/>
              </a:rPr>
              <a:t>w</a:t>
            </a:r>
            <a:r>
              <a:rPr kumimoji="1" lang="en-US" altLang="ja-JP" sz="3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hile (</a:t>
            </a:r>
            <a:r>
              <a:rPr kumimoji="1" lang="ja-JP" altLang="en-US" sz="3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条件</a:t>
            </a:r>
            <a:r>
              <a:rPr kumimoji="1" lang="en-US" altLang="ja-JP" sz="3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endParaRPr kumimoji="1" lang="en-US" altLang="ja-JP" sz="3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sz="3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ja-JP" altLang="en-US" sz="3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条件が真（１）の間、実行</a:t>
            </a:r>
            <a:endParaRPr lang="en-US" altLang="ja-JP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kumimoji="1" lang="en-US" altLang="ja-JP" sz="3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kumimoji="1" lang="en-US" altLang="ja-JP" sz="3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kumimoji="1" lang="ja-JP" altLang="en-US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4923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for</a:t>
            </a:r>
            <a:r>
              <a:rPr kumimoji="1" lang="ja-JP" altLang="en-US" dirty="0" smtClean="0"/>
              <a:t>文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34380" y="1412776"/>
            <a:ext cx="807524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kumimoji="1" lang="en-US" altLang="ja-JP" sz="3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kumimoji="1" lang="ja-JP" altLang="en-US" sz="3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初期化</a:t>
            </a:r>
            <a:r>
              <a:rPr kumimoji="1" lang="en-US" altLang="ja-JP" sz="3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kumimoji="1" lang="ja-JP" altLang="en-US" sz="3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条件</a:t>
            </a:r>
            <a:r>
              <a:rPr kumimoji="1" lang="en-US" altLang="ja-JP" sz="3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kumimoji="1" lang="ja-JP" altLang="en-US" sz="3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増減</a:t>
            </a:r>
            <a:r>
              <a:rPr kumimoji="1" lang="en-US" altLang="ja-JP" sz="3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endParaRPr kumimoji="1" lang="en-US" altLang="ja-JP" sz="3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sz="3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ja-JP" altLang="en-US" sz="3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条件が真（１）の間、実行</a:t>
            </a:r>
            <a:endParaRPr lang="en-US" altLang="ja-JP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kumimoji="1" lang="en-US" altLang="ja-JP" sz="3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kumimoji="1" lang="en-US" altLang="ja-JP" sz="3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kumimoji="1" lang="ja-JP" altLang="en-US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7586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for</a:t>
            </a:r>
            <a:r>
              <a:rPr lang="ja-JP" altLang="en-US" smtClean="0"/>
              <a:t>文（奇数を表示する）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例１</a:t>
            </a:r>
            <a:br>
              <a:rPr lang="ja-JP" altLang="en-US" dirty="0" smtClean="0"/>
            </a:br>
            <a:r>
              <a:rPr lang="en-US" altLang="ja-JP" b="1" dirty="0" smtClean="0">
                <a:latin typeface="Courier New" panose="02070309020205020404" pitchFamily="49" charset="0"/>
              </a:rPr>
              <a:t>for (</a:t>
            </a:r>
            <a:r>
              <a:rPr lang="en-US" altLang="ja-JP" b="1" dirty="0" err="1" smtClean="0">
                <a:latin typeface="Courier New" panose="02070309020205020404" pitchFamily="49" charset="0"/>
              </a:rPr>
              <a:t>i</a:t>
            </a:r>
            <a:r>
              <a:rPr lang="en-US" altLang="ja-JP" b="1" dirty="0" smtClean="0">
                <a:latin typeface="Courier New" panose="02070309020205020404" pitchFamily="49" charset="0"/>
              </a:rPr>
              <a:t> = 0; </a:t>
            </a:r>
            <a:r>
              <a:rPr lang="en-US" altLang="ja-JP" b="1" dirty="0" err="1" smtClean="0">
                <a:latin typeface="Courier New" panose="02070309020205020404" pitchFamily="49" charset="0"/>
              </a:rPr>
              <a:t>i</a:t>
            </a:r>
            <a:r>
              <a:rPr lang="en-US" altLang="ja-JP" b="1" dirty="0" smtClean="0">
                <a:latin typeface="Courier New" panose="02070309020205020404" pitchFamily="49" charset="0"/>
              </a:rPr>
              <a:t> &lt; 5; </a:t>
            </a:r>
            <a:r>
              <a:rPr lang="en-US" altLang="ja-JP" b="1" dirty="0" err="1" smtClean="0">
                <a:latin typeface="Courier New" panose="02070309020205020404" pitchFamily="49" charset="0"/>
              </a:rPr>
              <a:t>i</a:t>
            </a:r>
            <a:r>
              <a:rPr lang="en-US" altLang="ja-JP" b="1" dirty="0" smtClean="0">
                <a:latin typeface="Courier New" panose="02070309020205020404" pitchFamily="49" charset="0"/>
              </a:rPr>
              <a:t>++) {</a:t>
            </a:r>
            <a:br>
              <a:rPr lang="en-US" altLang="ja-JP" b="1" dirty="0" smtClean="0">
                <a:latin typeface="Courier New" panose="02070309020205020404" pitchFamily="49" charset="0"/>
              </a:rPr>
            </a:br>
            <a:r>
              <a:rPr lang="en-US" altLang="ja-JP" b="1" dirty="0" smtClean="0">
                <a:latin typeface="Courier New" panose="02070309020205020404" pitchFamily="49" charset="0"/>
              </a:rPr>
              <a:t>	j = </a:t>
            </a:r>
            <a:r>
              <a:rPr lang="en-US" altLang="ja-JP" b="1" dirty="0" err="1" smtClean="0">
                <a:latin typeface="Courier New" panose="02070309020205020404" pitchFamily="49" charset="0"/>
              </a:rPr>
              <a:t>i</a:t>
            </a:r>
            <a:r>
              <a:rPr lang="en-US" altLang="ja-JP" b="1" dirty="0" smtClean="0">
                <a:latin typeface="Courier New" panose="02070309020205020404" pitchFamily="49" charset="0"/>
              </a:rPr>
              <a:t>*2+1;</a:t>
            </a:r>
            <a:br>
              <a:rPr lang="en-US" altLang="ja-JP" b="1" dirty="0" smtClean="0">
                <a:latin typeface="Courier New" panose="02070309020205020404" pitchFamily="49" charset="0"/>
              </a:rPr>
            </a:br>
            <a:r>
              <a:rPr lang="en-US" altLang="ja-JP" b="1" dirty="0" smtClean="0">
                <a:latin typeface="Courier New" panose="02070309020205020404" pitchFamily="49" charset="0"/>
              </a:rPr>
              <a:t>	</a:t>
            </a:r>
            <a:r>
              <a:rPr lang="en-US" altLang="ja-JP" b="1" dirty="0" err="1" smtClean="0">
                <a:latin typeface="Courier New" panose="02070309020205020404" pitchFamily="49" charset="0"/>
              </a:rPr>
              <a:t>printf</a:t>
            </a:r>
            <a:r>
              <a:rPr lang="en-US" altLang="ja-JP" b="1" dirty="0" smtClean="0">
                <a:latin typeface="Courier New" panose="02070309020205020404" pitchFamily="49" charset="0"/>
              </a:rPr>
              <a:t>(“%d\n”, j);</a:t>
            </a:r>
            <a:br>
              <a:rPr lang="en-US" altLang="ja-JP" b="1" dirty="0" smtClean="0">
                <a:latin typeface="Courier New" panose="02070309020205020404" pitchFamily="49" charset="0"/>
              </a:rPr>
            </a:br>
            <a:r>
              <a:rPr lang="en-US" altLang="ja-JP" b="1" dirty="0" smtClean="0">
                <a:latin typeface="Courier New" panose="02070309020205020404" pitchFamily="49" charset="0"/>
              </a:rPr>
              <a:t>}</a:t>
            </a:r>
          </a:p>
          <a:p>
            <a:pPr eaLnBrk="1" hangingPunct="1"/>
            <a:r>
              <a:rPr lang="ja-JP" altLang="en-US" dirty="0" smtClean="0"/>
              <a:t>例２</a:t>
            </a:r>
            <a:br>
              <a:rPr lang="ja-JP" altLang="en-US" dirty="0" smtClean="0"/>
            </a:br>
            <a:r>
              <a:rPr lang="en-US" altLang="ja-JP" b="1" dirty="0" smtClean="0">
                <a:latin typeface="Courier New" panose="02070309020205020404" pitchFamily="49" charset="0"/>
              </a:rPr>
              <a:t>for (</a:t>
            </a:r>
            <a:r>
              <a:rPr lang="en-US" altLang="ja-JP" b="1" dirty="0" err="1" smtClean="0">
                <a:latin typeface="Courier New" panose="02070309020205020404" pitchFamily="49" charset="0"/>
              </a:rPr>
              <a:t>i</a:t>
            </a:r>
            <a:r>
              <a:rPr lang="en-US" altLang="ja-JP" b="1" dirty="0" smtClean="0">
                <a:latin typeface="Courier New" panose="02070309020205020404" pitchFamily="49" charset="0"/>
              </a:rPr>
              <a:t> = 1; </a:t>
            </a:r>
            <a:r>
              <a:rPr lang="en-US" altLang="ja-JP" b="1" dirty="0" err="1" smtClean="0">
                <a:latin typeface="Courier New" panose="02070309020205020404" pitchFamily="49" charset="0"/>
              </a:rPr>
              <a:t>i</a:t>
            </a:r>
            <a:r>
              <a:rPr lang="en-US" altLang="ja-JP" b="1" dirty="0" smtClean="0">
                <a:latin typeface="Courier New" panose="02070309020205020404" pitchFamily="49" charset="0"/>
              </a:rPr>
              <a:t> &lt; 10; </a:t>
            </a:r>
            <a:r>
              <a:rPr lang="en-US" altLang="ja-JP" b="1" dirty="0" err="1" smtClean="0">
                <a:solidFill>
                  <a:srgbClr val="0000FF"/>
                </a:solidFill>
                <a:latin typeface="Courier New" panose="02070309020205020404" pitchFamily="49" charset="0"/>
              </a:rPr>
              <a:t>i</a:t>
            </a:r>
            <a:r>
              <a:rPr lang="en-US" altLang="ja-JP" b="1" dirty="0" smtClean="0">
                <a:solidFill>
                  <a:srgbClr val="0000FF"/>
                </a:solidFill>
                <a:latin typeface="Courier New" panose="02070309020205020404" pitchFamily="49" charset="0"/>
              </a:rPr>
              <a:t>=i+2</a:t>
            </a:r>
            <a:r>
              <a:rPr lang="en-US" altLang="ja-JP" b="1" dirty="0" smtClean="0">
                <a:latin typeface="Courier New" panose="02070309020205020404" pitchFamily="49" charset="0"/>
              </a:rPr>
              <a:t>) {</a:t>
            </a:r>
            <a:br>
              <a:rPr lang="en-US" altLang="ja-JP" b="1" dirty="0" smtClean="0">
                <a:latin typeface="Courier New" panose="02070309020205020404" pitchFamily="49" charset="0"/>
              </a:rPr>
            </a:br>
            <a:r>
              <a:rPr lang="en-US" altLang="ja-JP" b="1" dirty="0" smtClean="0">
                <a:latin typeface="Courier New" panose="02070309020205020404" pitchFamily="49" charset="0"/>
              </a:rPr>
              <a:t>	</a:t>
            </a:r>
            <a:r>
              <a:rPr lang="en-US" altLang="ja-JP" b="1" dirty="0" err="1" smtClean="0">
                <a:latin typeface="Courier New" panose="02070309020205020404" pitchFamily="49" charset="0"/>
              </a:rPr>
              <a:t>printf</a:t>
            </a:r>
            <a:r>
              <a:rPr lang="en-US" altLang="ja-JP" b="1" dirty="0" smtClean="0">
                <a:latin typeface="Courier New" panose="02070309020205020404" pitchFamily="49" charset="0"/>
              </a:rPr>
              <a:t>(“%d\n”, </a:t>
            </a:r>
            <a:r>
              <a:rPr lang="en-US" altLang="ja-JP" b="1" dirty="0" err="1" smtClean="0">
                <a:latin typeface="Courier New" panose="02070309020205020404" pitchFamily="49" charset="0"/>
              </a:rPr>
              <a:t>i</a:t>
            </a:r>
            <a:r>
              <a:rPr lang="en-US" altLang="ja-JP" b="1" dirty="0" smtClean="0">
                <a:latin typeface="Courier New" panose="02070309020205020404" pitchFamily="49" charset="0"/>
              </a:rPr>
              <a:t>);</a:t>
            </a:r>
            <a:br>
              <a:rPr lang="en-US" altLang="ja-JP" b="1" dirty="0" smtClean="0">
                <a:latin typeface="Courier New" panose="02070309020205020404" pitchFamily="49" charset="0"/>
              </a:rPr>
            </a:br>
            <a:r>
              <a:rPr lang="en-US" altLang="ja-JP" b="1" dirty="0" smtClean="0">
                <a:latin typeface="Courier New" panose="02070309020205020404" pitchFamily="49" charset="0"/>
              </a:rPr>
              <a:t>}</a:t>
            </a:r>
            <a:endParaRPr lang="ja-JP" altLang="en-US" b="1" dirty="0" smtClean="0">
              <a:latin typeface="Courier New" panose="02070309020205020404" pitchFamily="49" charset="0"/>
            </a:endParaRPr>
          </a:p>
          <a:p>
            <a:pPr eaLnBrk="1" hangingPunct="1"/>
            <a:endParaRPr lang="en-US" altLang="ja-JP" b="1" dirty="0" smtClean="0">
              <a:latin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if</a:t>
            </a:r>
            <a:r>
              <a:rPr kumimoji="1" lang="ja-JP" altLang="en-US" dirty="0" smtClean="0"/>
              <a:t>文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34380" y="1412776"/>
            <a:ext cx="807524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kumimoji="1" lang="en-US" altLang="ja-JP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ja-JP" alt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条件</a:t>
            </a:r>
            <a:r>
              <a:rPr kumimoji="1" lang="en-US" altLang="ja-JP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endParaRPr kumimoji="1" lang="en-US" altLang="ja-JP" sz="3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ja-JP" altLang="en-US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条件が真（１）のと</a:t>
            </a:r>
            <a:r>
              <a:rPr lang="ja-JP" alt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き</a:t>
            </a:r>
            <a:r>
              <a:rPr lang="ja-JP" altLang="en-US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実行</a:t>
            </a:r>
            <a:endParaRPr lang="en-US" altLang="ja-JP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kumimoji="1" lang="en-US" altLang="ja-JP" sz="3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kumimoji="1" lang="en-US" altLang="ja-JP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altLang="ja-JP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 {</a:t>
            </a:r>
          </a:p>
          <a:p>
            <a:endParaRPr lang="en-US" altLang="ja-JP" sz="3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ja-JP" alt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条件</a:t>
            </a:r>
            <a:r>
              <a:rPr lang="ja-JP" altLang="en-US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が偽（０）のと</a:t>
            </a:r>
            <a:r>
              <a:rPr lang="ja-JP" alt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き</a:t>
            </a:r>
            <a:r>
              <a:rPr lang="ja-JP" altLang="en-US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実行</a:t>
            </a:r>
            <a:endParaRPr lang="en-US" altLang="ja-JP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kumimoji="1" lang="en-US" altLang="ja-JP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sz="3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kumimoji="1" lang="ja-JP" altLang="en-US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0823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入れ子構造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 bwMode="auto">
          <a:xfrm>
            <a:off x="1115616" y="1556792"/>
            <a:ext cx="7056784" cy="50400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5400" b="1" i="0" u="none" strike="noStrike" cap="none" normalizeH="0" baseline="0" smtClean="0">
              <a:ln>
                <a:noFill/>
              </a:ln>
              <a:solidFill>
                <a:srgbClr val="0000FF"/>
              </a:solidFill>
              <a:effectLst/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59632" y="1628800"/>
            <a:ext cx="42835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solidFill>
                  <a:schemeClr val="tx1"/>
                </a:solidFill>
              </a:rPr>
              <a:t>プログラム例１</a:t>
            </a:r>
            <a:r>
              <a:rPr lang="ja-JP" altLang="en-US" sz="2400" dirty="0" smtClean="0">
                <a:solidFill>
                  <a:schemeClr val="tx1"/>
                </a:solidFill>
              </a:rPr>
              <a:t>（</a:t>
            </a:r>
            <a:r>
              <a:rPr lang="en-US" altLang="ja-JP" sz="2400" dirty="0" smtClean="0">
                <a:solidFill>
                  <a:schemeClr val="tx1"/>
                </a:solidFill>
              </a:rPr>
              <a:t>p.142</a:t>
            </a:r>
            <a:r>
              <a:rPr lang="ja-JP" altLang="en-US" sz="2400" dirty="0" smtClean="0">
                <a:solidFill>
                  <a:schemeClr val="tx1"/>
                </a:solidFill>
              </a:rPr>
              <a:t>～</a:t>
            </a:r>
            <a:r>
              <a:rPr lang="en-US" altLang="ja-JP" sz="2400" dirty="0" smtClean="0">
                <a:solidFill>
                  <a:schemeClr val="tx1"/>
                </a:solidFill>
              </a:rPr>
              <a:t>p.143</a:t>
            </a:r>
            <a:r>
              <a:rPr lang="ja-JP" altLang="en-US" sz="2400" dirty="0" smtClean="0">
                <a:solidFill>
                  <a:schemeClr val="tx1"/>
                </a:solidFill>
              </a:rPr>
              <a:t>）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6" name="角丸四角形 5"/>
          <p:cNvSpPr/>
          <p:nvPr/>
        </p:nvSpPr>
        <p:spPr bwMode="auto">
          <a:xfrm>
            <a:off x="1475656" y="2421048"/>
            <a:ext cx="5688632" cy="1440000"/>
          </a:xfrm>
          <a:prstGeom prst="roundRect">
            <a:avLst>
              <a:gd name="adj" fmla="val 6284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5400" b="1" i="0" u="none" strike="noStrike" cap="none" normalizeH="0" baseline="0" smtClean="0">
              <a:ln>
                <a:noFill/>
              </a:ln>
              <a:solidFill>
                <a:srgbClr val="0000FF"/>
              </a:solidFill>
              <a:effectLst/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547664" y="2441735"/>
            <a:ext cx="23887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>
                <a:solidFill>
                  <a:schemeClr val="tx1"/>
                </a:solidFill>
              </a:rPr>
              <a:t>f</a:t>
            </a:r>
            <a:r>
              <a:rPr lang="en-US" altLang="ja-JP" sz="2000" dirty="0" smtClean="0">
                <a:solidFill>
                  <a:schemeClr val="tx1"/>
                </a:solidFill>
              </a:rPr>
              <a:t>or</a:t>
            </a:r>
            <a:r>
              <a:rPr lang="ja-JP" altLang="en-US" sz="2000" dirty="0" smtClean="0">
                <a:solidFill>
                  <a:schemeClr val="tx1"/>
                </a:solidFill>
              </a:rPr>
              <a:t>文（</a:t>
            </a:r>
            <a:r>
              <a:rPr lang="en-US" altLang="ja-JP" sz="2000" dirty="0" smtClean="0">
                <a:solidFill>
                  <a:schemeClr val="tx1"/>
                </a:solidFill>
              </a:rPr>
              <a:t>25</a:t>
            </a:r>
            <a:r>
              <a:rPr lang="ja-JP" altLang="en-US" sz="2000" dirty="0" smtClean="0">
                <a:solidFill>
                  <a:schemeClr val="tx1"/>
                </a:solidFill>
              </a:rPr>
              <a:t>行～</a:t>
            </a:r>
            <a:r>
              <a:rPr lang="en-US" altLang="ja-JP" sz="2000" dirty="0" smtClean="0">
                <a:solidFill>
                  <a:schemeClr val="tx1"/>
                </a:solidFill>
              </a:rPr>
              <a:t>46</a:t>
            </a:r>
            <a:r>
              <a:rPr lang="ja-JP" altLang="en-US" sz="2000" dirty="0" smtClean="0">
                <a:solidFill>
                  <a:schemeClr val="tx1"/>
                </a:solidFill>
              </a:rPr>
              <a:t>行）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1448232" y="4005224"/>
            <a:ext cx="5716056" cy="720000"/>
          </a:xfrm>
          <a:prstGeom prst="roundRect">
            <a:avLst>
              <a:gd name="adj" fmla="val 6284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5400" b="1" i="0" u="none" strike="noStrike" cap="none" normalizeH="0" baseline="0" smtClean="0">
              <a:ln>
                <a:noFill/>
              </a:ln>
              <a:solidFill>
                <a:srgbClr val="0000FF"/>
              </a:solidFill>
              <a:effectLst/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547664" y="4037082"/>
            <a:ext cx="23887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>
                <a:solidFill>
                  <a:schemeClr val="tx1"/>
                </a:solidFill>
              </a:rPr>
              <a:t>f</a:t>
            </a:r>
            <a:r>
              <a:rPr lang="en-US" altLang="ja-JP" sz="2000" dirty="0" smtClean="0">
                <a:solidFill>
                  <a:schemeClr val="tx1"/>
                </a:solidFill>
              </a:rPr>
              <a:t>or</a:t>
            </a:r>
            <a:r>
              <a:rPr lang="ja-JP" altLang="en-US" sz="2000" dirty="0" smtClean="0">
                <a:solidFill>
                  <a:schemeClr val="tx1"/>
                </a:solidFill>
              </a:rPr>
              <a:t>文（</a:t>
            </a:r>
            <a:r>
              <a:rPr lang="en-US" altLang="ja-JP" sz="2000" dirty="0" smtClean="0">
                <a:solidFill>
                  <a:schemeClr val="tx1"/>
                </a:solidFill>
              </a:rPr>
              <a:t>50</a:t>
            </a:r>
            <a:r>
              <a:rPr lang="ja-JP" altLang="en-US" sz="2000" dirty="0" smtClean="0">
                <a:solidFill>
                  <a:schemeClr val="tx1"/>
                </a:solidFill>
              </a:rPr>
              <a:t>行～</a:t>
            </a:r>
            <a:r>
              <a:rPr lang="en-US" altLang="ja-JP" sz="2000" dirty="0" smtClean="0">
                <a:solidFill>
                  <a:schemeClr val="tx1"/>
                </a:solidFill>
              </a:rPr>
              <a:t>53</a:t>
            </a:r>
            <a:r>
              <a:rPr lang="ja-JP" altLang="en-US" sz="2000" dirty="0" smtClean="0">
                <a:solidFill>
                  <a:schemeClr val="tx1"/>
                </a:solidFill>
              </a:rPr>
              <a:t>行）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10" name="角丸四角形 9"/>
          <p:cNvSpPr/>
          <p:nvPr/>
        </p:nvSpPr>
        <p:spPr bwMode="auto">
          <a:xfrm>
            <a:off x="1691679" y="2974205"/>
            <a:ext cx="4680521" cy="720000"/>
          </a:xfrm>
          <a:prstGeom prst="roundRect">
            <a:avLst>
              <a:gd name="adj" fmla="val 6284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5400" b="1" i="0" u="none" strike="noStrike" cap="none" normalizeH="0" baseline="0" smtClean="0">
              <a:ln>
                <a:noFill/>
              </a:ln>
              <a:solidFill>
                <a:srgbClr val="0000FF"/>
              </a:solidFill>
              <a:effectLst/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791112" y="3006063"/>
            <a:ext cx="27808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>
                <a:solidFill>
                  <a:schemeClr val="tx1"/>
                </a:solidFill>
              </a:rPr>
              <a:t>f</a:t>
            </a:r>
            <a:r>
              <a:rPr lang="en-US" altLang="ja-JP" sz="2000" dirty="0" smtClean="0">
                <a:solidFill>
                  <a:schemeClr val="tx1"/>
                </a:solidFill>
              </a:rPr>
              <a:t>or</a:t>
            </a:r>
            <a:r>
              <a:rPr lang="ja-JP" altLang="en-US" sz="2000" dirty="0" smtClean="0">
                <a:solidFill>
                  <a:schemeClr val="tx1"/>
                </a:solidFill>
              </a:rPr>
              <a:t>文（</a:t>
            </a:r>
            <a:r>
              <a:rPr lang="en-US" altLang="ja-JP" sz="2000" dirty="0" smtClean="0">
                <a:solidFill>
                  <a:schemeClr val="tx1"/>
                </a:solidFill>
              </a:rPr>
              <a:t>28</a:t>
            </a:r>
            <a:r>
              <a:rPr lang="ja-JP" altLang="en-US" sz="2000" dirty="0" smtClean="0">
                <a:solidFill>
                  <a:schemeClr val="tx1"/>
                </a:solidFill>
              </a:rPr>
              <a:t>行～</a:t>
            </a:r>
            <a:r>
              <a:rPr lang="en-US" altLang="ja-JP" sz="2000" dirty="0" smtClean="0">
                <a:solidFill>
                  <a:schemeClr val="tx1"/>
                </a:solidFill>
              </a:rPr>
              <a:t>31</a:t>
            </a:r>
            <a:r>
              <a:rPr lang="ja-JP" altLang="en-US" sz="2000" dirty="0" smtClean="0">
                <a:solidFill>
                  <a:schemeClr val="tx1"/>
                </a:solidFill>
              </a:rPr>
              <a:t>行）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12" name="角丸四角形 11"/>
          <p:cNvSpPr/>
          <p:nvPr/>
        </p:nvSpPr>
        <p:spPr bwMode="auto">
          <a:xfrm>
            <a:off x="1475656" y="4869320"/>
            <a:ext cx="5688632" cy="1440000"/>
          </a:xfrm>
          <a:prstGeom prst="roundRect">
            <a:avLst>
              <a:gd name="adj" fmla="val 6284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5400" b="1" i="0" u="none" strike="noStrike" cap="none" normalizeH="0" baseline="0" smtClean="0">
              <a:ln>
                <a:noFill/>
              </a:ln>
              <a:solidFill>
                <a:srgbClr val="0000FF"/>
              </a:solidFill>
              <a:effectLst/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547664" y="4890007"/>
            <a:ext cx="23887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>
                <a:solidFill>
                  <a:schemeClr val="tx1"/>
                </a:solidFill>
              </a:rPr>
              <a:t>f</a:t>
            </a:r>
            <a:r>
              <a:rPr lang="en-US" altLang="ja-JP" sz="2000" dirty="0" smtClean="0">
                <a:solidFill>
                  <a:schemeClr val="tx1"/>
                </a:solidFill>
              </a:rPr>
              <a:t>or</a:t>
            </a:r>
            <a:r>
              <a:rPr lang="ja-JP" altLang="en-US" sz="2000" dirty="0" smtClean="0">
                <a:solidFill>
                  <a:schemeClr val="tx1"/>
                </a:solidFill>
              </a:rPr>
              <a:t>文（</a:t>
            </a:r>
            <a:r>
              <a:rPr lang="en-US" altLang="ja-JP" sz="2000" dirty="0" smtClean="0">
                <a:solidFill>
                  <a:schemeClr val="tx1"/>
                </a:solidFill>
              </a:rPr>
              <a:t>55</a:t>
            </a:r>
            <a:r>
              <a:rPr lang="ja-JP" altLang="en-US" sz="2000" dirty="0" smtClean="0">
                <a:solidFill>
                  <a:schemeClr val="tx1"/>
                </a:solidFill>
              </a:rPr>
              <a:t>行～</a:t>
            </a:r>
            <a:r>
              <a:rPr lang="en-US" altLang="ja-JP" sz="2000" dirty="0" smtClean="0">
                <a:solidFill>
                  <a:schemeClr val="tx1"/>
                </a:solidFill>
              </a:rPr>
              <a:t>63</a:t>
            </a:r>
            <a:r>
              <a:rPr lang="ja-JP" altLang="en-US" sz="2000" dirty="0" smtClean="0">
                <a:solidFill>
                  <a:schemeClr val="tx1"/>
                </a:solidFill>
              </a:rPr>
              <a:t>行）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14" name="角丸四角形 13"/>
          <p:cNvSpPr/>
          <p:nvPr/>
        </p:nvSpPr>
        <p:spPr bwMode="auto">
          <a:xfrm>
            <a:off x="1691679" y="5422477"/>
            <a:ext cx="4680521" cy="720000"/>
          </a:xfrm>
          <a:prstGeom prst="roundRect">
            <a:avLst>
              <a:gd name="adj" fmla="val 6284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5400" b="1" i="0" u="none" strike="noStrike" cap="none" normalizeH="0" baseline="0" smtClean="0">
              <a:ln>
                <a:noFill/>
              </a:ln>
              <a:solidFill>
                <a:srgbClr val="0000FF"/>
              </a:solidFill>
              <a:effectLst/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791112" y="5454335"/>
            <a:ext cx="27808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>
                <a:solidFill>
                  <a:schemeClr val="tx1"/>
                </a:solidFill>
              </a:rPr>
              <a:t>f</a:t>
            </a:r>
            <a:r>
              <a:rPr lang="en-US" altLang="ja-JP" sz="2000" dirty="0" smtClean="0">
                <a:solidFill>
                  <a:schemeClr val="tx1"/>
                </a:solidFill>
              </a:rPr>
              <a:t>or</a:t>
            </a:r>
            <a:r>
              <a:rPr lang="ja-JP" altLang="en-US" sz="2000" dirty="0" smtClean="0">
                <a:solidFill>
                  <a:schemeClr val="tx1"/>
                </a:solidFill>
              </a:rPr>
              <a:t>文（</a:t>
            </a:r>
            <a:r>
              <a:rPr lang="en-US" altLang="ja-JP" sz="2000" dirty="0" smtClean="0">
                <a:solidFill>
                  <a:schemeClr val="tx1"/>
                </a:solidFill>
              </a:rPr>
              <a:t>58</a:t>
            </a:r>
            <a:r>
              <a:rPr lang="ja-JP" altLang="en-US" sz="2000" dirty="0" smtClean="0">
                <a:solidFill>
                  <a:schemeClr val="tx1"/>
                </a:solidFill>
              </a:rPr>
              <a:t>行～</a:t>
            </a:r>
            <a:r>
              <a:rPr lang="en-US" altLang="ja-JP" sz="2000" dirty="0">
                <a:solidFill>
                  <a:schemeClr val="tx1"/>
                </a:solidFill>
              </a:rPr>
              <a:t>6</a:t>
            </a:r>
            <a:r>
              <a:rPr lang="en-US" altLang="ja-JP" sz="2000" dirty="0" smtClean="0">
                <a:solidFill>
                  <a:schemeClr val="tx1"/>
                </a:solidFill>
              </a:rPr>
              <a:t>1</a:t>
            </a:r>
            <a:r>
              <a:rPr lang="ja-JP" altLang="en-US" sz="2000" dirty="0" smtClean="0">
                <a:solidFill>
                  <a:schemeClr val="tx1"/>
                </a:solidFill>
              </a:rPr>
              <a:t>行）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10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break</a:t>
            </a:r>
            <a:r>
              <a:rPr lang="ja-JP" altLang="en-US" smtClean="0"/>
              <a:t>文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ja-JP" altLang="en-US" smtClean="0"/>
              <a:t>		制御文 </a:t>
            </a:r>
            <a:r>
              <a:rPr lang="en-US" altLang="ja-JP" smtClean="0"/>
              <a:t>(</a:t>
            </a:r>
            <a:r>
              <a:rPr lang="ja-JP" altLang="en-US" smtClean="0"/>
              <a:t>条件</a:t>
            </a:r>
            <a:r>
              <a:rPr lang="en-US" altLang="ja-JP" smtClean="0"/>
              <a:t>) {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ja-JP" smtClean="0"/>
              <a:t>			</a:t>
            </a:r>
            <a:r>
              <a:rPr lang="ja-JP" altLang="en-US" smtClean="0"/>
              <a:t>・・・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ja-JP" altLang="en-US" smtClean="0"/>
              <a:t>			・・・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ja-JP" altLang="en-US" smtClean="0"/>
              <a:t>			</a:t>
            </a:r>
            <a:r>
              <a:rPr lang="en-US" altLang="ja-JP" smtClean="0"/>
              <a:t>if (</a:t>
            </a:r>
            <a:r>
              <a:rPr lang="ja-JP" altLang="en-US" smtClean="0"/>
              <a:t>条件</a:t>
            </a:r>
            <a:r>
              <a:rPr lang="en-US" altLang="ja-JP" smtClean="0"/>
              <a:t>) break;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ja-JP" smtClean="0"/>
              <a:t>			</a:t>
            </a:r>
            <a:r>
              <a:rPr lang="ja-JP" altLang="en-US" smtClean="0"/>
              <a:t>・・・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ja-JP" altLang="en-US" smtClean="0"/>
              <a:t>			・・・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ja-JP" smtClean="0"/>
              <a:t>		}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ja-JP" smtClean="0"/>
              <a:t>		</a:t>
            </a:r>
            <a:r>
              <a:rPr lang="ja-JP" altLang="en-US" smtClean="0"/>
              <a:t>・・・</a:t>
            </a:r>
          </a:p>
        </p:txBody>
      </p:sp>
      <p:sp>
        <p:nvSpPr>
          <p:cNvPr id="75780" name="AutoShape 5"/>
          <p:cNvSpPr>
            <a:spLocks noChangeArrowheads="1"/>
          </p:cNvSpPr>
          <p:nvPr/>
        </p:nvSpPr>
        <p:spPr bwMode="auto">
          <a:xfrm>
            <a:off x="755650" y="1843088"/>
            <a:ext cx="431800" cy="3673475"/>
          </a:xfrm>
          <a:prstGeom prst="downArrow">
            <a:avLst>
              <a:gd name="adj1" fmla="val 35296"/>
              <a:gd name="adj2" fmla="val 136039"/>
            </a:avLst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75781" name="AutoShape 6"/>
          <p:cNvSpPr>
            <a:spLocks noChangeArrowheads="1"/>
          </p:cNvSpPr>
          <p:nvPr/>
        </p:nvSpPr>
        <p:spPr bwMode="auto">
          <a:xfrm flipV="1">
            <a:off x="5148263" y="3500438"/>
            <a:ext cx="2160587" cy="2520950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2147483646 w 21600"/>
              <a:gd name="T7" fmla="*/ 2147483646 h 21600"/>
              <a:gd name="T8" fmla="*/ 2147483646 w 21600"/>
              <a:gd name="T9" fmla="*/ 2147483646 h 21600"/>
              <a:gd name="T10" fmla="*/ 2147483646 w 21600"/>
              <a:gd name="T11" fmla="*/ 2147483646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9457 h 21600"/>
              <a:gd name="T20" fmla="*/ 18498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7581" y="0"/>
                </a:moveTo>
                <a:lnTo>
                  <a:pt x="13561" y="5679"/>
                </a:lnTo>
                <a:lnTo>
                  <a:pt x="16663" y="5679"/>
                </a:lnTo>
                <a:lnTo>
                  <a:pt x="16663" y="19457"/>
                </a:lnTo>
                <a:lnTo>
                  <a:pt x="0" y="19457"/>
                </a:lnTo>
                <a:lnTo>
                  <a:pt x="0" y="21600"/>
                </a:lnTo>
                <a:lnTo>
                  <a:pt x="18498" y="21600"/>
                </a:lnTo>
                <a:lnTo>
                  <a:pt x="18498" y="5679"/>
                </a:lnTo>
                <a:lnTo>
                  <a:pt x="21600" y="5679"/>
                </a:lnTo>
                <a:lnTo>
                  <a:pt x="17581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Pixel">
  <a:themeElements>
    <a:clrScheme name="3_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3_Pix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1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1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3_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4665</TotalTime>
  <Words>241</Words>
  <Application>Microsoft Office PowerPoint</Application>
  <PresentationFormat>画面に合わせる (4:3)</PresentationFormat>
  <Paragraphs>89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8" baseType="lpstr">
      <vt:lpstr>ＭＳ Ｐゴシック</vt:lpstr>
      <vt:lpstr>ＭＳ Ｐ明朝</vt:lpstr>
      <vt:lpstr>Arial</vt:lpstr>
      <vt:lpstr>Courier New</vt:lpstr>
      <vt:lpstr>Times New Roman</vt:lpstr>
      <vt:lpstr>Wingdings</vt:lpstr>
      <vt:lpstr>3_Pixel</vt:lpstr>
      <vt:lpstr>プログラミングⅡ</vt:lpstr>
      <vt:lpstr>条件の書き方</vt:lpstr>
      <vt:lpstr>制御文</vt:lpstr>
      <vt:lpstr>while文</vt:lpstr>
      <vt:lpstr>for文</vt:lpstr>
      <vt:lpstr>for文（奇数を表示する）</vt:lpstr>
      <vt:lpstr>if文</vt:lpstr>
      <vt:lpstr>入れ子構造</vt:lpstr>
      <vt:lpstr>break文</vt:lpstr>
      <vt:lpstr>continue文</vt:lpstr>
      <vt:lpstr>制御文に関する注意事項</vt:lpstr>
    </vt:vector>
  </TitlesOfParts>
  <Manager>幸山直人</Manager>
  <Company>富山大学理学部数学教室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プログラミングⅡ</dc:title>
  <dc:creator>幸山直人</dc:creator>
  <cp:lastModifiedBy>Naoto KOUYAMA</cp:lastModifiedBy>
  <cp:revision>536</cp:revision>
  <dcterms:created xsi:type="dcterms:W3CDTF">1601-01-01T00:00:00Z</dcterms:created>
  <dcterms:modified xsi:type="dcterms:W3CDTF">2016-03-30T13:57:34Z</dcterms:modified>
</cp:coreProperties>
</file>