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5"/>
  </p:notesMasterIdLst>
  <p:handoutMasterIdLst>
    <p:handoutMasterId r:id="rId6"/>
  </p:handoutMasterIdLst>
  <p:sldIdLst>
    <p:sldId id="751" r:id="rId2"/>
    <p:sldId id="752" r:id="rId3"/>
    <p:sldId id="753" r:id="rId4"/>
  </p:sldIdLst>
  <p:sldSz cx="9144000" cy="6858000" type="screen4x3"/>
  <p:notesSz cx="6858000" cy="9144000"/>
  <p:defaultTextStyle>
    <a:defPPr>
      <a:defRPr lang="en-US"/>
    </a:defPPr>
    <a:lvl1pPr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DEDEDE"/>
    <a:srgbClr val="C0C0C0"/>
    <a:srgbClr val="996633"/>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88"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2EA107C8-9C29-4366-AEC5-7C7330E8DF3E}" type="slidenum">
              <a:rPr lang="ja-JP" altLang="en-US"/>
              <a:pPr>
                <a:defRPr/>
              </a:pPr>
              <a:t>‹#›</a:t>
            </a:fld>
            <a:endParaRPr lang="en-US" altLang="ja-JP"/>
          </a:p>
        </p:txBody>
      </p:sp>
    </p:spTree>
    <p:extLst>
      <p:ext uri="{BB962C8B-B14F-4D97-AF65-F5344CB8AC3E}">
        <p14:creationId xmlns:p14="http://schemas.microsoft.com/office/powerpoint/2010/main" val="4207868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5018A18B-6AD6-4266-8F71-D8EAA8226788}" type="slidenum">
              <a:rPr lang="ja-JP" altLang="en-US"/>
              <a:pPr>
                <a:defRPr/>
              </a:pPr>
              <a:t>‹#›</a:t>
            </a:fld>
            <a:endParaRPr lang="en-US" altLang="ja-JP"/>
          </a:p>
        </p:txBody>
      </p:sp>
    </p:spTree>
    <p:extLst>
      <p:ext uri="{BB962C8B-B14F-4D97-AF65-F5344CB8AC3E}">
        <p14:creationId xmlns:p14="http://schemas.microsoft.com/office/powerpoint/2010/main" val="3771798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l" eaLnBrk="1" hangingPunct="1">
              <a:defRPr/>
            </a:pPr>
            <a:r>
              <a:rPr lang="ja-JP" altLang="en-US" sz="3200" smtClean="0">
                <a:solidFill>
                  <a:schemeClr val="tx1"/>
                </a:solidFill>
              </a:rPr>
              <a:t>担当教員： 幸山 直人</a:t>
            </a:r>
          </a:p>
        </p:txBody>
      </p:sp>
      <p:sp>
        <p:nvSpPr>
          <p:cNvPr id="280578" name="Rectangle 2"/>
          <p:cNvSpPr>
            <a:spLocks noGrp="1" noChangeArrowheads="1"/>
          </p:cNvSpPr>
          <p:nvPr>
            <p:ph type="ctrTitle"/>
          </p:nvPr>
        </p:nvSpPr>
        <p:spPr>
          <a:xfrm>
            <a:off x="3132138" y="2260600"/>
            <a:ext cx="5832475" cy="1168400"/>
          </a:xfrm>
        </p:spPr>
        <p:txBody>
          <a:bodyPr/>
          <a:lstStyle>
            <a:lvl1pPr>
              <a:defRPr>
                <a:solidFill>
                  <a:srgbClr val="FFFFFF"/>
                </a:solidFill>
              </a:defRPr>
            </a:lvl1pPr>
          </a:lstStyle>
          <a:p>
            <a:pPr lvl="0"/>
            <a:r>
              <a:rPr lang="ja-JP" altLang="en-US" noProof="0" smtClean="0"/>
              <a:t>マスタ タイトルの書式設定</a:t>
            </a:r>
          </a:p>
        </p:txBody>
      </p:sp>
      <p:sp>
        <p:nvSpPr>
          <p:cNvPr id="280579"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Tree>
    <p:extLst>
      <p:ext uri="{BB962C8B-B14F-4D97-AF65-F5344CB8AC3E}">
        <p14:creationId xmlns:p14="http://schemas.microsoft.com/office/powerpoint/2010/main" val="174952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4326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075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528701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4009236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6782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22683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8085932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0397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01981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21037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r" eaLnBrk="1" hangingPunct="1">
              <a:defRPr/>
            </a:pPr>
            <a:r>
              <a:rPr lang="en-US" altLang="ja-JP" sz="1800" dirty="0" smtClean="0">
                <a:solidFill>
                  <a:schemeClr val="bg1"/>
                </a:solidFill>
              </a:rPr>
              <a:t>2016</a:t>
            </a:r>
            <a:r>
              <a:rPr lang="ja-JP" altLang="en-US" sz="1800" dirty="0" smtClean="0">
                <a:solidFill>
                  <a:schemeClr val="bg1"/>
                </a:solidFill>
              </a:rPr>
              <a:t>年度　プログラミング</a:t>
            </a:r>
            <a:r>
              <a:rPr lang="en-US" altLang="ja-JP" sz="1800" dirty="0" smtClean="0">
                <a:solidFill>
                  <a:schemeClr val="bg1"/>
                </a:solidFill>
              </a:rPr>
              <a:t>Ⅱ</a:t>
            </a:r>
          </a:p>
        </p:txBody>
      </p:sp>
    </p:spTree>
  </p:cSld>
  <p:clrMap bg1="lt1" tx1="dk1" bg2="lt2" tx2="dk2" accent1="accent1" accent2="accent2" accent3="accent3" accent4="accent4" accent5="accent5" accent6="accent6" hlink="hlink" folHlink="folHlink"/>
  <p:sldLayoutIdLst>
    <p:sldLayoutId id="2147483882"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iming>
    <p:tnLst>
      <p:par>
        <p:cTn id="1" dur="indefinite" restart="never" nodeType="tmRoot"/>
      </p:par>
    </p:tnLst>
  </p:timing>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p:txBody>
          <a:bodyPr/>
          <a:lstStyle/>
          <a:p>
            <a:pPr eaLnBrk="1" hangingPunct="1"/>
            <a:r>
              <a:rPr lang="ja-JP" altLang="en-US" smtClean="0"/>
              <a:t>プログラミング</a:t>
            </a:r>
            <a:r>
              <a:rPr lang="en-US" altLang="ja-JP" smtClean="0"/>
              <a:t>Ⅱ</a:t>
            </a:r>
          </a:p>
        </p:txBody>
      </p:sp>
      <p:sp>
        <p:nvSpPr>
          <p:cNvPr id="87043" name="Rectangle 3"/>
          <p:cNvSpPr>
            <a:spLocks noGrp="1" noChangeArrowheads="1"/>
          </p:cNvSpPr>
          <p:nvPr>
            <p:ph type="subTitle" idx="1"/>
          </p:nvPr>
        </p:nvSpPr>
        <p:spPr/>
        <p:txBody>
          <a:bodyPr/>
          <a:lstStyle/>
          <a:p>
            <a:pPr eaLnBrk="1" hangingPunct="1"/>
            <a:r>
              <a:rPr lang="ja-JP" altLang="en-US" sz="3100" smtClean="0"/>
              <a:t>～ 構造体でデータを扱おう</a:t>
            </a:r>
            <a:r>
              <a:rPr lang="en-US" altLang="ja-JP" sz="3100" smtClean="0"/>
              <a:t> </a:t>
            </a:r>
            <a:r>
              <a:rPr lang="ja-JP" altLang="en-US" sz="3100" smtClean="0"/>
              <a:t>～</a:t>
            </a:r>
          </a:p>
        </p:txBody>
      </p:sp>
      <p:sp>
        <p:nvSpPr>
          <p:cNvPr id="87044"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dirty="0" smtClean="0">
                <a:solidFill>
                  <a:schemeClr val="bg1"/>
                </a:solidFill>
              </a:rPr>
              <a:t>2016</a:t>
            </a:r>
            <a:r>
              <a:rPr lang="ja-JP" altLang="en-US" dirty="0" smtClean="0">
                <a:solidFill>
                  <a:schemeClr val="bg1"/>
                </a:solidFill>
              </a:rPr>
              <a:t>年度</a:t>
            </a:r>
            <a:endParaRPr lang="ja-JP" alt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ja-JP" altLang="en-US" smtClean="0"/>
              <a:t>構造体のまとめ</a:t>
            </a:r>
          </a:p>
        </p:txBody>
      </p:sp>
      <p:sp>
        <p:nvSpPr>
          <p:cNvPr id="88067" name="Rectangle 3"/>
          <p:cNvSpPr>
            <a:spLocks noGrp="1" noChangeArrowheads="1"/>
          </p:cNvSpPr>
          <p:nvPr>
            <p:ph type="body" idx="1"/>
          </p:nvPr>
        </p:nvSpPr>
        <p:spPr/>
        <p:txBody>
          <a:bodyPr/>
          <a:lstStyle/>
          <a:p>
            <a:pPr eaLnBrk="1" hangingPunct="1">
              <a:lnSpc>
                <a:spcPct val="90000"/>
              </a:lnSpc>
            </a:pPr>
            <a:r>
              <a:rPr lang="ja-JP" altLang="en-US" smtClean="0"/>
              <a:t>「</a:t>
            </a:r>
            <a:r>
              <a:rPr lang="en-US" altLang="ja-JP" smtClean="0"/>
              <a:t>struct</a:t>
            </a:r>
            <a:r>
              <a:rPr lang="ja-JP" altLang="en-US" smtClean="0"/>
              <a:t>」によって複数の変数を１つの変数として扱える</a:t>
            </a:r>
          </a:p>
          <a:p>
            <a:pPr eaLnBrk="1" hangingPunct="1">
              <a:lnSpc>
                <a:spcPct val="90000"/>
              </a:lnSpc>
            </a:pPr>
            <a:r>
              <a:rPr lang="ja-JP" altLang="en-US" smtClean="0"/>
              <a:t>「</a:t>
            </a:r>
            <a:r>
              <a:rPr lang="en-US" altLang="ja-JP" smtClean="0"/>
              <a:t>typedef</a:t>
            </a:r>
            <a:r>
              <a:rPr lang="ja-JP" altLang="en-US" smtClean="0"/>
              <a:t>」と合わせて用いることがほとんど</a:t>
            </a:r>
            <a:br>
              <a:rPr lang="ja-JP" altLang="en-US" smtClean="0"/>
            </a:br>
            <a:r>
              <a:rPr lang="en-US" altLang="ja-JP" smtClean="0"/>
              <a:t>typedef struct complex {</a:t>
            </a:r>
            <a:br>
              <a:rPr lang="en-US" altLang="ja-JP" smtClean="0"/>
            </a:br>
            <a:r>
              <a:rPr lang="en-US" altLang="ja-JP" smtClean="0"/>
              <a:t>	double re;</a:t>
            </a:r>
            <a:br>
              <a:rPr lang="en-US" altLang="ja-JP" smtClean="0"/>
            </a:br>
            <a:r>
              <a:rPr lang="en-US" altLang="ja-JP" smtClean="0"/>
              <a:t>	double im;</a:t>
            </a:r>
            <a:br>
              <a:rPr lang="en-US" altLang="ja-JP" smtClean="0"/>
            </a:br>
            <a:r>
              <a:rPr lang="en-US" altLang="ja-JP" smtClean="0"/>
              <a:t>} COMPLEX;</a:t>
            </a:r>
          </a:p>
          <a:p>
            <a:pPr eaLnBrk="1" hangingPunct="1">
              <a:lnSpc>
                <a:spcPct val="90000"/>
              </a:lnSpc>
            </a:pPr>
            <a:r>
              <a:rPr lang="ja-JP" altLang="en-US" smtClean="0"/>
              <a:t>構造体の演算子</a:t>
            </a:r>
            <a:br>
              <a:rPr lang="ja-JP" altLang="en-US" smtClean="0"/>
            </a:br>
            <a:r>
              <a:rPr lang="ja-JP" altLang="en-US" smtClean="0"/>
              <a:t>変数による参照：「</a:t>
            </a:r>
            <a:r>
              <a:rPr lang="en-US" altLang="ja-JP" smtClean="0"/>
              <a:t>.</a:t>
            </a:r>
            <a:r>
              <a:rPr lang="ja-JP" altLang="en-US" smtClean="0"/>
              <a:t>」</a:t>
            </a:r>
            <a:br>
              <a:rPr lang="ja-JP" altLang="en-US" smtClean="0"/>
            </a:br>
            <a:r>
              <a:rPr lang="ja-JP" altLang="en-US" smtClean="0"/>
              <a:t>ポインタによる参照：「</a:t>
            </a:r>
            <a:r>
              <a:rPr lang="en-US" altLang="ja-JP" smtClean="0"/>
              <a:t>-&gt;</a:t>
            </a:r>
            <a:r>
              <a:rPr lang="ja-JP" altLang="en-US" smtClean="0"/>
              <a:t>」</a:t>
            </a:r>
            <a:endParaRPr lang="en-US" altLang="ja-JP"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ja-JP" altLang="en-US" sz="4000" smtClean="0"/>
              <a:t>関数「</a:t>
            </a:r>
            <a:r>
              <a:rPr lang="en-US" altLang="ja-JP" sz="4000" smtClean="0"/>
              <a:t>exit()</a:t>
            </a:r>
            <a:r>
              <a:rPr lang="ja-JP" altLang="en-US" sz="4000" smtClean="0"/>
              <a:t>」でプログラムを終了する</a:t>
            </a:r>
          </a:p>
        </p:txBody>
      </p:sp>
      <p:sp>
        <p:nvSpPr>
          <p:cNvPr id="89091" name="Rectangle 3"/>
          <p:cNvSpPr>
            <a:spLocks noGrp="1" noChangeArrowheads="1"/>
          </p:cNvSpPr>
          <p:nvPr>
            <p:ph type="body" idx="1"/>
          </p:nvPr>
        </p:nvSpPr>
        <p:spPr/>
        <p:txBody>
          <a:bodyPr/>
          <a:lstStyle/>
          <a:p>
            <a:pPr eaLnBrk="1" hangingPunct="1">
              <a:lnSpc>
                <a:spcPct val="90000"/>
              </a:lnSpc>
            </a:pPr>
            <a:r>
              <a:rPr lang="ja-JP" altLang="en-US" smtClean="0"/>
              <a:t>関数「</a:t>
            </a:r>
            <a:r>
              <a:rPr lang="en-US" altLang="ja-JP" smtClean="0"/>
              <a:t>exit()</a:t>
            </a:r>
            <a:r>
              <a:rPr lang="ja-JP" altLang="en-US" smtClean="0"/>
              <a:t>」を用いるとプログラムのどんな所からでもプログラムを終了できる</a:t>
            </a:r>
            <a:br>
              <a:rPr lang="ja-JP" altLang="en-US" smtClean="0"/>
            </a:br>
            <a:r>
              <a:rPr lang="ja-JP" altLang="en-US" sz="2400" smtClean="0">
                <a:solidFill>
                  <a:srgbClr val="0000FF"/>
                </a:solidFill>
              </a:rPr>
              <a:t>＊標準ヘッダファイル「</a:t>
            </a:r>
            <a:r>
              <a:rPr lang="en-US" altLang="ja-JP" sz="2400" smtClean="0">
                <a:solidFill>
                  <a:srgbClr val="0000FF"/>
                </a:solidFill>
              </a:rPr>
              <a:t>stdlib.h</a:t>
            </a:r>
            <a:r>
              <a:rPr lang="ja-JP" altLang="en-US" sz="2400" smtClean="0">
                <a:solidFill>
                  <a:srgbClr val="0000FF"/>
                </a:solidFill>
              </a:rPr>
              <a:t>」のインクルードが必要</a:t>
            </a:r>
          </a:p>
          <a:p>
            <a:pPr eaLnBrk="1" hangingPunct="1">
              <a:lnSpc>
                <a:spcPct val="90000"/>
              </a:lnSpc>
            </a:pPr>
            <a:r>
              <a:rPr lang="ja-JP" altLang="en-US" smtClean="0"/>
              <a:t>ファイルのオープンや記憶領域の確保「</a:t>
            </a:r>
            <a:r>
              <a:rPr lang="en-US" altLang="ja-JP" smtClean="0"/>
              <a:t>malloc()</a:t>
            </a:r>
            <a:r>
              <a:rPr lang="ja-JP" altLang="en-US" smtClean="0"/>
              <a:t>」など、実行出来なかった場合に、直ちにプログラムを終了させる</a:t>
            </a:r>
            <a:endParaRPr lang="en-US" altLang="ja-JP" smtClean="0"/>
          </a:p>
          <a:p>
            <a:pPr eaLnBrk="1" hangingPunct="1">
              <a:lnSpc>
                <a:spcPct val="90000"/>
              </a:lnSpc>
            </a:pPr>
            <a:r>
              <a:rPr lang="ja-JP" altLang="en-US" smtClean="0"/>
              <a:t>使い方（</a:t>
            </a:r>
            <a:r>
              <a:rPr lang="en-US" altLang="ja-JP" smtClean="0"/>
              <a:t>return</a:t>
            </a:r>
            <a:r>
              <a:rPr lang="ja-JP" altLang="en-US" smtClean="0"/>
              <a:t>と同じように使える）</a:t>
            </a:r>
            <a:br>
              <a:rPr lang="ja-JP" altLang="en-US" smtClean="0"/>
            </a:br>
            <a:r>
              <a:rPr lang="ja-JP" altLang="en-US" smtClean="0"/>
              <a:t>正常終了：</a:t>
            </a:r>
            <a:r>
              <a:rPr lang="en-US" altLang="ja-JP" smtClean="0"/>
              <a:t>exit(EXIT_SUCCESS), exit(0)</a:t>
            </a:r>
            <a:r>
              <a:rPr lang="ja-JP" altLang="en-US" smtClean="0"/>
              <a:t/>
            </a:r>
            <a:br>
              <a:rPr lang="ja-JP" altLang="en-US" smtClean="0"/>
            </a:br>
            <a:r>
              <a:rPr lang="ja-JP" altLang="en-US" smtClean="0"/>
              <a:t>異常終了：</a:t>
            </a:r>
            <a:r>
              <a:rPr lang="en-US" altLang="ja-JP" smtClean="0"/>
              <a:t>exit(EXIT_FAILURE), exit(1)</a:t>
            </a:r>
            <a:r>
              <a:rPr lang="ja-JP" altLang="en-US" smtClean="0"/>
              <a:t/>
            </a:r>
            <a:br>
              <a:rPr lang="ja-JP" altLang="en-US" smtClean="0"/>
            </a:br>
            <a:r>
              <a:rPr lang="ja-JP" altLang="en-US" sz="2400" smtClean="0">
                <a:solidFill>
                  <a:srgbClr val="0000FF"/>
                </a:solidFill>
              </a:rPr>
              <a:t>＊</a:t>
            </a:r>
            <a:r>
              <a:rPr lang="en-US" altLang="ja-JP" sz="2400" smtClean="0">
                <a:solidFill>
                  <a:srgbClr val="0000FF"/>
                </a:solidFill>
              </a:rPr>
              <a:t>EXIT_SUCCESS</a:t>
            </a:r>
            <a:r>
              <a:rPr lang="ja-JP" altLang="en-US" sz="2400" smtClean="0">
                <a:solidFill>
                  <a:srgbClr val="0000FF"/>
                </a:solidFill>
              </a:rPr>
              <a:t>と</a:t>
            </a:r>
            <a:r>
              <a:rPr lang="en-US" altLang="ja-JP" sz="2400" smtClean="0">
                <a:solidFill>
                  <a:srgbClr val="0000FF"/>
                </a:solidFill>
              </a:rPr>
              <a:t>EXIT_FAILURE</a:t>
            </a:r>
            <a:r>
              <a:rPr lang="ja-JP" altLang="en-US" sz="2400" smtClean="0">
                <a:solidFill>
                  <a:srgbClr val="0000FF"/>
                </a:solidFill>
              </a:rPr>
              <a:t>の値は、標準ヘッダファイル「</a:t>
            </a:r>
            <a:r>
              <a:rPr lang="en-US" altLang="ja-JP" sz="2400" smtClean="0">
                <a:solidFill>
                  <a:srgbClr val="0000FF"/>
                </a:solidFill>
              </a:rPr>
              <a:t>stdlib.h</a:t>
            </a:r>
            <a:r>
              <a:rPr lang="ja-JP" altLang="en-US" sz="2400" smtClean="0">
                <a:solidFill>
                  <a:srgbClr val="0000FF"/>
                </a:solidFill>
              </a:rPr>
              <a:t>」で定義されている</a:t>
            </a:r>
          </a:p>
          <a:p>
            <a:pPr eaLnBrk="1" hangingPunct="1">
              <a:lnSpc>
                <a:spcPct val="90000"/>
              </a:lnSpc>
              <a:buFont typeface="Wingdings" panose="05000000000000000000" pitchFamily="2" charset="2"/>
              <a:buNone/>
            </a:pPr>
            <a:endParaRPr lang="ja-JP" altLang="en-US" sz="2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Pixel">
  <a:themeElements>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3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3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3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3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3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3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3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3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3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3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3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4665</TotalTime>
  <Words>66</Words>
  <Application>Microsoft Office PowerPoint</Application>
  <PresentationFormat>画面に合わせる (4:3)</PresentationFormat>
  <Paragraphs>11</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Ｐゴシック</vt:lpstr>
      <vt:lpstr>ＭＳ Ｐ明朝</vt:lpstr>
      <vt:lpstr>Arial</vt:lpstr>
      <vt:lpstr>Times New Roman</vt:lpstr>
      <vt:lpstr>Wingdings</vt:lpstr>
      <vt:lpstr>3_Pixel</vt:lpstr>
      <vt:lpstr>プログラミングⅡ</vt:lpstr>
      <vt:lpstr>構造体のまとめ</vt:lpstr>
      <vt:lpstr>関数「exit()」でプログラムを終了する</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プログラミングⅡ</dc:title>
  <dc:creator>幸山直人</dc:creator>
  <cp:lastModifiedBy>Naoto KOUYAMA</cp:lastModifiedBy>
  <cp:revision>537</cp:revision>
  <dcterms:created xsi:type="dcterms:W3CDTF">1601-01-01T00:00:00Z</dcterms:created>
  <dcterms:modified xsi:type="dcterms:W3CDTF">2016-03-30T14:00:48Z</dcterms:modified>
</cp:coreProperties>
</file>