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notesMasterIdLst>
    <p:notesMasterId r:id="rId5"/>
  </p:notesMasterIdLst>
  <p:handoutMasterIdLst>
    <p:handoutMasterId r:id="rId6"/>
  </p:handoutMasterIdLst>
  <p:sldIdLst>
    <p:sldId id="779" r:id="rId2"/>
    <p:sldId id="780" r:id="rId3"/>
    <p:sldId id="781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DEDEDE"/>
    <a:srgbClr val="C0C0C0"/>
    <a:srgbClr val="996633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88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EA107C8-9C29-4366-AEC5-7C7330E8DF3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7868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018A18B-6AD6-4266-8F71-D8EAA822678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1798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defRPr/>
            </a:pPr>
            <a:r>
              <a:rPr lang="ja-JP" altLang="en-US" sz="3200" smtClean="0">
                <a:solidFill>
                  <a:schemeClr val="tx1"/>
                </a:solidFill>
              </a:rPr>
              <a:t>担当教員： 幸山 直人</a:t>
            </a:r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2138" y="2260600"/>
            <a:ext cx="5832475" cy="11684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495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326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75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2870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0923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782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2683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8593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039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1981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1037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defRPr/>
            </a:pPr>
            <a:r>
              <a:rPr lang="en-US" altLang="ja-JP" sz="1800" dirty="0" smtClean="0">
                <a:solidFill>
                  <a:schemeClr val="bg1"/>
                </a:solidFill>
              </a:rPr>
              <a:t>2016</a:t>
            </a:r>
            <a:r>
              <a:rPr lang="ja-JP" altLang="en-US" sz="1800" dirty="0" smtClean="0">
                <a:solidFill>
                  <a:schemeClr val="bg1"/>
                </a:solidFill>
              </a:rPr>
              <a:t>年度　プログラミング</a:t>
            </a:r>
            <a:r>
              <a:rPr lang="en-US" altLang="ja-JP" sz="1800" dirty="0" smtClean="0">
                <a:solidFill>
                  <a:schemeClr val="bg1"/>
                </a:solidFill>
              </a:rPr>
              <a:t>Ⅱ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プログラミング</a:t>
            </a:r>
            <a:r>
              <a:rPr lang="en-US" altLang="ja-JP" smtClean="0"/>
              <a:t>Ⅱ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z="3500" dirty="0" smtClean="0"/>
              <a:t>～定番</a:t>
            </a:r>
            <a:r>
              <a:rPr lang="ja-JP" altLang="en-US" sz="3500" smtClean="0"/>
              <a:t>プログラム（２）</a:t>
            </a:r>
            <a:r>
              <a:rPr lang="en-US" altLang="ja-JP" sz="3500" dirty="0" smtClean="0"/>
              <a:t> </a:t>
            </a:r>
            <a:r>
              <a:rPr lang="ja-JP" altLang="en-US" sz="3500" dirty="0" smtClean="0"/>
              <a:t>～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dirty="0" smtClean="0">
                <a:solidFill>
                  <a:schemeClr val="bg1"/>
                </a:solidFill>
              </a:rPr>
              <a:t>2016</a:t>
            </a:r>
            <a:r>
              <a:rPr lang="ja-JP" altLang="en-US" dirty="0" smtClean="0">
                <a:solidFill>
                  <a:schemeClr val="bg1"/>
                </a:solidFill>
              </a:rPr>
              <a:t>年度</a:t>
            </a:r>
            <a:endParaRPr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91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乱数（擬似乱数）</a:t>
            </a:r>
            <a:endParaRPr lang="en-US" altLang="ja-JP" smtClean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mtClean="0"/>
              <a:t>乱数を発生させるには関数「</a:t>
            </a:r>
            <a:r>
              <a:rPr lang="en-US" altLang="ja-JP" smtClean="0"/>
              <a:t>rand()</a:t>
            </a:r>
            <a:r>
              <a:rPr lang="ja-JP" altLang="en-US" smtClean="0"/>
              <a:t>」を用いる</a:t>
            </a:r>
            <a:br>
              <a:rPr lang="ja-JP" altLang="en-US" smtClean="0"/>
            </a:br>
            <a:r>
              <a:rPr lang="ja-JP" altLang="en-US" sz="2400" smtClean="0">
                <a:solidFill>
                  <a:srgbClr val="0000FF"/>
                </a:solidFill>
              </a:rPr>
              <a:t>＊標準ヘッダファイル「</a:t>
            </a:r>
            <a:r>
              <a:rPr lang="en-US" altLang="ja-JP" sz="2400" smtClean="0">
                <a:solidFill>
                  <a:srgbClr val="0000FF"/>
                </a:solidFill>
              </a:rPr>
              <a:t>stdlib.h</a:t>
            </a:r>
            <a:r>
              <a:rPr lang="ja-JP" altLang="en-US" sz="2400" smtClean="0">
                <a:solidFill>
                  <a:srgbClr val="0000FF"/>
                </a:solidFill>
              </a:rPr>
              <a:t>」のインクルードが必要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プログラムを実行する度に異なる乱数を得るには、最初に１度だけ関数「</a:t>
            </a:r>
            <a:r>
              <a:rPr lang="en-US" altLang="ja-JP" smtClean="0"/>
              <a:t>srand()</a:t>
            </a:r>
            <a:r>
              <a:rPr lang="ja-JP" altLang="en-US" smtClean="0"/>
              <a:t>」を用いる</a:t>
            </a:r>
            <a:br>
              <a:rPr lang="ja-JP" altLang="en-US" smtClean="0"/>
            </a:br>
            <a:r>
              <a:rPr lang="ja-JP" altLang="en-US" smtClean="0"/>
              <a:t>使い方：「</a:t>
            </a:r>
            <a:r>
              <a:rPr lang="en-US" altLang="ja-JP" smtClean="0"/>
              <a:t>srand((unsigned)time(NULL))</a:t>
            </a:r>
            <a:r>
              <a:rPr lang="ja-JP" altLang="en-US" smtClean="0"/>
              <a:t>」</a:t>
            </a:r>
            <a:br>
              <a:rPr lang="ja-JP" altLang="en-US" smtClean="0"/>
            </a:br>
            <a:r>
              <a:rPr lang="ja-JP" altLang="en-US" sz="2400" smtClean="0">
                <a:solidFill>
                  <a:srgbClr val="0000FF"/>
                </a:solidFill>
              </a:rPr>
              <a:t>＊標準ヘッダファイル「</a:t>
            </a:r>
            <a:r>
              <a:rPr lang="en-US" altLang="ja-JP" sz="2400" smtClean="0">
                <a:solidFill>
                  <a:srgbClr val="0000FF"/>
                </a:solidFill>
              </a:rPr>
              <a:t>time.h</a:t>
            </a:r>
            <a:r>
              <a:rPr lang="ja-JP" altLang="en-US" sz="2400" smtClean="0">
                <a:solidFill>
                  <a:srgbClr val="0000FF"/>
                </a:solidFill>
              </a:rPr>
              <a:t>」のインクルードが必要</a:t>
            </a:r>
            <a:endParaRPr lang="ja-JP" altLang="en-US" smtClean="0"/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関数「</a:t>
            </a:r>
            <a:r>
              <a:rPr lang="en-US" altLang="ja-JP" smtClean="0"/>
              <a:t>rand()</a:t>
            </a:r>
            <a:r>
              <a:rPr lang="ja-JP" altLang="en-US" smtClean="0"/>
              <a:t>」は整数</a:t>
            </a:r>
            <a:r>
              <a:rPr lang="en-US" altLang="ja-JP" smtClean="0"/>
              <a:t>0</a:t>
            </a:r>
            <a:r>
              <a:rPr lang="ja-JP" altLang="en-US" smtClean="0"/>
              <a:t>から</a:t>
            </a:r>
            <a:r>
              <a:rPr lang="en-US" altLang="ja-JP" smtClean="0"/>
              <a:t>32767</a:t>
            </a:r>
            <a:r>
              <a:rPr lang="ja-JP" altLang="en-US" smtClean="0"/>
              <a:t>（</a:t>
            </a:r>
            <a:r>
              <a:rPr lang="en-US" altLang="ja-JP" smtClean="0"/>
              <a:t>0x7FFF</a:t>
            </a:r>
            <a:r>
              <a:rPr lang="ja-JP" altLang="en-US" smtClean="0"/>
              <a:t>）までの間で乱数を発生する（乱数の最大値は定数「</a:t>
            </a:r>
            <a:r>
              <a:rPr lang="en-US" altLang="ja-JP" smtClean="0"/>
              <a:t>RAND_MAX</a:t>
            </a:r>
            <a:r>
              <a:rPr lang="ja-JP" altLang="en-US" smtClean="0"/>
              <a:t>」として標準ヘッダファイル「</a:t>
            </a:r>
            <a:r>
              <a:rPr lang="en-US" altLang="ja-JP" smtClean="0"/>
              <a:t>stdlib.h</a:t>
            </a:r>
            <a:r>
              <a:rPr lang="ja-JP" altLang="en-US" smtClean="0"/>
              <a:t>」に記述されている）</a:t>
            </a:r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181492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乱数（擬似乱数）の使い方</a:t>
            </a:r>
            <a:endParaRPr lang="en-US" altLang="ja-JP" smtClean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「</a:t>
            </a:r>
            <a:r>
              <a:rPr lang="en-US" altLang="ja-JP" smtClean="0"/>
              <a:t>rand()</a:t>
            </a:r>
            <a:r>
              <a:rPr lang="ja-JP" altLang="en-US" smtClean="0"/>
              <a:t>」</a:t>
            </a:r>
            <a:br>
              <a:rPr lang="ja-JP" altLang="en-US" smtClean="0"/>
            </a:br>
            <a:r>
              <a:rPr lang="en-US" altLang="ja-JP" smtClean="0"/>
              <a:t>0</a:t>
            </a:r>
            <a:r>
              <a:rPr lang="ja-JP" altLang="en-US" smtClean="0"/>
              <a:t>から</a:t>
            </a:r>
            <a:r>
              <a:rPr lang="en-US" altLang="ja-JP" smtClean="0"/>
              <a:t>32767</a:t>
            </a:r>
            <a:r>
              <a:rPr lang="ja-JP" altLang="en-US" smtClean="0"/>
              <a:t>の乱数（</a:t>
            </a:r>
            <a:r>
              <a:rPr lang="en-US" altLang="ja-JP" smtClean="0"/>
              <a:t>int</a:t>
            </a:r>
            <a:r>
              <a:rPr lang="ja-JP" altLang="en-US" smtClean="0"/>
              <a:t>型）</a:t>
            </a:r>
          </a:p>
          <a:p>
            <a:pPr eaLnBrk="1" hangingPunct="1"/>
            <a:r>
              <a:rPr lang="ja-JP" altLang="en-US" smtClean="0"/>
              <a:t>「</a:t>
            </a:r>
            <a:r>
              <a:rPr lang="en-US" altLang="ja-JP" smtClean="0"/>
              <a:t>(double)rand()/(RAND_MAX+1.0)</a:t>
            </a:r>
            <a:r>
              <a:rPr lang="ja-JP" altLang="en-US" smtClean="0"/>
              <a:t>」</a:t>
            </a:r>
            <a:br>
              <a:rPr lang="ja-JP" altLang="en-US" smtClean="0"/>
            </a:br>
            <a:r>
              <a:rPr lang="en-US" altLang="ja-JP" smtClean="0"/>
              <a:t>0.0</a:t>
            </a:r>
            <a:r>
              <a:rPr lang="ja-JP" altLang="en-US" smtClean="0"/>
              <a:t>から</a:t>
            </a:r>
            <a:r>
              <a:rPr lang="en-US" altLang="ja-JP" smtClean="0"/>
              <a:t>0.999</a:t>
            </a:r>
            <a:r>
              <a:rPr lang="ja-JP" altLang="en-US" smtClean="0"/>
              <a:t>・・・の乱数（</a:t>
            </a:r>
            <a:r>
              <a:rPr lang="en-US" altLang="ja-JP" smtClean="0"/>
              <a:t>double</a:t>
            </a:r>
            <a:r>
              <a:rPr lang="ja-JP" altLang="en-US" smtClean="0"/>
              <a:t>型）</a:t>
            </a:r>
          </a:p>
          <a:p>
            <a:pPr eaLnBrk="1" hangingPunct="1"/>
            <a:r>
              <a:rPr lang="ja-JP" altLang="en-US" smtClean="0"/>
              <a:t>「</a:t>
            </a:r>
            <a:r>
              <a:rPr lang="en-US" altLang="ja-JP" smtClean="0"/>
              <a:t>(int)(rand()/(RAND_MAX+1.0)*6.0)</a:t>
            </a:r>
            <a:r>
              <a:rPr lang="ja-JP" altLang="en-US" smtClean="0"/>
              <a:t>」</a:t>
            </a:r>
            <a:br>
              <a:rPr lang="ja-JP" altLang="en-US" smtClean="0"/>
            </a:br>
            <a:r>
              <a:rPr lang="en-US" altLang="ja-JP" smtClean="0"/>
              <a:t>0</a:t>
            </a:r>
            <a:r>
              <a:rPr lang="ja-JP" altLang="en-US" smtClean="0"/>
              <a:t>から</a:t>
            </a:r>
            <a:r>
              <a:rPr lang="en-US" altLang="ja-JP" smtClean="0"/>
              <a:t>5</a:t>
            </a:r>
            <a:r>
              <a:rPr lang="ja-JP" altLang="en-US" smtClean="0"/>
              <a:t>の乱数（</a:t>
            </a:r>
            <a:r>
              <a:rPr lang="en-US" altLang="ja-JP" smtClean="0"/>
              <a:t>int</a:t>
            </a:r>
            <a:r>
              <a:rPr lang="ja-JP" altLang="en-US" smtClean="0"/>
              <a:t>型）</a:t>
            </a:r>
          </a:p>
          <a:p>
            <a:pPr eaLnBrk="1" hangingPunct="1"/>
            <a:r>
              <a:rPr lang="ja-JP" altLang="en-US" smtClean="0"/>
              <a:t>「</a:t>
            </a:r>
            <a:r>
              <a:rPr lang="en-US" altLang="ja-JP" smtClean="0"/>
              <a:t>(int)(rand()/(RAND_MAX+1.0)*6.0)+1</a:t>
            </a:r>
            <a:r>
              <a:rPr lang="ja-JP" altLang="en-US" smtClean="0"/>
              <a:t>」</a:t>
            </a:r>
            <a:br>
              <a:rPr lang="ja-JP" altLang="en-US" smtClean="0"/>
            </a:br>
            <a:r>
              <a:rPr lang="en-US" altLang="ja-JP" smtClean="0"/>
              <a:t>1</a:t>
            </a:r>
            <a:r>
              <a:rPr lang="ja-JP" altLang="en-US" smtClean="0"/>
              <a:t>から</a:t>
            </a:r>
            <a:r>
              <a:rPr lang="en-US" altLang="ja-JP" smtClean="0"/>
              <a:t>6</a:t>
            </a:r>
            <a:r>
              <a:rPr lang="ja-JP" altLang="en-US" smtClean="0"/>
              <a:t>の乱数（</a:t>
            </a:r>
            <a:r>
              <a:rPr lang="en-US" altLang="ja-JP" smtClean="0"/>
              <a:t>int</a:t>
            </a:r>
            <a:r>
              <a:rPr lang="ja-JP" altLang="en-US" smtClean="0"/>
              <a:t>型）</a:t>
            </a:r>
          </a:p>
        </p:txBody>
      </p:sp>
    </p:spTree>
    <p:extLst>
      <p:ext uri="{BB962C8B-B14F-4D97-AF65-F5344CB8AC3E}">
        <p14:creationId xmlns:p14="http://schemas.microsoft.com/office/powerpoint/2010/main" val="247516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Pixel">
  <a:themeElements>
    <a:clrScheme name="3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3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3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4665</TotalTime>
  <Words>40</Words>
  <Application>Microsoft Office PowerPoint</Application>
  <PresentationFormat>画面に合わせる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Ｐゴシック</vt:lpstr>
      <vt:lpstr>ＭＳ Ｐ明朝</vt:lpstr>
      <vt:lpstr>Arial</vt:lpstr>
      <vt:lpstr>Times New Roman</vt:lpstr>
      <vt:lpstr>Wingdings</vt:lpstr>
      <vt:lpstr>3_Pixel</vt:lpstr>
      <vt:lpstr>プログラミングⅡ</vt:lpstr>
      <vt:lpstr>乱数（擬似乱数）</vt:lpstr>
      <vt:lpstr>乱数（擬似乱数）の使い方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プログラミングⅡ</dc:title>
  <dc:creator>幸山直人</dc:creator>
  <cp:lastModifiedBy>Naoto KOUYAMA</cp:lastModifiedBy>
  <cp:revision>539</cp:revision>
  <dcterms:created xsi:type="dcterms:W3CDTF">1601-01-01T00:00:00Z</dcterms:created>
  <dcterms:modified xsi:type="dcterms:W3CDTF">2016-03-30T14:03:45Z</dcterms:modified>
</cp:coreProperties>
</file>