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handoutMasterIdLst>
    <p:handoutMasterId r:id="rId22"/>
  </p:handoutMasterIdLst>
  <p:sldIdLst>
    <p:sldId id="562" r:id="rId2"/>
    <p:sldId id="419" r:id="rId3"/>
    <p:sldId id="772" r:id="rId4"/>
    <p:sldId id="774" r:id="rId5"/>
    <p:sldId id="418" r:id="rId6"/>
    <p:sldId id="415" r:id="rId7"/>
    <p:sldId id="416" r:id="rId8"/>
    <p:sldId id="403" r:id="rId9"/>
    <p:sldId id="404" r:id="rId10"/>
    <p:sldId id="406" r:id="rId11"/>
    <p:sldId id="405" r:id="rId12"/>
    <p:sldId id="847" r:id="rId13"/>
    <p:sldId id="407" r:id="rId14"/>
    <p:sldId id="408" r:id="rId15"/>
    <p:sldId id="409" r:id="rId16"/>
    <p:sldId id="410" r:id="rId17"/>
    <p:sldId id="411" r:id="rId18"/>
    <p:sldId id="412" r:id="rId19"/>
    <p:sldId id="773" r:id="rId20"/>
  </p:sldIdLst>
  <p:sldSz cx="9144000" cy="6858000" type="screen4x3"/>
  <p:notesSz cx="6858000" cy="9144000"/>
  <p:defaultTextStyle>
    <a:defPPr>
      <a:defRPr lang="en-US"/>
    </a:defPPr>
    <a:lvl1pPr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sz="5400" kern="1200">
        <a:solidFill>
          <a:srgbClr val="0000FF"/>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5400" kern="1200">
        <a:solidFill>
          <a:srgbClr val="0000FF"/>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EDEDE"/>
    <a:srgbClr val="C0C0C0"/>
    <a:srgbClr val="FFFF00"/>
    <a:srgbClr val="996633"/>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4746" autoAdjust="0"/>
  </p:normalViewPr>
  <p:slideViewPr>
    <p:cSldViewPr>
      <p:cViewPr varScale="1">
        <p:scale>
          <a:sx n="84" d="100"/>
          <a:sy n="84" d="100"/>
        </p:scale>
        <p:origin x="142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9830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9830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3E60C4D-C12D-4E89-A058-B9C3825F89B4}" type="slidenum">
              <a:rPr lang="ja-JP" altLang="en-US"/>
              <a:pPr/>
              <a:t>‹#›</a:t>
            </a:fld>
            <a:endParaRPr lang="en-US" altLang="ja-JP"/>
          </a:p>
        </p:txBody>
      </p:sp>
    </p:spTree>
    <p:extLst>
      <p:ext uri="{BB962C8B-B14F-4D97-AF65-F5344CB8AC3E}">
        <p14:creationId xmlns:p14="http://schemas.microsoft.com/office/powerpoint/2010/main" val="4152632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Times New Roman" pitchFamily="18" charset="0"/>
              </a:defRPr>
            </a:lvl1pPr>
          </a:lstStyle>
          <a:p>
            <a:pPr>
              <a:defRPr/>
            </a:pPr>
            <a:endParaRPr lang="en-US" altLang="ja-JP"/>
          </a:p>
        </p:txBody>
      </p:sp>
      <p:sp>
        <p:nvSpPr>
          <p:cNvPr id="145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Times New Roman" pitchFamily="18" charset="0"/>
              </a:defRPr>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Times New Roman" panose="02020603050405020304" pitchFamily="18" charset="0"/>
              </a:defRPr>
            </a:lvl1pPr>
          </a:lstStyle>
          <a:p>
            <a:fld id="{B277D37D-0F77-4BE9-973B-00F1BE5C69E6}" type="slidenum">
              <a:rPr lang="ja-JP" altLang="en-US"/>
              <a:pPr/>
              <a:t>‹#›</a:t>
            </a:fld>
            <a:endParaRPr lang="en-US" altLang="ja-JP"/>
          </a:p>
        </p:txBody>
      </p:sp>
    </p:spTree>
    <p:extLst>
      <p:ext uri="{BB962C8B-B14F-4D97-AF65-F5344CB8AC3E}">
        <p14:creationId xmlns:p14="http://schemas.microsoft.com/office/powerpoint/2010/main" val="32604336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3A9AB80-CF2A-43B4-B7A0-97473DE6BF46}" type="slidenum">
              <a:rPr lang="ja-JP" altLang="en-US" sz="1200">
                <a:solidFill>
                  <a:schemeClr val="tx1"/>
                </a:solidFill>
                <a:latin typeface="Times New Roman" panose="02020603050405020304" pitchFamily="18" charset="0"/>
              </a:rPr>
              <a:pPr eaLnBrk="1" hangingPunct="1"/>
              <a:t>2</a:t>
            </a:fld>
            <a:endParaRPr lang="en-US" altLang="ja-JP" sz="1200">
              <a:solidFill>
                <a:schemeClr val="tx1"/>
              </a:solidFill>
              <a:latin typeface="Times New Roman" panose="02020603050405020304" pitchFamily="18" charset="0"/>
            </a:endParaRP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051170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79FD4D4-AF1C-4C07-8109-1D66BF2FF194}" type="slidenum">
              <a:rPr lang="ja-JP" altLang="en-US" sz="1200">
                <a:solidFill>
                  <a:schemeClr val="tx1"/>
                </a:solidFill>
                <a:latin typeface="Times New Roman" panose="02020603050405020304" pitchFamily="18" charset="0"/>
              </a:rPr>
              <a:pPr eaLnBrk="1" hangingPunct="1"/>
              <a:t>14</a:t>
            </a:fld>
            <a:endParaRPr lang="en-US" altLang="ja-JP" sz="1200">
              <a:solidFill>
                <a:schemeClr val="tx1"/>
              </a:solidFill>
              <a:latin typeface="Times New Roman" panose="02020603050405020304" pitchFamily="18"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4821188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200A597E-0DD3-4E62-9173-340116360182}" type="slidenum">
              <a:rPr lang="ja-JP" altLang="en-US" sz="1200">
                <a:solidFill>
                  <a:schemeClr val="tx1"/>
                </a:solidFill>
                <a:latin typeface="Times New Roman" panose="02020603050405020304" pitchFamily="18" charset="0"/>
              </a:rPr>
              <a:pPr eaLnBrk="1" hangingPunct="1"/>
              <a:t>15</a:t>
            </a:fld>
            <a:endParaRPr lang="en-US" altLang="ja-JP" sz="1200">
              <a:solidFill>
                <a:schemeClr val="tx1"/>
              </a:solidFill>
              <a:latin typeface="Times New Roman" panose="02020603050405020304" pitchFamily="18"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565693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4BDFA9A9-2A28-4CC6-A8CF-F02E5494D942}" type="slidenum">
              <a:rPr lang="ja-JP" altLang="en-US" sz="1200">
                <a:solidFill>
                  <a:schemeClr val="tx1"/>
                </a:solidFill>
                <a:latin typeface="Times New Roman" panose="02020603050405020304" pitchFamily="18" charset="0"/>
              </a:rPr>
              <a:pPr eaLnBrk="1" hangingPunct="1"/>
              <a:t>16</a:t>
            </a:fld>
            <a:endParaRPr lang="en-US" altLang="ja-JP" sz="1200">
              <a:solidFill>
                <a:schemeClr val="tx1"/>
              </a:solidFill>
              <a:latin typeface="Times New Roman" panose="02020603050405020304" pitchFamily="18"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57393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7209224-C14D-4000-BEBD-A166AB4E9087}" type="slidenum">
              <a:rPr lang="ja-JP" altLang="en-US" sz="1200">
                <a:solidFill>
                  <a:schemeClr val="tx1"/>
                </a:solidFill>
                <a:latin typeface="Times New Roman" panose="02020603050405020304" pitchFamily="18" charset="0"/>
              </a:rPr>
              <a:pPr eaLnBrk="1" hangingPunct="1"/>
              <a:t>17</a:t>
            </a:fld>
            <a:endParaRPr lang="en-US" altLang="ja-JP" sz="1200">
              <a:solidFill>
                <a:schemeClr val="tx1"/>
              </a:solidFill>
              <a:latin typeface="Times New Roman" panose="02020603050405020304" pitchFamily="18"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337448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79970E6E-B81A-4138-9052-A0652E36A8ED}" type="slidenum">
              <a:rPr lang="ja-JP" altLang="en-US" sz="1200">
                <a:solidFill>
                  <a:schemeClr val="tx1"/>
                </a:solidFill>
                <a:latin typeface="Times New Roman" panose="02020603050405020304" pitchFamily="18" charset="0"/>
              </a:rPr>
              <a:pPr eaLnBrk="1" hangingPunct="1"/>
              <a:t>18</a:t>
            </a:fld>
            <a:endParaRPr lang="en-US" altLang="ja-JP" sz="1200">
              <a:solidFill>
                <a:schemeClr val="tx1"/>
              </a:solidFill>
              <a:latin typeface="Times New Roman" panose="02020603050405020304" pitchFamily="18"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4141431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AAE5A1DE-95BE-494D-8255-DD1E475181E1}" type="slidenum">
              <a:rPr lang="ja-JP" altLang="en-US" sz="1200">
                <a:solidFill>
                  <a:schemeClr val="tx1"/>
                </a:solidFill>
                <a:latin typeface="Times New Roman" panose="02020603050405020304" pitchFamily="18" charset="0"/>
              </a:rPr>
              <a:pPr eaLnBrk="1" hangingPunct="1"/>
              <a:t>5</a:t>
            </a:fld>
            <a:endParaRPr lang="en-US" altLang="ja-JP" sz="1200">
              <a:solidFill>
                <a:schemeClr val="tx1"/>
              </a:solidFill>
              <a:latin typeface="Times New Roman" panose="02020603050405020304" pitchFamily="18" charset="0"/>
            </a:endParaRP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957025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E6870E37-6C02-472F-8059-EA406A431BB9}" type="slidenum">
              <a:rPr lang="ja-JP" altLang="en-US" sz="1200">
                <a:solidFill>
                  <a:schemeClr val="tx1"/>
                </a:solidFill>
                <a:latin typeface="Times New Roman" panose="02020603050405020304" pitchFamily="18" charset="0"/>
              </a:rPr>
              <a:pPr eaLnBrk="1" hangingPunct="1"/>
              <a:t>6</a:t>
            </a:fld>
            <a:endParaRPr lang="en-US" altLang="ja-JP" sz="1200">
              <a:solidFill>
                <a:schemeClr val="tx1"/>
              </a:solidFill>
              <a:latin typeface="Times New Roman" panose="02020603050405020304" pitchFamily="18" charset="0"/>
            </a:endParaRPr>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787807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F667F03-6D17-41F9-A6D7-253988CAC8AF}" type="slidenum">
              <a:rPr lang="ja-JP" altLang="en-US" sz="1200">
                <a:solidFill>
                  <a:schemeClr val="tx1"/>
                </a:solidFill>
                <a:latin typeface="Times New Roman" panose="02020603050405020304" pitchFamily="18" charset="0"/>
              </a:rPr>
              <a:pPr eaLnBrk="1" hangingPunct="1"/>
              <a:t>7</a:t>
            </a:fld>
            <a:endParaRPr lang="en-US" altLang="ja-JP" sz="1200">
              <a:solidFill>
                <a:schemeClr val="tx1"/>
              </a:solidFill>
              <a:latin typeface="Times New Roman" panose="02020603050405020304" pitchFamily="18" charset="0"/>
            </a:endParaRP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196952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FADC8B3B-8905-4786-AA2B-CD0E66D88A0A}" type="slidenum">
              <a:rPr lang="ja-JP" altLang="en-US" sz="1200">
                <a:solidFill>
                  <a:schemeClr val="tx1"/>
                </a:solidFill>
                <a:latin typeface="Times New Roman" panose="02020603050405020304" pitchFamily="18" charset="0"/>
              </a:rPr>
              <a:pPr eaLnBrk="1" hangingPunct="1"/>
              <a:t>8</a:t>
            </a:fld>
            <a:endParaRPr lang="en-US" altLang="ja-JP" sz="1200">
              <a:solidFill>
                <a:schemeClr val="tx1"/>
              </a:solidFill>
              <a:latin typeface="Times New Roman" panose="02020603050405020304" pitchFamily="18" charset="0"/>
            </a:endParaRPr>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746494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B440397A-C1D1-4A9D-AF9D-082CDC3FD6E1}" type="slidenum">
              <a:rPr lang="ja-JP" altLang="en-US" sz="1200">
                <a:solidFill>
                  <a:schemeClr val="tx1"/>
                </a:solidFill>
                <a:latin typeface="Times New Roman" panose="02020603050405020304" pitchFamily="18" charset="0"/>
              </a:rPr>
              <a:pPr eaLnBrk="1" hangingPunct="1"/>
              <a:t>9</a:t>
            </a:fld>
            <a:endParaRPr lang="en-US" altLang="ja-JP" sz="1200">
              <a:solidFill>
                <a:schemeClr val="tx1"/>
              </a:solidFill>
              <a:latin typeface="Times New Roman" panose="02020603050405020304" pitchFamily="18" charset="0"/>
            </a:endParaRPr>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634282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C608122C-D728-4A28-92B3-6C59BDDF80D8}" type="slidenum">
              <a:rPr lang="ja-JP" altLang="en-US" sz="1200">
                <a:solidFill>
                  <a:schemeClr val="tx1"/>
                </a:solidFill>
                <a:latin typeface="Times New Roman" panose="02020603050405020304" pitchFamily="18" charset="0"/>
              </a:rPr>
              <a:pPr eaLnBrk="1" hangingPunct="1"/>
              <a:t>10</a:t>
            </a:fld>
            <a:endParaRPr lang="en-US" altLang="ja-JP" sz="1200">
              <a:solidFill>
                <a:schemeClr val="tx1"/>
              </a:solidFill>
              <a:latin typeface="Times New Roman" panose="02020603050405020304" pitchFamily="18" charset="0"/>
            </a:endParaRPr>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2002479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D8B2C202-85FB-4D4A-B088-4A260D3C6274}" type="slidenum">
              <a:rPr lang="ja-JP" altLang="en-US" sz="1200">
                <a:solidFill>
                  <a:schemeClr val="tx1"/>
                </a:solidFill>
                <a:latin typeface="Times New Roman" panose="02020603050405020304" pitchFamily="18" charset="0"/>
              </a:rPr>
              <a:pPr eaLnBrk="1" hangingPunct="1"/>
              <a:t>11</a:t>
            </a:fld>
            <a:endParaRPr lang="en-US" altLang="ja-JP" sz="1200">
              <a:solidFill>
                <a:schemeClr val="tx1"/>
              </a:solidFill>
              <a:latin typeface="Times New Roman" panose="02020603050405020304" pitchFamily="18"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1135672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5400">
                <a:solidFill>
                  <a:srgbClr val="0000FF"/>
                </a:solidFill>
                <a:latin typeface="Arial" panose="020B0604020202020204" pitchFamily="34" charset="0"/>
                <a:ea typeface="ＭＳ Ｐゴシック" panose="020B0600070205080204" pitchFamily="50" charset="-128"/>
              </a:defRPr>
            </a:lvl1pPr>
            <a:lvl2pPr marL="742950" indent="-285750" eaLnBrk="0" hangingPunct="0">
              <a:defRPr kumimoji="1" sz="5400">
                <a:solidFill>
                  <a:srgbClr val="0000FF"/>
                </a:solidFill>
                <a:latin typeface="Arial" panose="020B0604020202020204" pitchFamily="34" charset="0"/>
                <a:ea typeface="ＭＳ Ｐゴシック" panose="020B0600070205080204" pitchFamily="50" charset="-128"/>
              </a:defRPr>
            </a:lvl2pPr>
            <a:lvl3pPr marL="1143000" indent="-228600" eaLnBrk="0" hangingPunct="0">
              <a:defRPr kumimoji="1" sz="5400">
                <a:solidFill>
                  <a:srgbClr val="0000FF"/>
                </a:solidFill>
                <a:latin typeface="Arial" panose="020B0604020202020204" pitchFamily="34" charset="0"/>
                <a:ea typeface="ＭＳ Ｐゴシック" panose="020B0600070205080204" pitchFamily="50" charset="-128"/>
              </a:defRPr>
            </a:lvl3pPr>
            <a:lvl4pPr marL="1600200" indent="-228600" eaLnBrk="0" hangingPunct="0">
              <a:defRPr kumimoji="1" sz="5400">
                <a:solidFill>
                  <a:srgbClr val="0000FF"/>
                </a:solidFill>
                <a:latin typeface="Arial" panose="020B0604020202020204" pitchFamily="34" charset="0"/>
                <a:ea typeface="ＭＳ Ｐゴシック" panose="020B0600070205080204" pitchFamily="50" charset="-128"/>
              </a:defRPr>
            </a:lvl4pPr>
            <a:lvl5pPr marL="2057400" indent="-228600" eaLnBrk="0" hangingPunct="0">
              <a:defRPr kumimoji="1" sz="5400">
                <a:solidFill>
                  <a:srgbClr val="0000FF"/>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5400">
                <a:solidFill>
                  <a:srgbClr val="0000FF"/>
                </a:solidFill>
                <a:latin typeface="Arial" panose="020B0604020202020204" pitchFamily="34" charset="0"/>
                <a:ea typeface="ＭＳ Ｐゴシック" panose="020B0600070205080204" pitchFamily="50" charset="-128"/>
              </a:defRPr>
            </a:lvl9pPr>
          </a:lstStyle>
          <a:p>
            <a:pPr eaLnBrk="1" hangingPunct="1"/>
            <a:fld id="{91B890D8-8A8D-4A3E-B18D-AB92D6170DA0}" type="slidenum">
              <a:rPr lang="ja-JP" altLang="en-US" sz="1200">
                <a:solidFill>
                  <a:schemeClr val="tx1"/>
                </a:solidFill>
                <a:latin typeface="Times New Roman" panose="02020603050405020304" pitchFamily="18" charset="0"/>
              </a:rPr>
              <a:pPr eaLnBrk="1" hangingPunct="1"/>
              <a:t>13</a:t>
            </a:fld>
            <a:endParaRPr lang="en-US" altLang="ja-JP" sz="1200">
              <a:solidFill>
                <a:schemeClr val="tx1"/>
              </a:solidFill>
              <a:latin typeface="Times New Roman" panose="02020603050405020304" pitchFamily="18"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Tree>
    <p:extLst>
      <p:ext uri="{BB962C8B-B14F-4D97-AF65-F5344CB8AC3E}">
        <p14:creationId xmlns:p14="http://schemas.microsoft.com/office/powerpoint/2010/main" val="3541641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ctrTitle"/>
          </p:nvPr>
        </p:nvSpPr>
        <p:spPr>
          <a:xfrm>
            <a:off x="3203575" y="2260600"/>
            <a:ext cx="5761038" cy="1168400"/>
          </a:xfrm>
        </p:spPr>
        <p:txBody>
          <a:bodyPr/>
          <a:lstStyle>
            <a:lvl1pPr>
              <a:defRPr sz="5000">
                <a:solidFill>
                  <a:srgbClr val="FFFFFF"/>
                </a:solidFill>
              </a:defRPr>
            </a:lvl1pPr>
          </a:lstStyle>
          <a:p>
            <a:pPr lvl="0"/>
            <a:r>
              <a:rPr lang="ja-JP" altLang="en-US" noProof="0" smtClean="0"/>
              <a:t>マスタ タイトルの書式設定</a:t>
            </a:r>
          </a:p>
        </p:txBody>
      </p:sp>
      <p:sp>
        <p:nvSpPr>
          <p:cNvPr id="272387" name="Rectangle 3"/>
          <p:cNvSpPr>
            <a:spLocks noGrp="1" noChangeArrowheads="1"/>
          </p:cNvSpPr>
          <p:nvPr>
            <p:ph type="subTitle" idx="1"/>
          </p:nvPr>
        </p:nvSpPr>
        <p:spPr>
          <a:xfrm>
            <a:off x="3276600" y="4005263"/>
            <a:ext cx="5616575" cy="746125"/>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272388" name="Text Box 4"/>
          <p:cNvSpPr txBox="1">
            <a:spLocks noChangeArrowheads="1"/>
          </p:cNvSpPr>
          <p:nvPr userDrawn="1"/>
        </p:nvSpPr>
        <p:spPr bwMode="auto">
          <a:xfrm>
            <a:off x="5003800" y="5945188"/>
            <a:ext cx="3863975"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3200" b="1">
                <a:solidFill>
                  <a:schemeClr val="tx1"/>
                </a:solidFill>
              </a:rPr>
              <a:t>担当教員： 幸山 直人</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24900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995988"/>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457200"/>
            <a:ext cx="6019800" cy="599598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35524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59519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67797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557338"/>
            <a:ext cx="4038600" cy="4895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865169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5687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148742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24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848943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4234933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bwMode="auto">
          <a:xfrm>
            <a:off x="457200" y="457200"/>
            <a:ext cx="8229600" cy="811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71363" name="Rectangle 3"/>
          <p:cNvSpPr>
            <a:spLocks noGrp="1" noChangeArrowheads="1"/>
          </p:cNvSpPr>
          <p:nvPr>
            <p:ph type="body" idx="1"/>
          </p:nvPr>
        </p:nvSpPr>
        <p:spPr bwMode="auto">
          <a:xfrm>
            <a:off x="457200" y="1557338"/>
            <a:ext cx="8229600" cy="489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71364" name="Text Box 4"/>
          <p:cNvSpPr txBox="1">
            <a:spLocks noChangeArrowheads="1"/>
          </p:cNvSpPr>
          <p:nvPr userDrawn="1"/>
        </p:nvSpPr>
        <p:spPr bwMode="auto">
          <a:xfrm>
            <a:off x="674688" y="38100"/>
            <a:ext cx="846931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ja-JP" sz="1800" b="1" dirty="0" smtClean="0">
                <a:solidFill>
                  <a:schemeClr val="bg1"/>
                </a:solidFill>
              </a:rPr>
              <a:t>2017</a:t>
            </a:r>
            <a:r>
              <a:rPr lang="ja-JP" altLang="en-US" sz="1800" b="1" dirty="0" smtClean="0">
                <a:solidFill>
                  <a:schemeClr val="bg1"/>
                </a:solidFill>
              </a:rPr>
              <a:t>年度</a:t>
            </a:r>
            <a:r>
              <a:rPr lang="ja-JP" altLang="en-US" sz="1800" b="1" dirty="0">
                <a:solidFill>
                  <a:schemeClr val="bg1"/>
                </a:solidFill>
              </a:rPr>
              <a:t>　プログラミング</a:t>
            </a:r>
            <a:r>
              <a:rPr lang="en-US" altLang="ja-JP" sz="1800" b="1" dirty="0">
                <a:solidFill>
                  <a:schemeClr val="bg1"/>
                </a:solidFill>
              </a:rPr>
              <a:t>Ⅰ</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iming>
    <p:tnLst>
      <p:par>
        <p:cTn id="1" dur="indefinite" restart="never" nodeType="tmRoot"/>
      </p:par>
    </p:tnLst>
  </p:timing>
  <p:txStyles>
    <p:titleStyle>
      <a:lvl1pPr algn="l" rtl="0" fontAlgn="base">
        <a:spcBef>
          <a:spcPct val="0"/>
        </a:spcBef>
        <a:spcAft>
          <a:spcPct val="0"/>
        </a:spcAft>
        <a:defRPr kumimoji="1" sz="4400" kern="12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2pPr>
      <a:lvl3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3pPr>
      <a:lvl4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4pPr>
      <a:lvl5pPr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jitec.ipa.go.jp/"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http://kouyama.math.u-toyama.ac.jp/main/computer/personal/jitec/pass.htm" TargetMode="External"/><Relationship Id="rId4" Type="http://schemas.openxmlformats.org/officeDocument/2006/relationships/hyperlink" Target="http://kouyama.math.u-toyama.ac.jp/main/computer/personal/jitec/information.ht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ouyama.math.u-toyama.ac.jp/mai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Grp="1" noChangeArrowheads="1"/>
          </p:cNvSpPr>
          <p:nvPr>
            <p:ph type="ctrTitle"/>
          </p:nvPr>
        </p:nvSpPr>
        <p:spPr/>
        <p:txBody>
          <a:bodyPr/>
          <a:lstStyle/>
          <a:p>
            <a:r>
              <a:rPr lang="ja-JP" altLang="en-US"/>
              <a:t>プログラミング</a:t>
            </a:r>
            <a:r>
              <a:rPr lang="en-US" altLang="ja-JP"/>
              <a:t>Ⅰ</a:t>
            </a:r>
          </a:p>
        </p:txBody>
      </p:sp>
      <p:sp>
        <p:nvSpPr>
          <p:cNvPr id="274437" name="Rectangle 5"/>
          <p:cNvSpPr>
            <a:spLocks noGrp="1" noChangeArrowheads="1"/>
          </p:cNvSpPr>
          <p:nvPr>
            <p:ph type="subTitle" idx="1"/>
          </p:nvPr>
        </p:nvSpPr>
        <p:spPr/>
        <p:txBody>
          <a:bodyPr/>
          <a:lstStyle/>
          <a:p>
            <a:r>
              <a:rPr lang="ja-JP" altLang="en-US" sz="3600"/>
              <a:t>～ オリエンテーション ～</a:t>
            </a:r>
          </a:p>
        </p:txBody>
      </p:sp>
      <p:sp>
        <p:nvSpPr>
          <p:cNvPr id="274438" name="Text Box 6"/>
          <p:cNvSpPr txBox="1">
            <a:spLocks noChangeArrowheads="1"/>
          </p:cNvSpPr>
          <p:nvPr/>
        </p:nvSpPr>
        <p:spPr bwMode="auto">
          <a:xfrm>
            <a:off x="3276600" y="1557338"/>
            <a:ext cx="191911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3200" b="1" dirty="0" smtClean="0">
                <a:solidFill>
                  <a:schemeClr val="bg1"/>
                </a:solidFill>
              </a:rPr>
              <a:t>2017</a:t>
            </a:r>
            <a:r>
              <a:rPr lang="ja-JP" altLang="en-US" sz="3200" b="1" dirty="0" smtClean="0">
                <a:solidFill>
                  <a:schemeClr val="bg1"/>
                </a:solidFill>
              </a:rPr>
              <a:t>年度</a:t>
            </a:r>
            <a:endParaRPr lang="ja-JP" altLang="en-US" sz="32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ja-JP" altLang="en-US" sz="4000"/>
              <a:t>情報処理技術者試験について（３）</a:t>
            </a:r>
          </a:p>
        </p:txBody>
      </p:sp>
      <p:sp>
        <p:nvSpPr>
          <p:cNvPr id="12291" name="Rectangle 3"/>
          <p:cNvSpPr>
            <a:spLocks noGrp="1" noChangeArrowheads="1"/>
          </p:cNvSpPr>
          <p:nvPr>
            <p:ph type="body" idx="4294967295"/>
          </p:nvPr>
        </p:nvSpPr>
        <p:spPr/>
        <p:txBody>
          <a:bodyPr/>
          <a:lstStyle/>
          <a:p>
            <a:r>
              <a:rPr lang="ja-JP" altLang="en-US" dirty="0"/>
              <a:t>平成２１年度より、</a:t>
            </a:r>
            <a:r>
              <a:rPr lang="ja-JP" altLang="en-US" dirty="0">
                <a:solidFill>
                  <a:srgbClr val="0000FF"/>
                </a:solidFill>
              </a:rPr>
              <a:t>新試験制度スタート</a:t>
            </a:r>
          </a:p>
          <a:p>
            <a:r>
              <a:rPr kumimoji="0" lang="ja-JP" altLang="en-US" dirty="0"/>
              <a:t>詳細については、情報処理推進機構（ＩＰＡ）を参照のこと　（</a:t>
            </a:r>
            <a:r>
              <a:rPr kumimoji="0" lang="en-US" altLang="ja-JP" dirty="0">
                <a:hlinkClick r:id="rId3"/>
              </a:rPr>
              <a:t>http://www.jitec.ipa.go.jp/</a:t>
            </a:r>
            <a:r>
              <a:rPr kumimoji="0" lang="ja-JP" altLang="en-US" dirty="0"/>
              <a:t>）</a:t>
            </a:r>
          </a:p>
          <a:p>
            <a:r>
              <a:rPr kumimoji="0" lang="ja-JP" altLang="en-US" dirty="0"/>
              <a:t>幸山研究室ＨＰの試験に関する詳細事項</a:t>
            </a:r>
            <a:br>
              <a:rPr kumimoji="0" lang="ja-JP" altLang="en-US" dirty="0"/>
            </a:br>
            <a:r>
              <a:rPr kumimoji="0" lang="ja-JP" altLang="en-US" sz="1600" dirty="0"/>
              <a:t>（</a:t>
            </a:r>
            <a:r>
              <a:rPr kumimoji="0" lang="en-US" altLang="ja-JP" sz="1600" dirty="0">
                <a:hlinkClick r:id="rId4"/>
              </a:rPr>
              <a:t>http://</a:t>
            </a:r>
            <a:r>
              <a:rPr kumimoji="0" lang="en-US" altLang="ja-JP" sz="1600" dirty="0" smtClean="0">
                <a:hlinkClick r:id="rId4"/>
              </a:rPr>
              <a:t>kouyama.sci.u-toyama.ac.jp/main/computer/personal/jitec/information.htm</a:t>
            </a:r>
            <a:r>
              <a:rPr kumimoji="0" lang="ja-JP" altLang="en-US" sz="1600" dirty="0"/>
              <a:t>）</a:t>
            </a:r>
          </a:p>
          <a:p>
            <a:r>
              <a:rPr kumimoji="0" lang="ja-JP" altLang="en-US" dirty="0"/>
              <a:t>幸山研究室ＨＰの数学科合格者データ</a:t>
            </a:r>
            <a:br>
              <a:rPr kumimoji="0" lang="ja-JP" altLang="en-US" dirty="0"/>
            </a:br>
            <a:r>
              <a:rPr kumimoji="0" lang="ja-JP" altLang="en-US" sz="1600" dirty="0"/>
              <a:t>（</a:t>
            </a:r>
            <a:r>
              <a:rPr kumimoji="0" lang="en-US" altLang="ja-JP" sz="1600" dirty="0">
                <a:hlinkClick r:id="rId5"/>
              </a:rPr>
              <a:t>http://</a:t>
            </a:r>
            <a:r>
              <a:rPr kumimoji="0" lang="en-US" altLang="ja-JP" sz="1600" dirty="0" smtClean="0">
                <a:hlinkClick r:id="rId5"/>
              </a:rPr>
              <a:t>kouyama.sci.u-toyama.ac.jp/main/computer/personal/jitec/pass.htm</a:t>
            </a:r>
            <a:r>
              <a:rPr kumimoji="0" lang="ja-JP" altLang="en-US" sz="1600" dirty="0"/>
              <a:t>）</a:t>
            </a:r>
          </a:p>
          <a:p>
            <a:pPr>
              <a:buFont typeface="Wingdings" panose="05000000000000000000" pitchFamily="2" charset="2"/>
              <a:buNone/>
            </a:pPr>
            <a:endParaRPr kumimoji="0" lang="en-US" altLang="ja-JP"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r>
              <a:rPr lang="ja-JP" altLang="en-US" sz="3200" dirty="0"/>
              <a:t>平成</a:t>
            </a:r>
            <a:r>
              <a:rPr lang="ja-JP" altLang="en-US" sz="3200" dirty="0" smtClean="0"/>
              <a:t>２</a:t>
            </a:r>
            <a:r>
              <a:rPr lang="ja-JP" altLang="en-US" sz="3200" dirty="0"/>
              <a:t>９</a:t>
            </a:r>
            <a:r>
              <a:rPr lang="ja-JP" altLang="en-US" sz="3200" dirty="0" smtClean="0"/>
              <a:t>年度 </a:t>
            </a:r>
            <a:r>
              <a:rPr lang="ja-JP" altLang="en-US" sz="3200" dirty="0"/>
              <a:t>秋期 情報処理技術者試験 案内</a:t>
            </a:r>
          </a:p>
        </p:txBody>
      </p:sp>
      <p:sp>
        <p:nvSpPr>
          <p:cNvPr id="13315" name="Rectangle 3"/>
          <p:cNvSpPr>
            <a:spLocks noGrp="1" noChangeArrowheads="1"/>
          </p:cNvSpPr>
          <p:nvPr>
            <p:ph type="body" idx="4294967295"/>
          </p:nvPr>
        </p:nvSpPr>
        <p:spPr>
          <a:xfrm>
            <a:off x="457200" y="1557338"/>
            <a:ext cx="8229600" cy="5040014"/>
          </a:xfrm>
        </p:spPr>
        <p:txBody>
          <a:bodyPr/>
          <a:lstStyle/>
          <a:p>
            <a:r>
              <a:rPr lang="ja-JP" altLang="en-US" dirty="0">
                <a:solidFill>
                  <a:schemeClr val="accent1"/>
                </a:solidFill>
              </a:rPr>
              <a:t>試験区分</a:t>
            </a:r>
          </a:p>
          <a:p>
            <a:pPr lvl="1"/>
            <a:r>
              <a:rPr lang="ja-JP" altLang="en-US" dirty="0" smtClean="0"/>
              <a:t>応用</a:t>
            </a:r>
            <a:r>
              <a:rPr lang="ja-JP" altLang="en-US" dirty="0"/>
              <a:t>情報技術者試験（レベル３）　</a:t>
            </a:r>
            <a:r>
              <a:rPr lang="en-US" altLang="ja-JP" sz="1800" dirty="0">
                <a:solidFill>
                  <a:srgbClr val="FF0000"/>
                </a:solidFill>
              </a:rPr>
              <a:t>←</a:t>
            </a:r>
            <a:r>
              <a:rPr lang="ja-JP" altLang="en-US" sz="1800" dirty="0">
                <a:solidFill>
                  <a:srgbClr val="FF0000"/>
                </a:solidFill>
              </a:rPr>
              <a:t>　更に上を目指して</a:t>
            </a:r>
            <a:endParaRPr lang="ja-JP" altLang="en-US" sz="1800" dirty="0"/>
          </a:p>
          <a:p>
            <a:pPr lvl="1"/>
            <a:r>
              <a:rPr lang="ja-JP" altLang="en-US" dirty="0">
                <a:solidFill>
                  <a:srgbClr val="0000FF"/>
                </a:solidFill>
              </a:rPr>
              <a:t>基本情報技術者試験（レベル２）</a:t>
            </a:r>
            <a:r>
              <a:rPr lang="ja-JP" altLang="en-US" dirty="0"/>
              <a:t>　</a:t>
            </a:r>
            <a:r>
              <a:rPr lang="en-US" altLang="ja-JP" sz="1800" dirty="0">
                <a:solidFill>
                  <a:srgbClr val="FF0000"/>
                </a:solidFill>
              </a:rPr>
              <a:t>←</a:t>
            </a:r>
            <a:r>
              <a:rPr lang="ja-JP" altLang="en-US" sz="1800" dirty="0">
                <a:solidFill>
                  <a:srgbClr val="FF0000"/>
                </a:solidFill>
              </a:rPr>
              <a:t>　</a:t>
            </a:r>
            <a:r>
              <a:rPr lang="ja-JP" altLang="en-US" sz="1800" dirty="0" smtClean="0">
                <a:solidFill>
                  <a:srgbClr val="FF0000"/>
                </a:solidFill>
              </a:rPr>
              <a:t>チャレンジ</a:t>
            </a:r>
            <a:endParaRPr lang="en-US" altLang="ja-JP" sz="1800" dirty="0" smtClean="0">
              <a:solidFill>
                <a:srgbClr val="FF0000"/>
              </a:solidFill>
            </a:endParaRPr>
          </a:p>
          <a:p>
            <a:pPr lvl="1"/>
            <a:r>
              <a:rPr lang="ja-JP" altLang="en-US" dirty="0" smtClean="0"/>
              <a:t>情報セキュリティマネジメント試験（レベル１）</a:t>
            </a:r>
            <a:endParaRPr lang="en-US" altLang="ja-JP" dirty="0" smtClean="0"/>
          </a:p>
          <a:p>
            <a:r>
              <a:rPr lang="ja-JP" altLang="en-US" dirty="0" smtClean="0">
                <a:solidFill>
                  <a:schemeClr val="accent1"/>
                </a:solidFill>
              </a:rPr>
              <a:t>試験</a:t>
            </a:r>
            <a:r>
              <a:rPr lang="ja-JP" altLang="en-US" dirty="0">
                <a:solidFill>
                  <a:schemeClr val="accent1"/>
                </a:solidFill>
              </a:rPr>
              <a:t>日</a:t>
            </a:r>
          </a:p>
          <a:p>
            <a:pPr lvl="1"/>
            <a:r>
              <a:rPr lang="ja-JP" altLang="en-US" dirty="0"/>
              <a:t>平成</a:t>
            </a:r>
            <a:r>
              <a:rPr lang="ja-JP" altLang="en-US" dirty="0" smtClean="0"/>
              <a:t>２９年</a:t>
            </a:r>
            <a:r>
              <a:rPr lang="ja-JP" altLang="en-US" dirty="0"/>
              <a:t>１０月</a:t>
            </a:r>
            <a:r>
              <a:rPr lang="ja-JP" altLang="en-US" dirty="0" smtClean="0"/>
              <a:t>１５日</a:t>
            </a:r>
            <a:r>
              <a:rPr lang="ja-JP" altLang="en-US" dirty="0"/>
              <a:t>（日）</a:t>
            </a:r>
          </a:p>
          <a:p>
            <a:r>
              <a:rPr lang="ja-JP" altLang="en-US" dirty="0">
                <a:solidFill>
                  <a:schemeClr val="accent1"/>
                </a:solidFill>
              </a:rPr>
              <a:t>「案内書・願書」配布開始</a:t>
            </a:r>
          </a:p>
          <a:p>
            <a:pPr lvl="1"/>
            <a:r>
              <a:rPr lang="ja-JP" altLang="en-US" dirty="0"/>
              <a:t>平成</a:t>
            </a:r>
            <a:r>
              <a:rPr lang="ja-JP" altLang="en-US" dirty="0" smtClean="0"/>
              <a:t>２９年</a:t>
            </a:r>
            <a:r>
              <a:rPr lang="ja-JP" altLang="en-US" dirty="0"/>
              <a:t>７月中旬予定</a:t>
            </a:r>
            <a:br>
              <a:rPr lang="ja-JP" altLang="en-US" dirty="0"/>
            </a:br>
            <a:r>
              <a:rPr lang="ja-JP" altLang="en-US" dirty="0"/>
              <a:t>（配布を開始次第、掲示板にてお知らせします）</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ＩＴパスポート試験（ＣＢＴ方式）</a:t>
            </a:r>
            <a:endParaRPr kumimoji="1" lang="ja-JP" altLang="en-US" dirty="0"/>
          </a:p>
        </p:txBody>
      </p:sp>
      <p:sp>
        <p:nvSpPr>
          <p:cNvPr id="5" name="コンテンツ プレースホルダー 4"/>
          <p:cNvSpPr>
            <a:spLocks noGrp="1"/>
          </p:cNvSpPr>
          <p:nvPr>
            <p:ph idx="1"/>
          </p:nvPr>
        </p:nvSpPr>
        <p:spPr>
          <a:xfrm>
            <a:off x="457200" y="1557338"/>
            <a:ext cx="8363272" cy="5112022"/>
          </a:xfrm>
        </p:spPr>
        <p:txBody>
          <a:bodyPr/>
          <a:lstStyle/>
          <a:p>
            <a:r>
              <a:rPr kumimoji="1" lang="ja-JP" altLang="en-US" dirty="0" smtClean="0"/>
              <a:t>ＣＢＴ方式とは、コンピュータの前に座って選択式の問題に解答する試験方式</a:t>
            </a:r>
            <a:endParaRPr kumimoji="1" lang="en-US" altLang="ja-JP" dirty="0" smtClean="0"/>
          </a:p>
          <a:p>
            <a:r>
              <a:rPr lang="ja-JP" altLang="en-US" dirty="0"/>
              <a:t>富山</a:t>
            </a:r>
            <a:r>
              <a:rPr lang="ja-JP" altLang="en-US" dirty="0" smtClean="0"/>
              <a:t>と高岡でほぼ毎週土曜日に実施</a:t>
            </a:r>
            <a:endParaRPr lang="en-US" altLang="ja-JP" dirty="0" smtClean="0"/>
          </a:p>
          <a:p>
            <a:r>
              <a:rPr kumimoji="1" lang="ja-JP" altLang="en-US" dirty="0"/>
              <a:t>何度</a:t>
            </a:r>
            <a:r>
              <a:rPr kumimoji="1" lang="ja-JP" altLang="en-US" dirty="0" smtClean="0"/>
              <a:t>でもチャレンジできる</a:t>
            </a:r>
            <a:endParaRPr kumimoji="1" lang="en-US" altLang="ja-JP" dirty="0" smtClean="0"/>
          </a:p>
          <a:p>
            <a:r>
              <a:rPr lang="ja-JP" altLang="en-US" dirty="0" smtClean="0"/>
              <a:t>情報化社会に適応した人材であることを社会（企業や学校）に示せる</a:t>
            </a:r>
            <a:r>
              <a:rPr lang="en-US" altLang="ja-JP" dirty="0" smtClean="0"/>
              <a:t/>
            </a:r>
            <a:br>
              <a:rPr lang="en-US" altLang="ja-JP" dirty="0" smtClean="0"/>
            </a:br>
            <a:r>
              <a:rPr lang="en-US" altLang="ja-JP" dirty="0" smtClean="0"/>
              <a:t/>
            </a:r>
            <a:br>
              <a:rPr lang="en-US" altLang="ja-JP" dirty="0" smtClean="0"/>
            </a:br>
            <a:r>
              <a:rPr lang="ja-JP" altLang="en-US" sz="2000" dirty="0" smtClean="0"/>
              <a:t>●</a:t>
            </a:r>
            <a:r>
              <a:rPr lang="ja-JP" altLang="en-US" sz="2000" dirty="0"/>
              <a:t>情報セキュリティや情報モラルに関する知識が身に付きます</a:t>
            </a:r>
            <a:r>
              <a:rPr lang="en-US" altLang="ja-JP" sz="2000" dirty="0" smtClean="0"/>
              <a:t/>
            </a:r>
            <a:br>
              <a:rPr lang="en-US" altLang="ja-JP" sz="2000" dirty="0" smtClean="0"/>
            </a:br>
            <a:r>
              <a:rPr lang="ja-JP" altLang="en-US" sz="2000" dirty="0" smtClean="0"/>
              <a:t>●</a:t>
            </a:r>
            <a:r>
              <a:rPr lang="ja-JP" altLang="en-US" sz="2000" dirty="0"/>
              <a:t>企業コンプライアンス・法令遵守に貢献する正しい知識が身に</a:t>
            </a:r>
            <a:r>
              <a:rPr lang="ja-JP" altLang="en-US" sz="2000" dirty="0" smtClean="0"/>
              <a:t>付きます</a:t>
            </a:r>
            <a:r>
              <a:rPr lang="en-US" altLang="ja-JP" sz="2000" dirty="0"/>
              <a:t/>
            </a:r>
            <a:br>
              <a:rPr lang="en-US" altLang="ja-JP" sz="2000" dirty="0"/>
            </a:br>
            <a:r>
              <a:rPr lang="ja-JP" altLang="en-US" sz="2000" dirty="0" smtClean="0"/>
              <a:t>●</a:t>
            </a:r>
            <a:r>
              <a:rPr lang="ja-JP" altLang="en-US" sz="2000" dirty="0"/>
              <a:t>経営戦略、財務など、経営全般に関する基礎知識が身に</a:t>
            </a:r>
            <a:r>
              <a:rPr lang="ja-JP" altLang="en-US" sz="2000" dirty="0" smtClean="0"/>
              <a:t>付きます</a:t>
            </a:r>
            <a:r>
              <a:rPr lang="en-US" altLang="ja-JP" sz="2000" dirty="0" smtClean="0"/>
              <a:t/>
            </a:r>
            <a:br>
              <a:rPr lang="en-US" altLang="ja-JP" sz="2000" dirty="0" smtClean="0"/>
            </a:br>
            <a:r>
              <a:rPr lang="ja-JP" altLang="en-US" sz="2000" dirty="0" smtClean="0"/>
              <a:t>●</a:t>
            </a:r>
            <a:r>
              <a:rPr lang="ja-JP" altLang="en-US" sz="2000" dirty="0"/>
              <a:t>業務に必要な</a:t>
            </a:r>
            <a:r>
              <a:rPr lang="en-US" altLang="ja-JP" sz="2000" dirty="0"/>
              <a:t>IT</a:t>
            </a:r>
            <a:r>
              <a:rPr lang="ja-JP" altLang="en-US" sz="2000" dirty="0"/>
              <a:t>の基礎知識が身に付きます</a:t>
            </a:r>
            <a:endParaRPr lang="en-US" altLang="ja-JP" sz="2000" dirty="0" smtClean="0"/>
          </a:p>
        </p:txBody>
      </p:sp>
    </p:spTree>
    <p:extLst>
      <p:ext uri="{BB962C8B-B14F-4D97-AF65-F5344CB8AC3E}">
        <p14:creationId xmlns:p14="http://schemas.microsoft.com/office/powerpoint/2010/main" val="3266187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r>
              <a:rPr lang="ja-JP" altLang="en-US" sz="4000"/>
              <a:t>試験ではどんな問題が出るの？（１）</a:t>
            </a:r>
          </a:p>
        </p:txBody>
      </p:sp>
      <p:sp>
        <p:nvSpPr>
          <p:cNvPr id="1433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en-US" altLang="ja-JP"/>
              <a:t>16 </a:t>
            </a:r>
            <a:r>
              <a:rPr lang="ja-JP" altLang="en-US"/>
              <a:t>進数の小数 </a:t>
            </a:r>
            <a:r>
              <a:rPr lang="en-US" altLang="ja-JP"/>
              <a:t>0.248 </a:t>
            </a:r>
            <a:r>
              <a:rPr lang="ja-JP" altLang="en-US"/>
              <a:t>を </a:t>
            </a:r>
            <a:r>
              <a:rPr lang="en-US" altLang="ja-JP"/>
              <a:t>10 </a:t>
            </a:r>
            <a:r>
              <a:rPr lang="ja-JP" altLang="en-US"/>
              <a:t>進数の分数で表したものはどれか。 </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ア　</a:t>
            </a:r>
            <a:r>
              <a:rPr lang="en-US" altLang="ja-JP"/>
              <a:t>31/32 </a:t>
            </a:r>
          </a:p>
          <a:p>
            <a:pPr>
              <a:lnSpc>
                <a:spcPct val="90000"/>
              </a:lnSpc>
              <a:buFont typeface="Wingdings" panose="05000000000000000000" pitchFamily="2" charset="2"/>
              <a:buNone/>
            </a:pPr>
            <a:r>
              <a:rPr lang="ja-JP" altLang="en-US"/>
              <a:t>イ　</a:t>
            </a:r>
            <a:r>
              <a:rPr lang="en-US" altLang="ja-JP"/>
              <a:t>31/125</a:t>
            </a:r>
          </a:p>
          <a:p>
            <a:pPr>
              <a:lnSpc>
                <a:spcPct val="90000"/>
              </a:lnSpc>
              <a:buFont typeface="Wingdings" panose="05000000000000000000" pitchFamily="2" charset="2"/>
              <a:buNone/>
            </a:pPr>
            <a:r>
              <a:rPr lang="ja-JP" altLang="en-US"/>
              <a:t>ウ　</a:t>
            </a:r>
            <a:r>
              <a:rPr lang="en-US" altLang="ja-JP"/>
              <a:t>31/512</a:t>
            </a:r>
          </a:p>
          <a:p>
            <a:pPr>
              <a:lnSpc>
                <a:spcPct val="90000"/>
              </a:lnSpc>
              <a:buFont typeface="Wingdings" panose="05000000000000000000" pitchFamily="2" charset="2"/>
              <a:buNone/>
            </a:pPr>
            <a:r>
              <a:rPr lang="ja-JP" altLang="en-US"/>
              <a:t>エ　</a:t>
            </a:r>
            <a:r>
              <a:rPr lang="en-US" altLang="ja-JP"/>
              <a:t>73/512</a:t>
            </a:r>
          </a:p>
          <a:p>
            <a:pPr>
              <a:lnSpc>
                <a:spcPct val="90000"/>
              </a:lnSpc>
              <a:buFont typeface="Wingdings" panose="05000000000000000000" pitchFamily="2" charset="2"/>
              <a:buNone/>
            </a:pPr>
            <a:endParaRPr lang="ja-JP" altLang="en-US"/>
          </a:p>
          <a:p>
            <a:pPr>
              <a:lnSpc>
                <a:spcPct val="90000"/>
              </a:lnSpc>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r>
              <a:rPr lang="ja-JP" altLang="en-US" sz="4000"/>
              <a:t>試験ではどんな問題が出るの？（２）</a:t>
            </a:r>
          </a:p>
        </p:txBody>
      </p:sp>
      <p:sp>
        <p:nvSpPr>
          <p:cNvPr id="15363" name="Rectangle 3"/>
          <p:cNvSpPr>
            <a:spLocks noGrp="1" noChangeArrowheads="1"/>
          </p:cNvSpPr>
          <p:nvPr>
            <p:ph type="body" idx="4294967295"/>
          </p:nvPr>
        </p:nvSpPr>
        <p:spPr/>
        <p:txBody>
          <a:bodyPr/>
          <a:lstStyle/>
          <a:p>
            <a:pPr>
              <a:buFont typeface="Wingdings" panose="05000000000000000000" pitchFamily="2" charset="2"/>
              <a:buNone/>
            </a:pPr>
            <a:r>
              <a:rPr lang="en-US" altLang="ja-JP"/>
              <a:t>16 </a:t>
            </a:r>
            <a:r>
              <a:rPr lang="ja-JP" altLang="en-US"/>
              <a:t>進小数 </a:t>
            </a:r>
            <a:r>
              <a:rPr lang="en-US" altLang="ja-JP"/>
              <a:t>0.FEDC </a:t>
            </a:r>
            <a:r>
              <a:rPr lang="ja-JP" altLang="en-US"/>
              <a:t>を </a:t>
            </a:r>
            <a:r>
              <a:rPr lang="en-US" altLang="ja-JP"/>
              <a:t>4 </a:t>
            </a:r>
            <a:r>
              <a:rPr lang="ja-JP" altLang="en-US"/>
              <a:t>倍したものはどれか。</a:t>
            </a:r>
          </a:p>
          <a:p>
            <a:pPr>
              <a:buFont typeface="Wingdings" panose="05000000000000000000" pitchFamily="2" charset="2"/>
              <a:buNone/>
            </a:pPr>
            <a:endParaRPr lang="ja-JP" altLang="en-US"/>
          </a:p>
          <a:p>
            <a:pPr>
              <a:buFont typeface="Wingdings" panose="05000000000000000000" pitchFamily="2" charset="2"/>
              <a:buNone/>
            </a:pPr>
            <a:r>
              <a:rPr lang="ja-JP" altLang="en-US"/>
              <a:t>ア　</a:t>
            </a:r>
            <a:r>
              <a:rPr lang="en-US" altLang="ja-JP"/>
              <a:t>1.FDB8</a:t>
            </a:r>
          </a:p>
          <a:p>
            <a:pPr>
              <a:buFont typeface="Wingdings" panose="05000000000000000000" pitchFamily="2" charset="2"/>
              <a:buNone/>
            </a:pPr>
            <a:r>
              <a:rPr lang="ja-JP" altLang="en-US"/>
              <a:t>イ　</a:t>
            </a:r>
            <a:r>
              <a:rPr lang="en-US" altLang="ja-JP"/>
              <a:t>2.FB78</a:t>
            </a:r>
          </a:p>
          <a:p>
            <a:pPr>
              <a:buFont typeface="Wingdings" panose="05000000000000000000" pitchFamily="2" charset="2"/>
              <a:buNone/>
            </a:pPr>
            <a:r>
              <a:rPr lang="ja-JP" altLang="en-US"/>
              <a:t>ウ　</a:t>
            </a:r>
            <a:r>
              <a:rPr lang="en-US" altLang="ja-JP"/>
              <a:t>3.FB70</a:t>
            </a:r>
          </a:p>
          <a:p>
            <a:pPr>
              <a:buFont typeface="Wingdings" panose="05000000000000000000" pitchFamily="2" charset="2"/>
              <a:buNone/>
            </a:pPr>
            <a:r>
              <a:rPr lang="ja-JP" altLang="en-US"/>
              <a:t>エ　</a:t>
            </a:r>
            <a:r>
              <a:rPr lang="en-US" altLang="ja-JP"/>
              <a:t>F.EDC0</a:t>
            </a:r>
          </a:p>
          <a:p>
            <a:pPr>
              <a:buFont typeface="Wingdings" panose="05000000000000000000" pitchFamily="2" charset="2"/>
              <a:buNone/>
            </a:pPr>
            <a:endParaRPr lang="ja-JP" altLang="en-US"/>
          </a:p>
          <a:p>
            <a:pPr>
              <a:buFont typeface="Wingdings" panose="05000000000000000000" pitchFamily="2" charset="2"/>
              <a:buNone/>
            </a:pPr>
            <a:r>
              <a:rPr lang="ja-JP" altLang="en-US"/>
              <a:t>平成</a:t>
            </a:r>
            <a:r>
              <a:rPr lang="en-US" altLang="ja-JP"/>
              <a:t>16</a:t>
            </a:r>
            <a:r>
              <a:rPr lang="ja-JP" altLang="en-US"/>
              <a:t>年度秋期 基本情報技術者（午前問題）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ja-JP" altLang="en-US" sz="4000"/>
              <a:t>試験ではどんな問題が出るの？（３）</a:t>
            </a:r>
          </a:p>
        </p:txBody>
      </p:sp>
      <p:sp>
        <p:nvSpPr>
          <p:cNvPr id="16387"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a:t>8 </a:t>
            </a:r>
            <a:r>
              <a:rPr lang="ja-JP" altLang="en-US" sz="2800"/>
              <a:t>ビットのデータの下位 </a:t>
            </a:r>
            <a:r>
              <a:rPr lang="en-US" altLang="ja-JP" sz="2800"/>
              <a:t>2 </a:t>
            </a:r>
            <a:r>
              <a:rPr lang="ja-JP" altLang="en-US" sz="2800"/>
              <a:t>ビットを変化させずに，上位 </a:t>
            </a:r>
            <a:r>
              <a:rPr lang="en-US" altLang="ja-JP" sz="2800"/>
              <a:t>6 </a:t>
            </a:r>
            <a:r>
              <a:rPr lang="ja-JP" altLang="en-US" sz="2800"/>
              <a:t>ビットのすべてを 反転させる論理演算はどれか。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ア　</a:t>
            </a:r>
            <a:r>
              <a:rPr lang="en-US" altLang="ja-JP" sz="2800"/>
              <a:t>16 </a:t>
            </a:r>
            <a:r>
              <a:rPr lang="ja-JP" altLang="en-US" sz="2800"/>
              <a:t>進数 </a:t>
            </a:r>
            <a:r>
              <a:rPr lang="en-US" altLang="ja-JP" sz="2800"/>
              <a:t>03 </a:t>
            </a:r>
            <a:r>
              <a:rPr lang="ja-JP" altLang="en-US" sz="2800"/>
              <a:t>と排他的論理和をとる。 </a:t>
            </a:r>
          </a:p>
          <a:p>
            <a:pPr>
              <a:buFont typeface="Wingdings" panose="05000000000000000000" pitchFamily="2" charset="2"/>
              <a:buNone/>
            </a:pPr>
            <a:r>
              <a:rPr lang="ja-JP" altLang="en-US" sz="2800"/>
              <a:t>イ　</a:t>
            </a:r>
            <a:r>
              <a:rPr lang="en-US" altLang="ja-JP" sz="2800"/>
              <a:t>16 </a:t>
            </a:r>
            <a:r>
              <a:rPr lang="ja-JP" altLang="en-US" sz="2800"/>
              <a:t>進数 </a:t>
            </a:r>
            <a:r>
              <a:rPr lang="en-US" altLang="ja-JP" sz="2800"/>
              <a:t>03 </a:t>
            </a:r>
            <a:r>
              <a:rPr lang="ja-JP" altLang="en-US" sz="2800"/>
              <a:t>と論理和をとる。</a:t>
            </a:r>
          </a:p>
          <a:p>
            <a:pPr>
              <a:buFont typeface="Wingdings" panose="05000000000000000000" pitchFamily="2" charset="2"/>
              <a:buNone/>
            </a:pPr>
            <a:r>
              <a:rPr lang="ja-JP" altLang="en-US" sz="2800"/>
              <a:t>ウ　</a:t>
            </a:r>
            <a:r>
              <a:rPr lang="en-US" altLang="ja-JP" sz="2800"/>
              <a:t>16 </a:t>
            </a:r>
            <a:r>
              <a:rPr lang="ja-JP" altLang="en-US" sz="2800"/>
              <a:t>進数 </a:t>
            </a:r>
            <a:r>
              <a:rPr lang="en-US" altLang="ja-JP" sz="2800"/>
              <a:t>FC </a:t>
            </a:r>
            <a:r>
              <a:rPr lang="ja-JP" altLang="en-US" sz="2800"/>
              <a:t>と排他的論理和をとる。</a:t>
            </a:r>
          </a:p>
          <a:p>
            <a:pPr>
              <a:buFont typeface="Wingdings" panose="05000000000000000000" pitchFamily="2" charset="2"/>
              <a:buNone/>
            </a:pPr>
            <a:r>
              <a:rPr lang="ja-JP" altLang="en-US" sz="2800"/>
              <a:t>エ　</a:t>
            </a:r>
            <a:r>
              <a:rPr lang="en-US" altLang="ja-JP" sz="2800"/>
              <a:t>16 </a:t>
            </a:r>
            <a:r>
              <a:rPr lang="ja-JP" altLang="en-US" sz="2800"/>
              <a:t>進数 </a:t>
            </a:r>
            <a:r>
              <a:rPr lang="en-US" altLang="ja-JP" sz="2800"/>
              <a:t>FC </a:t>
            </a:r>
            <a:r>
              <a:rPr lang="ja-JP" altLang="en-US" sz="2800"/>
              <a:t>と論理和をとる。 </a:t>
            </a:r>
          </a:p>
          <a:p>
            <a:pPr>
              <a:buFont typeface="Wingdings" panose="05000000000000000000" pitchFamily="2" charset="2"/>
              <a:buNone/>
            </a:pPr>
            <a:endParaRPr lang="ja-JP" altLang="en-US" sz="2800"/>
          </a:p>
          <a:p>
            <a:pPr>
              <a:buFont typeface="Wingdings" panose="05000000000000000000" pitchFamily="2" charset="2"/>
              <a:buNone/>
            </a:pPr>
            <a:r>
              <a:rPr lang="ja-JP" altLang="en-US" sz="2800"/>
              <a:t>平成</a:t>
            </a:r>
            <a:r>
              <a:rPr lang="en-US" altLang="ja-JP" sz="2800"/>
              <a:t>16</a:t>
            </a:r>
            <a:r>
              <a:rPr lang="ja-JP" altLang="en-US" sz="2800"/>
              <a:t>年度秋期 基本情報技術者（午前問題）</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r>
              <a:rPr lang="ja-JP" altLang="en-US" sz="4000"/>
              <a:t>試験ではどんな問題が出るの？（４）</a:t>
            </a:r>
          </a:p>
        </p:txBody>
      </p:sp>
      <p:sp>
        <p:nvSpPr>
          <p:cNvPr id="17411" name="Rectangle 3"/>
          <p:cNvSpPr>
            <a:spLocks noGrp="1" noChangeArrowheads="1"/>
          </p:cNvSpPr>
          <p:nvPr>
            <p:ph type="body" idx="4294967295"/>
          </p:nvPr>
        </p:nvSpPr>
        <p:spPr/>
        <p:txBody>
          <a:bodyPr/>
          <a:lstStyle/>
          <a:p>
            <a:pPr>
              <a:buFont typeface="Wingdings" panose="05000000000000000000" pitchFamily="2" charset="2"/>
              <a:buNone/>
            </a:pPr>
            <a:r>
              <a:rPr lang="en-US" altLang="ja-JP" sz="2800" dirty="0"/>
              <a:t>X</a:t>
            </a:r>
            <a:r>
              <a:rPr lang="ja-JP" altLang="en-US" sz="2800" dirty="0"/>
              <a:t>・</a:t>
            </a:r>
            <a:r>
              <a:rPr lang="en-US" altLang="ja-JP" sz="2800" dirty="0"/>
              <a:t>Y</a:t>
            </a:r>
            <a:r>
              <a:rPr lang="ja-JP" altLang="en-US" sz="2800" dirty="0"/>
              <a:t>・</a:t>
            </a:r>
            <a:r>
              <a:rPr lang="en-US" altLang="ja-JP" sz="2800" dirty="0"/>
              <a:t>Z </a:t>
            </a:r>
            <a:r>
              <a:rPr lang="ja-JP" altLang="en-US" sz="2800" dirty="0"/>
              <a:t>＋ </a:t>
            </a:r>
            <a:r>
              <a:rPr lang="en-US" altLang="ja-JP" sz="2800" dirty="0"/>
              <a:t>X </a:t>
            </a:r>
            <a:r>
              <a:rPr lang="ja-JP" altLang="en-US" sz="2800" dirty="0"/>
              <a:t>・</a:t>
            </a:r>
            <a:r>
              <a:rPr lang="en-US" altLang="ja-JP" sz="2800" dirty="0"/>
              <a:t>Y</a:t>
            </a:r>
            <a:r>
              <a:rPr lang="ja-JP" altLang="en-US" sz="2800" dirty="0"/>
              <a:t>・</a:t>
            </a:r>
            <a:r>
              <a:rPr lang="en-US" altLang="ja-JP" sz="2800" dirty="0"/>
              <a:t>Z</a:t>
            </a:r>
            <a:r>
              <a:rPr lang="ja-JP" altLang="en-US" sz="2800" dirty="0"/>
              <a:t>と等価な論理式はどれか。ここで，“・”は論理積，“＋” は論理和，</a:t>
            </a:r>
            <a:r>
              <a:rPr lang="en-US" altLang="ja-JP" sz="2800" dirty="0"/>
              <a:t>X </a:t>
            </a:r>
            <a:r>
              <a:rPr lang="ja-JP" altLang="en-US" sz="2800" dirty="0"/>
              <a:t>は </a:t>
            </a:r>
            <a:r>
              <a:rPr lang="en-US" altLang="ja-JP" sz="2800" dirty="0"/>
              <a:t>X </a:t>
            </a:r>
            <a:r>
              <a:rPr lang="ja-JP" altLang="en-US" sz="2800" dirty="0"/>
              <a:t>の否定を表す。 </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ア　</a:t>
            </a:r>
            <a:r>
              <a:rPr lang="en-US" altLang="ja-JP" sz="2800" dirty="0"/>
              <a:t>X</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イ　</a:t>
            </a:r>
            <a:r>
              <a:rPr lang="en-US" altLang="ja-JP" sz="2800" dirty="0"/>
              <a:t>X </a:t>
            </a:r>
            <a:r>
              <a:rPr lang="ja-JP" altLang="en-US" sz="2800" dirty="0"/>
              <a:t>・</a:t>
            </a:r>
            <a:r>
              <a:rPr lang="en-US" altLang="ja-JP" sz="2800" dirty="0"/>
              <a:t>(Y</a:t>
            </a:r>
            <a:r>
              <a:rPr lang="ja-JP" altLang="en-US" sz="2800" dirty="0"/>
              <a:t>＋</a:t>
            </a:r>
            <a:r>
              <a:rPr lang="en-US" altLang="ja-JP" sz="2800" dirty="0"/>
              <a:t>Z) </a:t>
            </a:r>
          </a:p>
          <a:p>
            <a:pPr>
              <a:buFont typeface="Wingdings" panose="05000000000000000000" pitchFamily="2" charset="2"/>
              <a:buNone/>
            </a:pPr>
            <a:r>
              <a:rPr lang="ja-JP" altLang="en-US" sz="2800" dirty="0"/>
              <a:t>ウ　</a:t>
            </a:r>
            <a:r>
              <a:rPr lang="en-US" altLang="ja-JP" sz="2800" dirty="0"/>
              <a:t>Y</a:t>
            </a:r>
            <a:r>
              <a:rPr lang="ja-JP" altLang="en-US" sz="2800" dirty="0"/>
              <a:t>・</a:t>
            </a:r>
            <a:r>
              <a:rPr lang="en-US" altLang="ja-JP" sz="2800" dirty="0"/>
              <a:t>Z</a:t>
            </a:r>
          </a:p>
          <a:p>
            <a:pPr>
              <a:buFont typeface="Wingdings" panose="05000000000000000000" pitchFamily="2" charset="2"/>
              <a:buNone/>
            </a:pPr>
            <a:r>
              <a:rPr lang="ja-JP" altLang="en-US" sz="2800" dirty="0"/>
              <a:t>エ　</a:t>
            </a:r>
            <a:r>
              <a:rPr lang="en-US" altLang="ja-JP" sz="2800" dirty="0"/>
              <a:t>Y</a:t>
            </a:r>
            <a:r>
              <a:rPr lang="ja-JP" altLang="en-US" sz="2800" dirty="0"/>
              <a:t>＋</a:t>
            </a:r>
            <a:r>
              <a:rPr lang="en-US" altLang="ja-JP" sz="2800" dirty="0"/>
              <a:t>Z</a:t>
            </a:r>
          </a:p>
          <a:p>
            <a:pPr>
              <a:buFont typeface="Wingdings" panose="05000000000000000000" pitchFamily="2" charset="2"/>
              <a:buNone/>
            </a:pPr>
            <a:endParaRPr lang="ja-JP" altLang="en-US" sz="2800" dirty="0"/>
          </a:p>
          <a:p>
            <a:pPr>
              <a:buFont typeface="Wingdings" panose="05000000000000000000" pitchFamily="2" charset="2"/>
              <a:buNone/>
            </a:pPr>
            <a:r>
              <a:rPr lang="ja-JP" altLang="en-US" sz="2800" dirty="0"/>
              <a:t>平成</a:t>
            </a:r>
            <a:r>
              <a:rPr lang="en-US" altLang="ja-JP" sz="2800" dirty="0"/>
              <a:t>16</a:t>
            </a:r>
            <a:r>
              <a:rPr lang="ja-JP" altLang="en-US" sz="2800" dirty="0"/>
              <a:t>年度秋期 基本情報技術者（午前問題）</a:t>
            </a:r>
          </a:p>
        </p:txBody>
      </p:sp>
      <p:sp>
        <p:nvSpPr>
          <p:cNvPr id="9" name="Line 8"/>
          <p:cNvSpPr>
            <a:spLocks noChangeShapeType="1"/>
          </p:cNvSpPr>
          <p:nvPr/>
        </p:nvSpPr>
        <p:spPr bwMode="auto">
          <a:xfrm>
            <a:off x="2123728" y="1628800"/>
            <a:ext cx="28803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0" name="Line 8"/>
          <p:cNvSpPr>
            <a:spLocks noChangeShapeType="1"/>
          </p:cNvSpPr>
          <p:nvPr/>
        </p:nvSpPr>
        <p:spPr bwMode="auto">
          <a:xfrm>
            <a:off x="1043608" y="350100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1" name="Line 8"/>
          <p:cNvSpPr>
            <a:spLocks noChangeShapeType="1"/>
          </p:cNvSpPr>
          <p:nvPr/>
        </p:nvSpPr>
        <p:spPr bwMode="auto">
          <a:xfrm>
            <a:off x="5508104" y="2060848"/>
            <a:ext cx="36004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p:txBody>
          <a:bodyPr/>
          <a:lstStyle/>
          <a:p>
            <a:r>
              <a:rPr lang="ja-JP" altLang="en-US" sz="4000"/>
              <a:t>試験ではどんな問題が出るの？（５）</a:t>
            </a:r>
          </a:p>
        </p:txBody>
      </p:sp>
      <p:sp>
        <p:nvSpPr>
          <p:cNvPr id="18435"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400" dirty="0"/>
              <a:t>インターネットに関係するプロトコルや言語に関する記述のうち，適切なもの はどれか。</a:t>
            </a:r>
          </a:p>
          <a:p>
            <a:pPr>
              <a:lnSpc>
                <a:spcPct val="90000"/>
              </a:lnSpc>
              <a:buFont typeface="Wingdings" panose="05000000000000000000" pitchFamily="2" charset="2"/>
              <a:buNone/>
            </a:pPr>
            <a:endParaRPr lang="ja-JP" altLang="en-US" sz="2400" dirty="0"/>
          </a:p>
          <a:p>
            <a:pPr>
              <a:lnSpc>
                <a:spcPct val="90000"/>
              </a:lnSpc>
              <a:buFont typeface="Wingdings" panose="05000000000000000000" pitchFamily="2" charset="2"/>
              <a:buNone/>
            </a:pPr>
            <a:r>
              <a:rPr lang="ja-JP" altLang="en-US" sz="2400" dirty="0"/>
              <a:t>ア　</a:t>
            </a:r>
            <a:r>
              <a:rPr lang="en-US" altLang="ja-JP" sz="2400" dirty="0"/>
              <a:t>FTP </a:t>
            </a:r>
            <a:r>
              <a:rPr lang="ja-JP" altLang="en-US" sz="2400" dirty="0"/>
              <a:t>は，電子メールにファイルを添付して転送するためのプロトコルである。</a:t>
            </a:r>
          </a:p>
          <a:p>
            <a:pPr>
              <a:lnSpc>
                <a:spcPct val="90000"/>
              </a:lnSpc>
              <a:buFont typeface="Wingdings" panose="05000000000000000000" pitchFamily="2" charset="2"/>
              <a:buNone/>
            </a:pPr>
            <a:r>
              <a:rPr lang="ja-JP" altLang="en-US" sz="2400" dirty="0"/>
              <a:t>イ　</a:t>
            </a:r>
            <a:r>
              <a:rPr lang="en-US" altLang="ja-JP" sz="2400" dirty="0"/>
              <a:t>HTML </a:t>
            </a:r>
            <a:r>
              <a:rPr lang="ja-JP" altLang="en-US" sz="2400" dirty="0"/>
              <a:t>は文書の論理構造を表すタグをユーザが定義できる言語である。</a:t>
            </a:r>
          </a:p>
          <a:p>
            <a:pPr>
              <a:lnSpc>
                <a:spcPct val="90000"/>
              </a:lnSpc>
              <a:buFont typeface="Wingdings" panose="05000000000000000000" pitchFamily="2" charset="2"/>
              <a:buNone/>
            </a:pPr>
            <a:r>
              <a:rPr lang="ja-JP" altLang="en-US" sz="2400" dirty="0"/>
              <a:t>ウ　</a:t>
            </a:r>
            <a:r>
              <a:rPr lang="en-US" altLang="ja-JP" sz="2400" dirty="0"/>
              <a:t>HTTP </a:t>
            </a:r>
            <a:r>
              <a:rPr lang="ja-JP" altLang="en-US" sz="2400" dirty="0"/>
              <a:t>は，</a:t>
            </a:r>
            <a:r>
              <a:rPr lang="en-US" altLang="ja-JP" sz="2400" dirty="0"/>
              <a:t>HTML </a:t>
            </a:r>
            <a:r>
              <a:rPr lang="ja-JP" altLang="en-US" sz="2400" dirty="0"/>
              <a:t>文書などを転送するためのプロトコルである。</a:t>
            </a:r>
          </a:p>
          <a:p>
            <a:pPr>
              <a:lnSpc>
                <a:spcPct val="90000"/>
              </a:lnSpc>
              <a:buFont typeface="Wingdings" panose="05000000000000000000" pitchFamily="2" charset="2"/>
              <a:buNone/>
            </a:pPr>
            <a:r>
              <a:rPr lang="ja-JP" altLang="en-US" sz="2400" dirty="0"/>
              <a:t>エ　</a:t>
            </a:r>
            <a:r>
              <a:rPr lang="en-US" altLang="ja-JP" sz="2400" dirty="0"/>
              <a:t>SMTP</a:t>
            </a:r>
            <a:r>
              <a:rPr lang="ja-JP" altLang="en-US" sz="2400" dirty="0"/>
              <a:t>は，画像情報を送受信するためのプロトコルである。</a:t>
            </a:r>
          </a:p>
          <a:p>
            <a:pPr>
              <a:lnSpc>
                <a:spcPct val="90000"/>
              </a:lnSpc>
              <a:buFont typeface="Wingdings" panose="05000000000000000000" pitchFamily="2" charset="2"/>
              <a:buNone/>
            </a:pPr>
            <a:endParaRPr lang="ja-JP" altLang="en-US" sz="2400" dirty="0"/>
          </a:p>
          <a:p>
            <a:pPr>
              <a:lnSpc>
                <a:spcPct val="90000"/>
              </a:lnSpc>
              <a:buFont typeface="Wingdings" panose="05000000000000000000" pitchFamily="2" charset="2"/>
              <a:buNone/>
            </a:pPr>
            <a:r>
              <a:rPr lang="ja-JP" altLang="en-US" sz="2400" dirty="0"/>
              <a:t>平成</a:t>
            </a:r>
            <a:r>
              <a:rPr lang="en-US" altLang="ja-JP" sz="2400" dirty="0"/>
              <a:t>16</a:t>
            </a:r>
            <a:r>
              <a:rPr lang="ja-JP" altLang="en-US" sz="2400" dirty="0"/>
              <a:t>年度秋期 基本情報技術者（午前問題）</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r>
              <a:rPr lang="ja-JP" altLang="en-US" sz="4000"/>
              <a:t>試験ではどんな問題が出るの？（６）</a:t>
            </a:r>
          </a:p>
        </p:txBody>
      </p:sp>
      <p:sp>
        <p:nvSpPr>
          <p:cNvPr id="19459" name="Rectangle 3"/>
          <p:cNvSpPr>
            <a:spLocks noGrp="1" noChangeArrowheads="1"/>
          </p:cNvSpPr>
          <p:nvPr>
            <p:ph type="body" idx="4294967295"/>
          </p:nvPr>
        </p:nvSpPr>
        <p:spPr/>
        <p:txBody>
          <a:bodyPr/>
          <a:lstStyle/>
          <a:p>
            <a:pPr>
              <a:lnSpc>
                <a:spcPct val="90000"/>
              </a:lnSpc>
              <a:buFont typeface="Wingdings" panose="05000000000000000000" pitchFamily="2" charset="2"/>
              <a:buNone/>
            </a:pPr>
            <a:r>
              <a:rPr lang="ja-JP" altLang="en-US" sz="2800" dirty="0"/>
              <a:t>利用者のパソコンから電子メールを送信するときや，メールサーバ間で電子メールを転送するときに使われるプロトコルはどれか。</a:t>
            </a:r>
          </a:p>
          <a:p>
            <a:pPr>
              <a:lnSpc>
                <a:spcPct val="90000"/>
              </a:lnSpc>
              <a:buFont typeface="Wingdings" panose="05000000000000000000" pitchFamily="2" charset="2"/>
              <a:buNone/>
            </a:pPr>
            <a:endParaRPr lang="ja-JP" altLang="en-US" sz="2800" dirty="0"/>
          </a:p>
          <a:p>
            <a:pPr>
              <a:lnSpc>
                <a:spcPct val="90000"/>
              </a:lnSpc>
              <a:buFont typeface="Wingdings" panose="05000000000000000000" pitchFamily="2" charset="2"/>
              <a:buNone/>
            </a:pPr>
            <a:r>
              <a:rPr lang="ja-JP" altLang="en-US" sz="2800" dirty="0"/>
              <a:t>ア　</a:t>
            </a:r>
            <a:r>
              <a:rPr lang="en-US" altLang="ja-JP" sz="2800" dirty="0"/>
              <a:t>IMAP</a:t>
            </a:r>
          </a:p>
          <a:p>
            <a:pPr>
              <a:lnSpc>
                <a:spcPct val="90000"/>
              </a:lnSpc>
              <a:buFont typeface="Wingdings" panose="05000000000000000000" pitchFamily="2" charset="2"/>
              <a:buNone/>
            </a:pPr>
            <a:r>
              <a:rPr lang="ja-JP" altLang="en-US" sz="2800" dirty="0"/>
              <a:t>イ　</a:t>
            </a:r>
            <a:r>
              <a:rPr lang="en-US" altLang="ja-JP" sz="2800" dirty="0"/>
              <a:t>MIME</a:t>
            </a:r>
          </a:p>
          <a:p>
            <a:pPr>
              <a:lnSpc>
                <a:spcPct val="90000"/>
              </a:lnSpc>
              <a:buFont typeface="Wingdings" panose="05000000000000000000" pitchFamily="2" charset="2"/>
              <a:buNone/>
            </a:pPr>
            <a:r>
              <a:rPr lang="ja-JP" altLang="en-US" sz="2800" dirty="0"/>
              <a:t>ウ　</a:t>
            </a:r>
            <a:r>
              <a:rPr lang="en-US" altLang="ja-JP" sz="2800" dirty="0"/>
              <a:t>POP3</a:t>
            </a:r>
          </a:p>
          <a:p>
            <a:pPr>
              <a:lnSpc>
                <a:spcPct val="90000"/>
              </a:lnSpc>
              <a:buFont typeface="Wingdings" panose="05000000000000000000" pitchFamily="2" charset="2"/>
              <a:buNone/>
            </a:pPr>
            <a:r>
              <a:rPr lang="ja-JP" altLang="en-US" sz="2800" dirty="0"/>
              <a:t>エ　</a:t>
            </a:r>
            <a:r>
              <a:rPr lang="en-US" altLang="ja-JP" sz="2800" dirty="0"/>
              <a:t>SMTP </a:t>
            </a:r>
            <a:endParaRPr lang="ja-JP" altLang="en-US" sz="2800" dirty="0"/>
          </a:p>
          <a:p>
            <a:pPr>
              <a:lnSpc>
                <a:spcPct val="90000"/>
              </a:lnSpc>
              <a:buFont typeface="Wingdings" panose="05000000000000000000" pitchFamily="2" charset="2"/>
              <a:buNone/>
            </a:pPr>
            <a:endParaRPr lang="ja-JP" altLang="en-US" sz="2800" dirty="0"/>
          </a:p>
          <a:p>
            <a:pPr>
              <a:lnSpc>
                <a:spcPct val="90000"/>
              </a:lnSpc>
              <a:buFont typeface="Wingdings" panose="05000000000000000000" pitchFamily="2" charset="2"/>
              <a:buNone/>
            </a:pPr>
            <a:r>
              <a:rPr lang="ja-JP" altLang="en-US" sz="2800" dirty="0"/>
              <a:t>平成</a:t>
            </a:r>
            <a:r>
              <a:rPr lang="en-US" altLang="ja-JP" sz="2800" dirty="0"/>
              <a:t>16</a:t>
            </a:r>
            <a:r>
              <a:rPr lang="ja-JP" altLang="en-US" sz="2800" dirty="0"/>
              <a:t>年度秋期 基本情報技術者（午前問題）</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p:txBody>
          <a:bodyPr/>
          <a:lstStyle/>
          <a:p>
            <a:r>
              <a:rPr lang="ja-JP" altLang="en-US" sz="3600"/>
              <a:t>非公開コンテンツの閲覧方法について</a:t>
            </a:r>
          </a:p>
        </p:txBody>
      </p:sp>
      <p:sp>
        <p:nvSpPr>
          <p:cNvPr id="560131" name="Rectangle 3"/>
          <p:cNvSpPr>
            <a:spLocks noGrp="1" noChangeArrowheads="1"/>
          </p:cNvSpPr>
          <p:nvPr>
            <p:ph type="body" idx="1"/>
          </p:nvPr>
        </p:nvSpPr>
        <p:spPr/>
        <p:txBody>
          <a:bodyPr/>
          <a:lstStyle/>
          <a:p>
            <a:r>
              <a:rPr lang="ja-JP" altLang="en-US" dirty="0"/>
              <a:t>「</a:t>
            </a:r>
            <a:r>
              <a:rPr lang="en-US" altLang="ja-JP" dirty="0" smtClean="0"/>
              <a:t>2017</a:t>
            </a:r>
            <a:r>
              <a:rPr lang="ja-JP" altLang="en-US" dirty="0" smtClean="0"/>
              <a:t>年度 </a:t>
            </a:r>
            <a:r>
              <a:rPr lang="ja-JP" altLang="en-US" dirty="0"/>
              <a:t>プログラミング</a:t>
            </a:r>
            <a:r>
              <a:rPr lang="en-US" altLang="ja-JP" dirty="0"/>
              <a:t>I</a:t>
            </a:r>
            <a:r>
              <a:rPr lang="ja-JP" altLang="en-US" dirty="0"/>
              <a:t>」学習支援ページで公開されているテキストは、インターネット上で無制限に公開すると、著作権を侵す可能性のある内容を一部含んでいます。したがって、学外への公開を控え、パスワードによるアクセス制限を行います </a:t>
            </a:r>
            <a:r>
              <a:rPr lang="en-US" altLang="ja-JP" dirty="0"/>
              <a:t>(</a:t>
            </a:r>
            <a:r>
              <a:rPr lang="ja-JP" altLang="en-US" dirty="0"/>
              <a:t>学内からのアクセス制限はありません</a:t>
            </a:r>
            <a:r>
              <a:rPr lang="en-US" altLang="ja-JP" dirty="0"/>
              <a:t>)</a:t>
            </a:r>
            <a:r>
              <a:rPr lang="ja-JP" altLang="en-US" dirty="0" err="1"/>
              <a:t>。</a:t>
            </a:r>
            <a:endParaRPr lang="ja-JP" altLang="en-US" dirty="0"/>
          </a:p>
          <a:p>
            <a:r>
              <a:rPr lang="ja-JP" altLang="en-US" dirty="0"/>
              <a:t>授業中にパスワードをお知らせします。自宅での学習やレポート作成に役立ててください。</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p:txBody>
          <a:bodyPr/>
          <a:lstStyle/>
          <a:p>
            <a:r>
              <a:rPr lang="ja-JP" altLang="en-US"/>
              <a:t>今日の予定（オリエンテーション）</a:t>
            </a:r>
          </a:p>
        </p:txBody>
      </p:sp>
      <p:sp>
        <p:nvSpPr>
          <p:cNvPr id="9219" name="Rectangle 3"/>
          <p:cNvSpPr>
            <a:spLocks noGrp="1" noChangeArrowheads="1"/>
          </p:cNvSpPr>
          <p:nvPr>
            <p:ph type="body" idx="4294967295"/>
          </p:nvPr>
        </p:nvSpPr>
        <p:spPr/>
        <p:txBody>
          <a:bodyPr/>
          <a:lstStyle/>
          <a:p>
            <a:pPr marL="609600" indent="-609600"/>
            <a:r>
              <a:rPr lang="ja-JP" altLang="en-US" dirty="0"/>
              <a:t>「</a:t>
            </a:r>
            <a:r>
              <a:rPr lang="en-US" altLang="ja-JP" dirty="0" smtClean="0"/>
              <a:t>2017</a:t>
            </a:r>
            <a:r>
              <a:rPr lang="ja-JP" altLang="en-US" dirty="0" smtClean="0"/>
              <a:t>年度 </a:t>
            </a:r>
            <a:r>
              <a:rPr lang="ja-JP" altLang="en-US" dirty="0"/>
              <a:t>プログラミング</a:t>
            </a:r>
            <a:r>
              <a:rPr lang="en-US" altLang="ja-JP" dirty="0"/>
              <a:t>Ⅰ</a:t>
            </a:r>
            <a:r>
              <a:rPr lang="ja-JP" altLang="en-US" dirty="0"/>
              <a:t>」学習支援ページの確認（シラバスの確認）</a:t>
            </a:r>
          </a:p>
          <a:p>
            <a:pPr marL="609600" indent="-609600"/>
            <a:r>
              <a:rPr lang="ja-JP" altLang="en-US" dirty="0"/>
              <a:t>「富山大学情報システム利用ガイドライン」の確認</a:t>
            </a:r>
          </a:p>
          <a:p>
            <a:pPr marL="609600" indent="-609600"/>
            <a:r>
              <a:rPr lang="ja-JP" altLang="en-US" dirty="0"/>
              <a:t>情報処理技術者試験の紹介</a:t>
            </a:r>
          </a:p>
          <a:p>
            <a:pPr marL="609600" indent="-609600"/>
            <a:r>
              <a:rPr lang="ja-JP" altLang="en-US" dirty="0"/>
              <a:t>非公開コンテンツの閲覧方法について</a:t>
            </a:r>
          </a:p>
          <a:p>
            <a:pPr marL="609600" indent="-609600"/>
            <a:r>
              <a:rPr lang="ja-JP" altLang="en-US" dirty="0"/>
              <a:t>授業「コンピュータシステム」</a:t>
            </a:r>
          </a:p>
          <a:p>
            <a:pPr marL="609600" indent="-609600"/>
            <a:r>
              <a:rPr lang="ja-JP" altLang="en-US" dirty="0"/>
              <a:t>レポートについて</a:t>
            </a:r>
          </a:p>
          <a:p>
            <a:pPr marL="990600" lvl="1" indent="-533400"/>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p:txBody>
          <a:bodyPr/>
          <a:lstStyle/>
          <a:p>
            <a:r>
              <a:rPr lang="ja-JP" altLang="en-US"/>
              <a:t>授業のポリシー</a:t>
            </a:r>
          </a:p>
        </p:txBody>
      </p:sp>
      <p:sp>
        <p:nvSpPr>
          <p:cNvPr id="559107" name="Rectangle 3"/>
          <p:cNvSpPr>
            <a:spLocks noGrp="1" noChangeArrowheads="1"/>
          </p:cNvSpPr>
          <p:nvPr>
            <p:ph type="body" idx="1"/>
          </p:nvPr>
        </p:nvSpPr>
        <p:spPr/>
        <p:txBody>
          <a:bodyPr/>
          <a:lstStyle/>
          <a:p>
            <a:r>
              <a:rPr lang="ja-JP" altLang="en-US" sz="7200"/>
              <a:t>ルールを守ること</a:t>
            </a:r>
            <a:br>
              <a:rPr lang="ja-JP" altLang="en-US" sz="7200"/>
            </a:br>
            <a:r>
              <a:rPr lang="ja-JP" altLang="en-US" sz="7200"/>
              <a:t>（マナーを守ること）</a:t>
            </a:r>
          </a:p>
          <a:p>
            <a:r>
              <a:rPr lang="ja-JP" altLang="en-US" sz="7200"/>
              <a:t>勉強すること</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p:txBody>
          <a:bodyPr/>
          <a:lstStyle/>
          <a:p>
            <a:r>
              <a:rPr lang="ja-JP" altLang="en-US"/>
              <a:t>シラバスの確認</a:t>
            </a:r>
          </a:p>
        </p:txBody>
      </p:sp>
      <p:sp>
        <p:nvSpPr>
          <p:cNvPr id="561156" name="Rectangle 3"/>
          <p:cNvSpPr>
            <a:spLocks noGrp="1" noChangeArrowheads="1"/>
          </p:cNvSpPr>
          <p:nvPr>
            <p:ph type="body" idx="1"/>
          </p:nvPr>
        </p:nvSpPr>
        <p:spPr>
          <a:ln/>
        </p:spPr>
        <p:txBody>
          <a:bodyPr/>
          <a:lstStyle/>
          <a:p>
            <a:pPr marL="609600" indent="-609600"/>
            <a:r>
              <a:rPr lang="ja-JP" altLang="en-US" dirty="0"/>
              <a:t>「</a:t>
            </a:r>
            <a:r>
              <a:rPr lang="en-US" altLang="ja-JP" dirty="0" smtClean="0"/>
              <a:t>2017</a:t>
            </a:r>
            <a:r>
              <a:rPr lang="ja-JP" altLang="en-US" dirty="0" smtClean="0"/>
              <a:t>年度 </a:t>
            </a:r>
            <a:r>
              <a:rPr lang="ja-JP" altLang="en-US" dirty="0"/>
              <a:t>プログラミング</a:t>
            </a:r>
            <a:r>
              <a:rPr lang="en-US" altLang="ja-JP" dirty="0"/>
              <a:t>Ⅰ</a:t>
            </a:r>
            <a:r>
              <a:rPr lang="ja-JP" altLang="en-US" dirty="0"/>
              <a:t>」学習支援ページの確認（シラバスの確認）</a:t>
            </a:r>
            <a:br>
              <a:rPr lang="ja-JP" altLang="en-US" dirty="0"/>
            </a:br>
            <a:r>
              <a:rPr lang="ja-JP" altLang="en-US" dirty="0"/>
              <a:t>	</a:t>
            </a:r>
            <a:r>
              <a:rPr lang="ja-JP" altLang="en-US" sz="2400" dirty="0"/>
              <a:t>富山大学＞理学部＞数学科＞数学科教員紹介＞ </a:t>
            </a:r>
            <a:br>
              <a:rPr lang="ja-JP" altLang="en-US" sz="2400" dirty="0"/>
            </a:br>
            <a:r>
              <a:rPr lang="ja-JP" altLang="en-US" sz="2400" dirty="0"/>
              <a:t>				幸山直人＞ようこそ幸山研究室へ</a:t>
            </a:r>
            <a:br>
              <a:rPr lang="ja-JP" altLang="en-US" sz="2400" dirty="0"/>
            </a:br>
            <a:r>
              <a:rPr lang="ja-JP" altLang="en-US" sz="2400" dirty="0"/>
              <a:t>	</a:t>
            </a:r>
            <a:r>
              <a:rPr lang="en-US" altLang="ja-JP" sz="2400" dirty="0"/>
              <a:t>URL</a:t>
            </a:r>
            <a:r>
              <a:rPr lang="ja-JP" altLang="en-US" sz="2400" dirty="0"/>
              <a:t>（</a:t>
            </a:r>
            <a:r>
              <a:rPr lang="en-US" altLang="ja-JP" sz="2400" dirty="0">
                <a:hlinkClick r:id="rId2"/>
              </a:rPr>
              <a:t>http://</a:t>
            </a:r>
            <a:r>
              <a:rPr lang="en-US" altLang="ja-JP" sz="2400" dirty="0" smtClean="0">
                <a:hlinkClick r:id="rId2"/>
              </a:rPr>
              <a:t>kouyama.sci.u-toyama.ac.jp/main</a:t>
            </a:r>
            <a:r>
              <a:rPr lang="en-US" altLang="ja-JP" sz="2400" dirty="0">
                <a:hlinkClick r:id="rId2"/>
              </a:rPr>
              <a:t>/</a:t>
            </a:r>
            <a:r>
              <a:rPr lang="ja-JP" altLang="en-US" sz="2400" dirty="0"/>
              <a:t>）</a:t>
            </a:r>
          </a:p>
          <a:p>
            <a:pPr marL="609600" indent="-609600"/>
            <a:r>
              <a:rPr lang="ja-JP" altLang="en-US" dirty="0"/>
              <a:t>「富山大学情報システム利用ガイドライン」の確認</a:t>
            </a:r>
          </a:p>
          <a:p>
            <a:pPr marL="990600" lvl="1" indent="-533400"/>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ja-JP" altLang="en-US"/>
              <a:t>コンピュータはなぜ動くの？</a:t>
            </a:r>
          </a:p>
        </p:txBody>
      </p:sp>
      <p:sp>
        <p:nvSpPr>
          <p:cNvPr id="5123" name="Rectangle 3"/>
          <p:cNvSpPr>
            <a:spLocks noGrp="1" noChangeArrowheads="1"/>
          </p:cNvSpPr>
          <p:nvPr>
            <p:ph type="body" idx="4294967295"/>
          </p:nvPr>
        </p:nvSpPr>
        <p:spPr/>
        <p:txBody>
          <a:bodyPr/>
          <a:lstStyle/>
          <a:p>
            <a:r>
              <a:rPr lang="ja-JP" altLang="en-US" b="1"/>
              <a:t>数学に基づいた緻密な理論の下でコンピュータが如何に動作しているのかを学ぶ。</a:t>
            </a:r>
          </a:p>
          <a:p>
            <a:r>
              <a:rPr lang="ja-JP" altLang="en-US" b="1"/>
              <a:t>これらはプログラミングに必要な基礎知識となる。</a:t>
            </a:r>
            <a:br>
              <a:rPr lang="ja-JP" altLang="en-US" b="1"/>
            </a:br>
            <a:r>
              <a:rPr lang="en-US" altLang="ja-JP" sz="2800" b="1"/>
              <a:t>→</a:t>
            </a:r>
            <a:r>
              <a:rPr lang="ja-JP" altLang="en-US" sz="2800" b="1"/>
              <a:t>　プログラミング</a:t>
            </a:r>
            <a:r>
              <a:rPr lang="en-US" altLang="ja-JP" sz="2800" b="1"/>
              <a:t>Ⅱ</a:t>
            </a:r>
            <a:r>
              <a:rPr lang="ja-JP" altLang="en-US" sz="2800" b="1"/>
              <a:t>へ（２年後学期）</a:t>
            </a:r>
            <a:endParaRPr kumimoji="0" lang="ja-JP" altLang="en-US" sz="2800" b="1"/>
          </a:p>
          <a:p>
            <a:r>
              <a:rPr lang="ja-JP" altLang="en-US" b="1"/>
              <a:t>また、コンピュータの本質を知ることで、コンピュータやインターネットを上手に活用できる人材を育成する。</a:t>
            </a:r>
            <a:r>
              <a:rPr lang="ja-JP" altLang="en-US"/>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p:txBody>
          <a:bodyPr/>
          <a:lstStyle/>
          <a:p>
            <a:r>
              <a:rPr lang="ja-JP" altLang="en-US"/>
              <a:t>プログラミング</a:t>
            </a:r>
            <a:r>
              <a:rPr lang="en-US" altLang="ja-JP"/>
              <a:t>Ⅰ</a:t>
            </a:r>
            <a:r>
              <a:rPr lang="ja-JP" altLang="en-US"/>
              <a:t>で学ぶこと</a:t>
            </a:r>
          </a:p>
        </p:txBody>
      </p:sp>
      <p:sp>
        <p:nvSpPr>
          <p:cNvPr id="7171" name="Rectangle 3"/>
          <p:cNvSpPr>
            <a:spLocks noGrp="1" noChangeArrowheads="1"/>
          </p:cNvSpPr>
          <p:nvPr>
            <p:ph type="body" idx="4294967295"/>
          </p:nvPr>
        </p:nvSpPr>
        <p:spPr/>
        <p:txBody>
          <a:bodyPr/>
          <a:lstStyle/>
          <a:p>
            <a:pPr>
              <a:lnSpc>
                <a:spcPct val="90000"/>
              </a:lnSpc>
            </a:pPr>
            <a:r>
              <a:rPr lang="ja-JP" altLang="en-US"/>
              <a:t>２進数</a:t>
            </a:r>
          </a:p>
          <a:p>
            <a:pPr>
              <a:lnSpc>
                <a:spcPct val="90000"/>
              </a:lnSpc>
            </a:pPr>
            <a:r>
              <a:rPr lang="ja-JP" altLang="en-US"/>
              <a:t>論理演算（ブール代数，２値論理）</a:t>
            </a:r>
          </a:p>
          <a:p>
            <a:pPr>
              <a:lnSpc>
                <a:spcPct val="90000"/>
              </a:lnSpc>
            </a:pPr>
            <a:r>
              <a:rPr lang="ja-JP" altLang="en-US"/>
              <a:t>論理回路</a:t>
            </a:r>
          </a:p>
          <a:p>
            <a:pPr>
              <a:lnSpc>
                <a:spcPct val="90000"/>
              </a:lnSpc>
            </a:pPr>
            <a:r>
              <a:rPr lang="ja-JP" altLang="en-US"/>
              <a:t>内部構造と動作の仕組み</a:t>
            </a:r>
          </a:p>
          <a:p>
            <a:pPr>
              <a:lnSpc>
                <a:spcPct val="90000"/>
              </a:lnSpc>
              <a:buFont typeface="Wingdings" panose="05000000000000000000" pitchFamily="2" charset="2"/>
              <a:buNone/>
            </a:pPr>
            <a:r>
              <a:rPr lang="ja-JP" altLang="en-US"/>
              <a:t>					（機械語</a:t>
            </a:r>
            <a:r>
              <a:rPr lang="en-US" altLang="ja-JP"/>
              <a:t>→</a:t>
            </a:r>
            <a:r>
              <a:rPr lang="ja-JP" altLang="en-US"/>
              <a:t>プログラムへ）</a:t>
            </a:r>
          </a:p>
          <a:p>
            <a:pPr>
              <a:lnSpc>
                <a:spcPct val="90000"/>
              </a:lnSpc>
            </a:pPr>
            <a:r>
              <a:rPr kumimoji="0" lang="ja-JP" altLang="en-US"/>
              <a:t>アルゴリズムと流れ図</a:t>
            </a:r>
          </a:p>
          <a:p>
            <a:pPr>
              <a:lnSpc>
                <a:spcPct val="90000"/>
              </a:lnSpc>
            </a:pPr>
            <a:r>
              <a:rPr kumimoji="0" lang="ja-JP" altLang="en-US"/>
              <a:t>計算量と誤差</a:t>
            </a:r>
          </a:p>
          <a:p>
            <a:pPr>
              <a:lnSpc>
                <a:spcPct val="90000"/>
              </a:lnSpc>
            </a:pPr>
            <a:r>
              <a:rPr kumimoji="0" lang="ja-JP" altLang="en-US"/>
              <a:t>オペレーティングシステムとインターネット</a:t>
            </a:r>
          </a:p>
          <a:p>
            <a:pPr>
              <a:lnSpc>
                <a:spcPct val="90000"/>
              </a:lnSpc>
            </a:pPr>
            <a:r>
              <a:rPr kumimoji="0" lang="ja-JP" altLang="en-US"/>
              <a:t>コンピュータの歴史とプログラム言語</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ja-JP" altLang="en-US"/>
              <a:t>プログラミング</a:t>
            </a:r>
            <a:r>
              <a:rPr lang="en-US" altLang="ja-JP"/>
              <a:t>Ⅱ</a:t>
            </a:r>
            <a:r>
              <a:rPr lang="ja-JP" altLang="en-US"/>
              <a:t>で学ぶこと</a:t>
            </a:r>
          </a:p>
        </p:txBody>
      </p:sp>
      <p:sp>
        <p:nvSpPr>
          <p:cNvPr id="8195" name="Rectangle 3"/>
          <p:cNvSpPr>
            <a:spLocks noGrp="1" noChangeArrowheads="1"/>
          </p:cNvSpPr>
          <p:nvPr>
            <p:ph type="body" idx="4294967295"/>
          </p:nvPr>
        </p:nvSpPr>
        <p:spPr/>
        <p:txBody>
          <a:bodyPr/>
          <a:lstStyle/>
          <a:p>
            <a:r>
              <a:rPr lang="ja-JP" altLang="en-US"/>
              <a:t>Ｃ言語によるプログラミング法</a:t>
            </a:r>
          </a:p>
          <a:p>
            <a:r>
              <a:rPr lang="ja-JP" altLang="en-US"/>
              <a:t>定番（知っておきたい）プログラム</a:t>
            </a:r>
          </a:p>
          <a:p>
            <a:r>
              <a:rPr kumimoji="0" lang="ja-JP" altLang="en-US"/>
              <a:t>並び替え（ソーティング）に関するプログラム</a:t>
            </a:r>
          </a:p>
          <a:p>
            <a:r>
              <a:rPr kumimoji="0" lang="ja-JP" altLang="en-US"/>
              <a:t>線形代数に関するプログラム（オプション）</a:t>
            </a:r>
          </a:p>
          <a:p>
            <a:r>
              <a:rPr kumimoji="0" lang="ja-JP" altLang="en-US"/>
              <a:t>微分積分に関するプログラム（オプション）</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p:txBody>
          <a:bodyPr/>
          <a:lstStyle/>
          <a:p>
            <a:r>
              <a:rPr lang="ja-JP" altLang="en-US" sz="4000"/>
              <a:t>情報処理技術者試験について（１）</a:t>
            </a:r>
          </a:p>
        </p:txBody>
      </p:sp>
      <p:sp>
        <p:nvSpPr>
          <p:cNvPr id="10243" name="Rectangle 3"/>
          <p:cNvSpPr>
            <a:spLocks noGrp="1" noChangeArrowheads="1"/>
          </p:cNvSpPr>
          <p:nvPr>
            <p:ph type="body" idx="4294967295"/>
          </p:nvPr>
        </p:nvSpPr>
        <p:spPr>
          <a:xfrm>
            <a:off x="457200" y="1557338"/>
            <a:ext cx="8229600" cy="4824412"/>
          </a:xfrm>
        </p:spPr>
        <p:txBody>
          <a:bodyPr/>
          <a:lstStyle/>
          <a:p>
            <a:pPr>
              <a:lnSpc>
                <a:spcPct val="90000"/>
              </a:lnSpc>
            </a:pPr>
            <a:r>
              <a:rPr lang="ja-JP" altLang="en-US" sz="2400"/>
              <a:t>情報処理技術者試験は「情報処理の促進に関する法律」に基づく国家試験で、社会の認知度も高く、非常に人気のある試験です。試験は春</a:t>
            </a:r>
            <a:r>
              <a:rPr lang="en-US" altLang="ja-JP" sz="2400"/>
              <a:t>(4</a:t>
            </a:r>
            <a:r>
              <a:rPr lang="ja-JP" altLang="en-US" sz="2400"/>
              <a:t>月の第</a:t>
            </a:r>
            <a:r>
              <a:rPr lang="en-US" altLang="ja-JP" sz="2400"/>
              <a:t>3</a:t>
            </a:r>
            <a:r>
              <a:rPr lang="ja-JP" altLang="en-US" sz="2400"/>
              <a:t>日曜日</a:t>
            </a:r>
            <a:r>
              <a:rPr lang="en-US" altLang="ja-JP" sz="2400"/>
              <a:t>)</a:t>
            </a:r>
            <a:r>
              <a:rPr lang="ja-JP" altLang="en-US" sz="2400"/>
              <a:t>と秋</a:t>
            </a:r>
            <a:r>
              <a:rPr lang="en-US" altLang="ja-JP" sz="2400"/>
              <a:t>(10</a:t>
            </a:r>
            <a:r>
              <a:rPr lang="ja-JP" altLang="en-US" sz="2400"/>
              <a:t>月の第</a:t>
            </a:r>
            <a:r>
              <a:rPr lang="en-US" altLang="ja-JP" sz="2400"/>
              <a:t>3</a:t>
            </a:r>
            <a:r>
              <a:rPr lang="ja-JP" altLang="en-US" sz="2400"/>
              <a:t>日曜日</a:t>
            </a:r>
            <a:r>
              <a:rPr lang="en-US" altLang="ja-JP" sz="2400"/>
              <a:t>)</a:t>
            </a:r>
            <a:r>
              <a:rPr lang="ja-JP" altLang="en-US" sz="2400"/>
              <a:t>に実施され、試験区分には「基本情報技術者試験」や「応用情報技術者試験」などがあります。 </a:t>
            </a:r>
            <a:br>
              <a:rPr lang="ja-JP" altLang="en-US" sz="2400"/>
            </a:br>
            <a:r>
              <a:rPr lang="ja-JP" altLang="en-US" sz="2400"/>
              <a:t>＊</a:t>
            </a:r>
            <a:r>
              <a:rPr lang="en-US" altLang="ja-JP" sz="2400"/>
              <a:t>CBT</a:t>
            </a:r>
            <a:r>
              <a:rPr lang="ja-JP" altLang="en-US" sz="2400"/>
              <a:t>方式による「</a:t>
            </a:r>
            <a:r>
              <a:rPr lang="en-US" altLang="ja-JP" sz="2400"/>
              <a:t>IT</a:t>
            </a:r>
            <a:r>
              <a:rPr lang="ja-JP" altLang="en-US" sz="2400"/>
              <a:t>パスポート試験」は随時行われている。</a:t>
            </a:r>
          </a:p>
          <a:p>
            <a:pPr>
              <a:lnSpc>
                <a:spcPct val="90000"/>
              </a:lnSpc>
            </a:pPr>
            <a:r>
              <a:rPr lang="ja-JP" altLang="en-US" sz="2400"/>
              <a:t>学生のみなさまには、就職活動が始まるまでに「基本情報技術者試験」に合格しておくことをお薦めします。これらの試験に合格することで、情報化社会に適応できるバランスの取れた人材であることを社会に対してアピールしましょう </a:t>
            </a:r>
            <a:r>
              <a:rPr lang="en-US" altLang="ja-JP" sz="2400"/>
              <a:t>(</a:t>
            </a:r>
            <a:r>
              <a:rPr lang="ja-JP" altLang="en-US" sz="2400"/>
              <a:t>個人情報保護法などの施行に伴い、企業や公務員の一般常識として情報に関する問題が出題されるようになりました</a:t>
            </a:r>
            <a:r>
              <a:rPr lang="en-US" altLang="ja-JP" sz="2400"/>
              <a:t>)</a:t>
            </a:r>
            <a:r>
              <a:rPr lang="ja-JP" altLang="en-US" sz="24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ja-JP" altLang="en-US" sz="4000"/>
              <a:t>情報処理技術者試験について（２）</a:t>
            </a:r>
          </a:p>
        </p:txBody>
      </p:sp>
      <p:sp>
        <p:nvSpPr>
          <p:cNvPr id="11267" name="Rectangle 3"/>
          <p:cNvSpPr>
            <a:spLocks noGrp="1" noChangeArrowheads="1"/>
          </p:cNvSpPr>
          <p:nvPr>
            <p:ph type="body" idx="4294967295"/>
          </p:nvPr>
        </p:nvSpPr>
        <p:spPr/>
        <p:txBody>
          <a:bodyPr/>
          <a:lstStyle/>
          <a:p>
            <a:r>
              <a:rPr lang="ja-JP" altLang="ja-JP" sz="2800" dirty="0"/>
              <a:t>そのためには、コンピュータなどの情報機器に対して偏見を持つのではなく、情報処理に関する基礎的な知識や技術をしっかり習得した上で、コンピュータやスマートフォンなどを上手（正しく効率的）に使えるようになることが大切です</a:t>
            </a:r>
            <a:r>
              <a:rPr lang="ja-JP" altLang="ja-JP" sz="2800" dirty="0" smtClean="0"/>
              <a:t>。</a:t>
            </a:r>
            <a:endParaRPr lang="en-US" altLang="ja-JP" sz="2800" dirty="0" smtClean="0"/>
          </a:p>
          <a:p>
            <a:r>
              <a:rPr lang="ja-JP" altLang="ja-JP" sz="2800" dirty="0"/>
              <a:t>また、正しい知識を習得することで、最近急増しているネットワーク犯罪に巻き込まれ、知らず知らずの間に犯罪の被害者や加害者になってしまうことを未然に防ぎましょう</a:t>
            </a:r>
            <a:r>
              <a:rPr lang="ja-JP" altLang="ja-JP" sz="2800" dirty="0" smtClean="0"/>
              <a:t>。</a:t>
            </a:r>
            <a:endParaRPr lang="en-US" altLang="ja-JP" sz="2800" dirty="0" smtClean="0"/>
          </a:p>
          <a:p>
            <a:r>
              <a:rPr lang="ja-JP" altLang="en-US" sz="2800" dirty="0" smtClean="0"/>
              <a:t>この</a:t>
            </a:r>
            <a:r>
              <a:rPr lang="ja-JP" altLang="en-US" sz="2800" dirty="0"/>
              <a:t>機会に、チャレンジしてみては如何でしょうか。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Pixel">
  <a:themeElements>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altLang="ja-JP" sz="5400" b="0" i="0" u="none" strike="noStrike" cap="none" normalizeH="0" baseline="0" smtClean="0">
            <a:ln>
              <a:noFill/>
            </a:ln>
            <a:solidFill>
              <a:srgbClr val="0000FF"/>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5225</TotalTime>
  <Words>819</Words>
  <Application>Microsoft Office PowerPoint</Application>
  <PresentationFormat>画面に合わせる (4:3)</PresentationFormat>
  <Paragraphs>133</Paragraphs>
  <Slides>19</Slides>
  <Notes>14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19</vt:i4>
      </vt:variant>
    </vt:vector>
  </HeadingPairs>
  <TitlesOfParts>
    <vt:vector size="25" baseType="lpstr">
      <vt:lpstr>ＭＳ Ｐゴシック</vt:lpstr>
      <vt:lpstr>ＭＳ Ｐ明朝</vt:lpstr>
      <vt:lpstr>Arial</vt:lpstr>
      <vt:lpstr>Times New Roman</vt:lpstr>
      <vt:lpstr>Wingdings</vt:lpstr>
      <vt:lpstr>1_Pixel</vt:lpstr>
      <vt:lpstr>プログラミングⅠ</vt:lpstr>
      <vt:lpstr>今日の予定（オリエンテーション）</vt:lpstr>
      <vt:lpstr>授業のポリシー</vt:lpstr>
      <vt:lpstr>シラバスの確認</vt:lpstr>
      <vt:lpstr>コンピュータはなぜ動くの？</vt:lpstr>
      <vt:lpstr>プログラミングⅠで学ぶこと</vt:lpstr>
      <vt:lpstr>プログラミングⅡで学ぶこと</vt:lpstr>
      <vt:lpstr>情報処理技術者試験について（１）</vt:lpstr>
      <vt:lpstr>情報処理技術者試験について（２）</vt:lpstr>
      <vt:lpstr>情報処理技術者試験について（３）</vt:lpstr>
      <vt:lpstr>平成２９年度 秋期 情報処理技術者試験 案内</vt:lpstr>
      <vt:lpstr>ＩＴパスポート試験（ＣＢＴ方式）</vt:lpstr>
      <vt:lpstr>試験ではどんな問題が出るの？（１）</vt:lpstr>
      <vt:lpstr>試験ではどんな問題が出るの？（２）</vt:lpstr>
      <vt:lpstr>試験ではどんな問題が出るの？（３）</vt:lpstr>
      <vt:lpstr>試験ではどんな問題が出るの？（４）</vt:lpstr>
      <vt:lpstr>試験ではどんな問題が出るの？（５）</vt:lpstr>
      <vt:lpstr>試験ではどんな問題が出るの？（６）</vt:lpstr>
      <vt:lpstr>非公開コンテンツの閲覧方法について</vt:lpstr>
    </vt:vector>
  </TitlesOfParts>
  <Manager>幸山直人</Manager>
  <Company>富山大学理学部数学教室</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プログラミングⅠ</dc:title>
  <dc:creator>幸山直人</dc:creator>
  <cp:lastModifiedBy>Naoto KOUYAMA</cp:lastModifiedBy>
  <cp:revision>544</cp:revision>
  <dcterms:created xsi:type="dcterms:W3CDTF">1601-01-01T00:00:00Z</dcterms:created>
  <dcterms:modified xsi:type="dcterms:W3CDTF">2017-03-23T13:38:45Z</dcterms:modified>
</cp:coreProperties>
</file>