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612" r:id="rId2"/>
    <p:sldId id="839" r:id="rId3"/>
    <p:sldId id="830" r:id="rId4"/>
    <p:sldId id="83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論理演算 ～</a:t>
            </a:r>
          </a:p>
        </p:txBody>
      </p:sp>
      <p:sp>
        <p:nvSpPr>
          <p:cNvPr id="35226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ブール代数の特徴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しかない</a:t>
            </a:r>
            <a:endParaRPr kumimoji="1" lang="en-US" altLang="ja-JP" dirty="0" smtClean="0"/>
          </a:p>
          <a:p>
            <a:r>
              <a:rPr lang="ja-JP" altLang="en-US" dirty="0"/>
              <a:t>特殊</a:t>
            </a:r>
            <a:r>
              <a:rPr lang="ja-JP" altLang="en-US" dirty="0" smtClean="0"/>
              <a:t>な</a:t>
            </a:r>
            <a:r>
              <a:rPr lang="ja-JP" altLang="en-US" dirty="0"/>
              <a:t>論理</a:t>
            </a:r>
            <a:r>
              <a:rPr lang="ja-JP" altLang="en-US" dirty="0" smtClean="0"/>
              <a:t>演算が成り立つ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		</a:t>
            </a:r>
            <a:r>
              <a:rPr lang="ja-JP" altLang="en-US" dirty="0" smtClean="0"/>
              <a:t>（一般的な集合論と比較して）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 smtClean="0"/>
              <a:t>＋</a:t>
            </a:r>
            <a:r>
              <a:rPr lang="en-US" altLang="ja-JP" dirty="0" smtClean="0"/>
              <a:t>1</a:t>
            </a:r>
            <a:r>
              <a:rPr lang="ja-JP" altLang="en-US" dirty="0" smtClean="0"/>
              <a:t>＝</a:t>
            </a:r>
            <a:r>
              <a:rPr lang="en-US" altLang="ja-JP" dirty="0" smtClean="0"/>
              <a:t>1</a:t>
            </a:r>
            <a:br>
              <a:rPr lang="en-US" altLang="ja-JP" dirty="0" smtClean="0"/>
            </a:br>
            <a:r>
              <a:rPr lang="en-US" altLang="ja-JP" dirty="0" smtClean="0"/>
              <a:t>A</a:t>
            </a:r>
            <a:r>
              <a:rPr lang="ja-JP" altLang="en-US" dirty="0" smtClean="0"/>
              <a:t> ・ </a:t>
            </a:r>
            <a:r>
              <a:rPr lang="en-US" altLang="ja-JP" dirty="0" smtClean="0"/>
              <a:t>0</a:t>
            </a:r>
            <a:r>
              <a:rPr lang="ja-JP" altLang="en-US" dirty="0" smtClean="0"/>
              <a:t>＝</a:t>
            </a:r>
            <a:r>
              <a:rPr lang="en-US" altLang="ja-JP" dirty="0" smtClean="0"/>
              <a:t>0</a:t>
            </a:r>
            <a:br>
              <a:rPr lang="en-US" altLang="ja-JP" dirty="0" smtClean="0"/>
            </a:br>
            <a:r>
              <a:rPr lang="en-US" altLang="ja-JP" dirty="0"/>
              <a:t>A</a:t>
            </a:r>
            <a:r>
              <a:rPr lang="ja-JP" altLang="en-US" dirty="0"/>
              <a:t> ・ </a:t>
            </a:r>
            <a:r>
              <a:rPr lang="en-US" altLang="ja-JP" dirty="0" smtClean="0"/>
              <a:t>1</a:t>
            </a:r>
            <a:r>
              <a:rPr lang="ja-JP" altLang="en-US" dirty="0" smtClean="0"/>
              <a:t>＝</a:t>
            </a:r>
            <a:r>
              <a:rPr lang="en-US" altLang="ja-JP" dirty="0" smtClean="0"/>
              <a:t>A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err="1" smtClean="0"/>
              <a:t>A</a:t>
            </a:r>
            <a:r>
              <a:rPr lang="ja-JP" altLang="en-US" dirty="0" smtClean="0"/>
              <a:t>＋</a:t>
            </a:r>
            <a:r>
              <a:rPr lang="en-US" altLang="ja-JP" dirty="0" smtClean="0"/>
              <a:t>0</a:t>
            </a:r>
            <a:r>
              <a:rPr lang="ja-JP" altLang="en-US" dirty="0" smtClean="0"/>
              <a:t>＝</a:t>
            </a:r>
            <a:r>
              <a:rPr lang="en-US" altLang="ja-JP" dirty="0" smtClean="0"/>
              <a:t>A</a:t>
            </a:r>
            <a:br>
              <a:rPr lang="en-US" altLang="ja-JP" dirty="0" smtClean="0"/>
            </a:br>
            <a:r>
              <a:rPr lang="en-US" altLang="ja-JP" dirty="0" err="1" smtClean="0"/>
              <a:t>A</a:t>
            </a:r>
            <a:r>
              <a:rPr lang="ja-JP" altLang="en-US" dirty="0" smtClean="0"/>
              <a:t>＋</a:t>
            </a:r>
            <a:r>
              <a:rPr lang="en-US" altLang="ja-JP" dirty="0" smtClean="0"/>
              <a:t>1</a:t>
            </a:r>
            <a:r>
              <a:rPr lang="ja-JP" altLang="en-US" dirty="0" smtClean="0"/>
              <a:t>＝</a:t>
            </a:r>
            <a:r>
              <a:rPr lang="en-US" altLang="ja-JP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2641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複数桁の論理演算に</a:t>
            </a:r>
            <a:r>
              <a:rPr lang="ja-JP" altLang="en-US" dirty="0" smtClean="0"/>
              <a:t>ついて（１）</a:t>
            </a:r>
            <a:endParaRPr lang="ja-JP" altLang="en-US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 smtClean="0"/>
              <a:t>「</a:t>
            </a:r>
            <a:r>
              <a:rPr lang="en-US" altLang="ja-JP" dirty="0"/>
              <a:t>101001</a:t>
            </a:r>
            <a:r>
              <a:rPr lang="ja-JP" altLang="en-US" dirty="0"/>
              <a:t>と</a:t>
            </a:r>
            <a:r>
              <a:rPr lang="en-US" altLang="ja-JP" dirty="0" smtClean="0"/>
              <a:t>001101</a:t>
            </a:r>
            <a:r>
              <a:rPr lang="ja-JP" altLang="en-US" dirty="0" err="1" smtClean="0"/>
              <a:t>の</a:t>
            </a:r>
            <a:r>
              <a:rPr lang="ja-JP" altLang="en-US" dirty="0" err="1"/>
              <a:t>排</a:t>
            </a:r>
            <a:r>
              <a:rPr lang="ja-JP" altLang="en-US" dirty="0"/>
              <a:t>他的論理和求めよ」と記述されている</a:t>
            </a:r>
            <a:r>
              <a:rPr lang="ja-JP" altLang="en-US" dirty="0" smtClean="0"/>
              <a:t>場合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>
                <a:solidFill>
                  <a:srgbClr val="0000FF"/>
                </a:solidFill>
              </a:rPr>
              <a:t>各桁</a:t>
            </a:r>
            <a:r>
              <a:rPr lang="ja-JP" altLang="en-US" dirty="0">
                <a:solidFill>
                  <a:srgbClr val="0000FF"/>
                </a:solidFill>
              </a:rPr>
              <a:t>ごとに排他的論理和をとる</a:t>
            </a:r>
            <a:r>
              <a:rPr lang="ja-JP" altLang="en-US" dirty="0" smtClean="0">
                <a:solidFill>
                  <a:srgbClr val="0000FF"/>
                </a:solidFill>
              </a:rPr>
              <a:t>。</a:t>
            </a:r>
            <a:r>
              <a:rPr lang="ja-JP" altLang="en-US" dirty="0" smtClean="0"/>
              <a:t>すなわ</a:t>
            </a:r>
            <a:r>
              <a:rPr lang="ja-JP" altLang="en-US" dirty="0"/>
              <a:t>ち</a:t>
            </a:r>
            <a:r>
              <a:rPr lang="ja-JP" altLang="en-US" dirty="0" smtClean="0"/>
              <a:t>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>
                <a:solidFill>
                  <a:schemeClr val="accent1"/>
                </a:solidFill>
              </a:rPr>
              <a:t>100100</a:t>
            </a:r>
            <a:r>
              <a:rPr lang="ja-JP" altLang="en-US" dirty="0"/>
              <a:t>が求める値である</a:t>
            </a:r>
            <a:r>
              <a:rPr lang="ja-JP" altLang="en-US" dirty="0" smtClean="0"/>
              <a:t>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注意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そもそも論理演算は</a:t>
            </a:r>
            <a:r>
              <a:rPr lang="en-US" altLang="ja-JP" dirty="0"/>
              <a:t>2</a:t>
            </a:r>
            <a:r>
              <a:rPr lang="ja-JP" altLang="en-US" dirty="0"/>
              <a:t>進数</a:t>
            </a:r>
            <a:r>
              <a:rPr lang="en-US" altLang="ja-JP" dirty="0"/>
              <a:t>1</a:t>
            </a:r>
            <a:r>
              <a:rPr lang="ja-JP" altLang="en-US" dirty="0"/>
              <a:t>桁の</a:t>
            </a:r>
            <a:r>
              <a:rPr lang="ja-JP" altLang="en-US" dirty="0" smtClean="0"/>
              <a:t>値に対して演算を定義したものである</a:t>
            </a:r>
            <a:endParaRPr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94513"/>
              </p:ext>
            </p:extLst>
          </p:nvPr>
        </p:nvGraphicFramePr>
        <p:xfrm>
          <a:off x="3317630" y="2852937"/>
          <a:ext cx="250874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298"/>
                <a:gridCol w="288032"/>
                <a:gridCol w="329807"/>
                <a:gridCol w="318265"/>
                <a:gridCol w="288032"/>
                <a:gridCol w="329807"/>
                <a:gridCol w="348499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⊕　）</a:t>
                      </a:r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697557"/>
              </p:ext>
            </p:extLst>
          </p:nvPr>
        </p:nvGraphicFramePr>
        <p:xfrm>
          <a:off x="3317630" y="2852936"/>
          <a:ext cx="250874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298"/>
                <a:gridCol w="288032"/>
                <a:gridCol w="329807"/>
                <a:gridCol w="318265"/>
                <a:gridCol w="288032"/>
                <a:gridCol w="329807"/>
                <a:gridCol w="348499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baseline="-25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39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複数桁の論理演算に</a:t>
            </a:r>
            <a:r>
              <a:rPr lang="ja-JP" altLang="en-US" dirty="0" smtClean="0"/>
              <a:t>ついて（２）</a:t>
            </a:r>
            <a:endParaRPr lang="ja-JP" altLang="en-US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/>
              <a:t>「</a:t>
            </a:r>
            <a:r>
              <a:rPr lang="en-US" altLang="ja-JP" dirty="0"/>
              <a:t>101001</a:t>
            </a:r>
            <a:r>
              <a:rPr lang="ja-JP" altLang="en-US" dirty="0"/>
              <a:t>の否定を求めよ」と記述されている場合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>
                <a:solidFill>
                  <a:srgbClr val="0000FF"/>
                </a:solidFill>
              </a:rPr>
              <a:t>各桁ごとに否定をとる</a:t>
            </a:r>
            <a:r>
              <a:rPr lang="ja-JP" altLang="en-US" dirty="0" smtClean="0">
                <a:solidFill>
                  <a:srgbClr val="0000FF"/>
                </a:solidFill>
              </a:rPr>
              <a:t>。</a:t>
            </a:r>
            <a:r>
              <a:rPr lang="ja-JP" altLang="en-US" dirty="0" smtClean="0"/>
              <a:t>ゆえ</a:t>
            </a:r>
            <a:r>
              <a:rPr lang="ja-JP" altLang="en-US" dirty="0"/>
              <a:t>に</a:t>
            </a:r>
            <a:r>
              <a:rPr lang="ja-JP" altLang="en-US" dirty="0" smtClean="0"/>
              <a:t>、</a:t>
            </a:r>
            <a:r>
              <a:rPr lang="en-US" altLang="ja-JP" dirty="0">
                <a:solidFill>
                  <a:schemeClr val="accent1"/>
                </a:solidFill>
              </a:rPr>
              <a:t>010110</a:t>
            </a:r>
            <a:r>
              <a:rPr lang="ja-JP" altLang="en-US" dirty="0"/>
              <a:t>が求める値である</a:t>
            </a:r>
            <a:r>
              <a:rPr lang="ja-JP" altLang="en-US" dirty="0" smtClean="0"/>
              <a:t>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注意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そもそも論理演算は</a:t>
            </a:r>
            <a:r>
              <a:rPr lang="en-US" altLang="ja-JP" dirty="0"/>
              <a:t>2</a:t>
            </a:r>
            <a:r>
              <a:rPr lang="ja-JP" altLang="en-US" dirty="0"/>
              <a:t>進数</a:t>
            </a:r>
            <a:r>
              <a:rPr lang="en-US" altLang="ja-JP" dirty="0"/>
              <a:t>1</a:t>
            </a:r>
            <a:r>
              <a:rPr lang="ja-JP" altLang="en-US" dirty="0"/>
              <a:t>桁の</a:t>
            </a:r>
            <a:r>
              <a:rPr lang="ja-JP" altLang="en-US" dirty="0" smtClean="0"/>
              <a:t>値に対して演算を定義したものである</a:t>
            </a:r>
            <a:endParaRPr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79551"/>
              </p:ext>
            </p:extLst>
          </p:nvPr>
        </p:nvGraphicFramePr>
        <p:xfrm>
          <a:off x="3116723" y="2636912"/>
          <a:ext cx="291055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406"/>
                <a:gridCol w="334165"/>
                <a:gridCol w="382631"/>
                <a:gridCol w="369240"/>
                <a:gridCol w="334165"/>
                <a:gridCol w="382631"/>
                <a:gridCol w="404317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NOT</a:t>
                      </a:r>
                      <a:r>
                        <a:rPr kumimoji="1" lang="ja-JP" altLang="en-US" sz="2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）</a:t>
                      </a:r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71176"/>
              </p:ext>
            </p:extLst>
          </p:nvPr>
        </p:nvGraphicFramePr>
        <p:xfrm>
          <a:off x="3131842" y="2636912"/>
          <a:ext cx="2880317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099"/>
                <a:gridCol w="330692"/>
                <a:gridCol w="378656"/>
                <a:gridCol w="365405"/>
                <a:gridCol w="330692"/>
                <a:gridCol w="378656"/>
                <a:gridCol w="400117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85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114</Words>
  <Application>Microsoft Office PowerPoint</Application>
  <PresentationFormat>画面に合わせる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ブール代数の特徴</vt:lpstr>
      <vt:lpstr>複数桁の論理演算について（１）</vt:lpstr>
      <vt:lpstr>複数桁の論理演算について（２）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546</cp:revision>
  <dcterms:created xsi:type="dcterms:W3CDTF">1601-01-01T00:00:00Z</dcterms:created>
  <dcterms:modified xsi:type="dcterms:W3CDTF">2017-03-23T13:44:41Z</dcterms:modified>
</cp:coreProperties>
</file>