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1"/>
  </p:notesMasterIdLst>
  <p:handoutMasterIdLst>
    <p:handoutMasterId r:id="rId12"/>
  </p:handoutMasterIdLst>
  <p:sldIdLst>
    <p:sldId id="614" r:id="rId2"/>
    <p:sldId id="615" r:id="rId3"/>
    <p:sldId id="616" r:id="rId4"/>
    <p:sldId id="617" r:id="rId5"/>
    <p:sldId id="618" r:id="rId6"/>
    <p:sldId id="708" r:id="rId7"/>
    <p:sldId id="840" r:id="rId8"/>
    <p:sldId id="841" r:id="rId9"/>
    <p:sldId id="83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DEDEDE"/>
    <a:srgbClr val="C0C0C0"/>
    <a:srgbClr val="FFFF00"/>
    <a:srgbClr val="996633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3E60C4D-C12D-4E89-A058-B9C3825F89B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2632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277D37D-0F77-4BE9-973B-00F1BE5C69E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0433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2E676FB3-77CA-4449-9DB7-38C59B35C2C7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2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6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597842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BC683C14-BA0F-4EC4-9191-F7C62C3BD195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3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810946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37867AE8-F4E6-4F33-B144-F67A51D52A02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4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0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993499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977EA144-8B63-4E4D-8A5E-66E294C9CEEA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5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2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812098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8E29A9AE-49A1-4243-8FE5-6FA1DB03B8D5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6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6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6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329633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chemeClr val="tx1"/>
                </a:solidFill>
              </a:rPr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490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524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51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7797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516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687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742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2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4894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3493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ja-JP" sz="1800" b="1" dirty="0" smtClean="0">
                <a:solidFill>
                  <a:schemeClr val="bg1"/>
                </a:solidFill>
              </a:rPr>
              <a:t>2017</a:t>
            </a:r>
            <a:r>
              <a:rPr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lang="ja-JP" altLang="en-US" sz="1800" b="1" dirty="0">
                <a:solidFill>
                  <a:schemeClr val="bg1"/>
                </a:solidFill>
              </a:rPr>
              <a:t>　プログラミング</a:t>
            </a:r>
            <a:r>
              <a:rPr lang="en-US" altLang="ja-JP" sz="1800" b="1" dirty="0">
                <a:solidFill>
                  <a:schemeClr val="bg1"/>
                </a:solidFill>
              </a:rPr>
              <a:t>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プログラミング</a:t>
            </a:r>
            <a:r>
              <a:rPr lang="en-US" altLang="ja-JP"/>
              <a:t>Ⅰ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3600"/>
              <a:t>～ 論理回路（２） ～</a:t>
            </a:r>
          </a:p>
        </p:txBody>
      </p:sp>
      <p:sp>
        <p:nvSpPr>
          <p:cNvPr id="354308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 b="1" dirty="0" smtClean="0">
                <a:solidFill>
                  <a:schemeClr val="bg1"/>
                </a:solidFill>
              </a:rPr>
              <a:t>2017</a:t>
            </a:r>
            <a:r>
              <a:rPr lang="ja-JP" altLang="en-US" sz="3200" b="1" dirty="0" smtClean="0">
                <a:solidFill>
                  <a:schemeClr val="bg1"/>
                </a:solidFill>
              </a:rPr>
              <a:t>年度</a:t>
            </a:r>
            <a:endParaRPr lang="ja-JP" alt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5330" name="Picture 2" descr="図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6088" y="2276475"/>
            <a:ext cx="8229600" cy="4000500"/>
          </a:xfrm>
          <a:noFill/>
        </p:spPr>
      </p:pic>
      <p:sp>
        <p:nvSpPr>
          <p:cNvPr id="355331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/>
              <a:t>フリップフロップ（１）</a:t>
            </a:r>
          </a:p>
        </p:txBody>
      </p:sp>
      <p:sp>
        <p:nvSpPr>
          <p:cNvPr id="549892" name="Text Box 4"/>
          <p:cNvSpPr txBox="1">
            <a:spLocks noChangeArrowheads="1"/>
          </p:cNvSpPr>
          <p:nvPr/>
        </p:nvSpPr>
        <p:spPr bwMode="auto">
          <a:xfrm>
            <a:off x="900113" y="2852738"/>
            <a:ext cx="531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0=</a:t>
            </a:r>
          </a:p>
        </p:txBody>
      </p:sp>
      <p:sp>
        <p:nvSpPr>
          <p:cNvPr id="549893" name="Text Box 5"/>
          <p:cNvSpPr txBox="1">
            <a:spLocks noChangeArrowheads="1"/>
          </p:cNvSpPr>
          <p:nvPr/>
        </p:nvSpPr>
        <p:spPr bwMode="auto">
          <a:xfrm>
            <a:off x="944563" y="5132388"/>
            <a:ext cx="531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1=</a:t>
            </a:r>
          </a:p>
        </p:txBody>
      </p:sp>
      <p:sp>
        <p:nvSpPr>
          <p:cNvPr id="549894" name="Text Box 6"/>
          <p:cNvSpPr txBox="1">
            <a:spLocks noChangeArrowheads="1"/>
          </p:cNvSpPr>
          <p:nvPr/>
        </p:nvSpPr>
        <p:spPr bwMode="auto">
          <a:xfrm>
            <a:off x="3708400" y="25654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49895" name="Text Box 7"/>
          <p:cNvSpPr txBox="1">
            <a:spLocks noChangeArrowheads="1"/>
          </p:cNvSpPr>
          <p:nvPr/>
        </p:nvSpPr>
        <p:spPr bwMode="auto">
          <a:xfrm>
            <a:off x="5416550" y="280035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549896" name="Text Box 8"/>
          <p:cNvSpPr txBox="1">
            <a:spLocks noChangeArrowheads="1"/>
          </p:cNvSpPr>
          <p:nvPr/>
        </p:nvSpPr>
        <p:spPr bwMode="auto">
          <a:xfrm>
            <a:off x="7359650" y="3116263"/>
            <a:ext cx="53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=0</a:t>
            </a:r>
          </a:p>
        </p:txBody>
      </p:sp>
      <p:sp>
        <p:nvSpPr>
          <p:cNvPr id="549897" name="Text Box 9"/>
          <p:cNvSpPr txBox="1">
            <a:spLocks noChangeArrowheads="1"/>
          </p:cNvSpPr>
          <p:nvPr/>
        </p:nvSpPr>
        <p:spPr bwMode="auto">
          <a:xfrm>
            <a:off x="3419475" y="45085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549898" name="Text Box 10"/>
          <p:cNvSpPr txBox="1">
            <a:spLocks noChangeArrowheads="1"/>
          </p:cNvSpPr>
          <p:nvPr/>
        </p:nvSpPr>
        <p:spPr bwMode="auto">
          <a:xfrm>
            <a:off x="3713163" y="5373688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549899" name="Text Box 11"/>
          <p:cNvSpPr txBox="1">
            <a:spLocks noChangeArrowheads="1"/>
          </p:cNvSpPr>
          <p:nvPr/>
        </p:nvSpPr>
        <p:spPr bwMode="auto">
          <a:xfrm>
            <a:off x="5435600" y="51577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49900" name="Text Box 12"/>
          <p:cNvSpPr txBox="1">
            <a:spLocks noChangeArrowheads="1"/>
          </p:cNvSpPr>
          <p:nvPr/>
        </p:nvSpPr>
        <p:spPr bwMode="auto">
          <a:xfrm>
            <a:off x="7353300" y="4868863"/>
            <a:ext cx="53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=1</a:t>
            </a:r>
          </a:p>
        </p:txBody>
      </p:sp>
      <p:sp>
        <p:nvSpPr>
          <p:cNvPr id="549901" name="Text Box 13"/>
          <p:cNvSpPr txBox="1">
            <a:spLocks noChangeArrowheads="1"/>
          </p:cNvSpPr>
          <p:nvPr/>
        </p:nvSpPr>
        <p:spPr bwMode="auto">
          <a:xfrm>
            <a:off x="3419475" y="3403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55342" name="Text Box 22"/>
          <p:cNvSpPr txBox="1">
            <a:spLocks noChangeArrowheads="1"/>
          </p:cNvSpPr>
          <p:nvPr/>
        </p:nvSpPr>
        <p:spPr bwMode="auto">
          <a:xfrm>
            <a:off x="407988" y="1719263"/>
            <a:ext cx="424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chemeClr val="tx1"/>
                </a:solidFill>
              </a:rPr>
              <a:t>リセット： </a:t>
            </a:r>
            <a:r>
              <a:rPr lang="en-US" altLang="ja-JP" sz="2400">
                <a:solidFill>
                  <a:schemeClr val="tx1"/>
                </a:solidFill>
              </a:rPr>
              <a:t>S=0, R=1</a:t>
            </a:r>
            <a:r>
              <a:rPr lang="ja-JP" altLang="en-US" sz="2400">
                <a:solidFill>
                  <a:schemeClr val="tx1"/>
                </a:solidFill>
              </a:rPr>
              <a:t> （初期状態）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9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9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9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9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9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9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49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49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49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2" grpId="0"/>
      <p:bldP spid="549893" grpId="0"/>
      <p:bldP spid="549894" grpId="0"/>
      <p:bldP spid="549895" grpId="0"/>
      <p:bldP spid="549896" grpId="0"/>
      <p:bldP spid="549897" grpId="0"/>
      <p:bldP spid="549898" grpId="0"/>
      <p:bldP spid="549899" grpId="0"/>
      <p:bldP spid="549900" grpId="0"/>
      <p:bldP spid="5499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7378" name="Picture 2" descr="図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6088" y="2276475"/>
            <a:ext cx="8229600" cy="4000500"/>
          </a:xfrm>
          <a:noFill/>
        </p:spPr>
      </p:pic>
      <p:sp>
        <p:nvSpPr>
          <p:cNvPr id="357379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/>
              <a:t>フリップフロップ（２）</a:t>
            </a:r>
          </a:p>
        </p:txBody>
      </p:sp>
      <p:sp>
        <p:nvSpPr>
          <p:cNvPr id="357380" name="Text Box 4"/>
          <p:cNvSpPr txBox="1">
            <a:spLocks noChangeArrowheads="1"/>
          </p:cNvSpPr>
          <p:nvPr/>
        </p:nvSpPr>
        <p:spPr bwMode="auto">
          <a:xfrm>
            <a:off x="900113" y="2852738"/>
            <a:ext cx="531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0=</a:t>
            </a:r>
          </a:p>
        </p:txBody>
      </p:sp>
      <p:sp>
        <p:nvSpPr>
          <p:cNvPr id="357381" name="Text Box 5"/>
          <p:cNvSpPr txBox="1">
            <a:spLocks noChangeArrowheads="1"/>
          </p:cNvSpPr>
          <p:nvPr/>
        </p:nvSpPr>
        <p:spPr bwMode="auto">
          <a:xfrm>
            <a:off x="944563" y="5132388"/>
            <a:ext cx="531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1=</a:t>
            </a:r>
          </a:p>
        </p:txBody>
      </p:sp>
      <p:sp>
        <p:nvSpPr>
          <p:cNvPr id="357382" name="Text Box 6"/>
          <p:cNvSpPr txBox="1">
            <a:spLocks noChangeArrowheads="1"/>
          </p:cNvSpPr>
          <p:nvPr/>
        </p:nvSpPr>
        <p:spPr bwMode="auto">
          <a:xfrm>
            <a:off x="3708400" y="25654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57383" name="Text Box 7"/>
          <p:cNvSpPr txBox="1">
            <a:spLocks noChangeArrowheads="1"/>
          </p:cNvSpPr>
          <p:nvPr/>
        </p:nvSpPr>
        <p:spPr bwMode="auto">
          <a:xfrm>
            <a:off x="5416550" y="280035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7384" name="Text Box 8"/>
          <p:cNvSpPr txBox="1">
            <a:spLocks noChangeArrowheads="1"/>
          </p:cNvSpPr>
          <p:nvPr/>
        </p:nvSpPr>
        <p:spPr bwMode="auto">
          <a:xfrm>
            <a:off x="7359650" y="3116263"/>
            <a:ext cx="53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=0</a:t>
            </a:r>
          </a:p>
        </p:txBody>
      </p:sp>
      <p:sp>
        <p:nvSpPr>
          <p:cNvPr id="357385" name="Text Box 9"/>
          <p:cNvSpPr txBox="1">
            <a:spLocks noChangeArrowheads="1"/>
          </p:cNvSpPr>
          <p:nvPr/>
        </p:nvSpPr>
        <p:spPr bwMode="auto">
          <a:xfrm>
            <a:off x="3419475" y="45085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7386" name="Text Box 10"/>
          <p:cNvSpPr txBox="1">
            <a:spLocks noChangeArrowheads="1"/>
          </p:cNvSpPr>
          <p:nvPr/>
        </p:nvSpPr>
        <p:spPr bwMode="auto">
          <a:xfrm>
            <a:off x="3713163" y="5373688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7387" name="Text Box 11"/>
          <p:cNvSpPr txBox="1">
            <a:spLocks noChangeArrowheads="1"/>
          </p:cNvSpPr>
          <p:nvPr/>
        </p:nvSpPr>
        <p:spPr bwMode="auto">
          <a:xfrm>
            <a:off x="5435600" y="51577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57388" name="Text Box 12"/>
          <p:cNvSpPr txBox="1">
            <a:spLocks noChangeArrowheads="1"/>
          </p:cNvSpPr>
          <p:nvPr/>
        </p:nvSpPr>
        <p:spPr bwMode="auto">
          <a:xfrm>
            <a:off x="7353300" y="4868863"/>
            <a:ext cx="53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=1</a:t>
            </a:r>
          </a:p>
        </p:txBody>
      </p:sp>
      <p:sp>
        <p:nvSpPr>
          <p:cNvPr id="357389" name="Text Box 13"/>
          <p:cNvSpPr txBox="1">
            <a:spLocks noChangeArrowheads="1"/>
          </p:cNvSpPr>
          <p:nvPr/>
        </p:nvSpPr>
        <p:spPr bwMode="auto">
          <a:xfrm>
            <a:off x="3419475" y="3403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57390" name="Text Box 14"/>
          <p:cNvSpPr txBox="1">
            <a:spLocks noChangeArrowheads="1"/>
          </p:cNvSpPr>
          <p:nvPr/>
        </p:nvSpPr>
        <p:spPr bwMode="auto">
          <a:xfrm>
            <a:off x="407988" y="1719263"/>
            <a:ext cx="348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chemeClr val="tx1"/>
                </a:solidFill>
              </a:rPr>
              <a:t>保存状態： </a:t>
            </a:r>
            <a:r>
              <a:rPr lang="en-US" altLang="ja-JP" sz="2400">
                <a:solidFill>
                  <a:schemeClr val="tx1"/>
                </a:solidFill>
              </a:rPr>
              <a:t>S=0, R=1→0</a:t>
            </a:r>
            <a:r>
              <a:rPr lang="ja-JP" altLang="en-US" sz="24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56047" name="Text Box 15"/>
          <p:cNvSpPr txBox="1">
            <a:spLocks noChangeArrowheads="1"/>
          </p:cNvSpPr>
          <p:nvPr/>
        </p:nvSpPr>
        <p:spPr bwMode="auto">
          <a:xfrm>
            <a:off x="960438" y="5445125"/>
            <a:ext cx="658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/>
              <a:t>→0</a:t>
            </a:r>
          </a:p>
        </p:txBody>
      </p:sp>
      <p:sp>
        <p:nvSpPr>
          <p:cNvPr id="556048" name="Text Box 16"/>
          <p:cNvSpPr txBox="1">
            <a:spLocks noChangeArrowheads="1"/>
          </p:cNvSpPr>
          <p:nvPr/>
        </p:nvSpPr>
        <p:spPr bwMode="auto">
          <a:xfrm>
            <a:off x="3697288" y="5635625"/>
            <a:ext cx="658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/>
              <a:t>→1</a:t>
            </a:r>
          </a:p>
        </p:txBody>
      </p:sp>
      <p:sp>
        <p:nvSpPr>
          <p:cNvPr id="556051" name="Line 19"/>
          <p:cNvSpPr>
            <a:spLocks noChangeShapeType="1"/>
          </p:cNvSpPr>
          <p:nvPr/>
        </p:nvSpPr>
        <p:spPr bwMode="auto">
          <a:xfrm>
            <a:off x="7812088" y="3573463"/>
            <a:ext cx="647700" cy="25923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6052" name="Line 20"/>
          <p:cNvSpPr>
            <a:spLocks noChangeShapeType="1"/>
          </p:cNvSpPr>
          <p:nvPr/>
        </p:nvSpPr>
        <p:spPr bwMode="auto">
          <a:xfrm>
            <a:off x="7812088" y="5229225"/>
            <a:ext cx="647700" cy="9366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6053" name="Text Box 21"/>
          <p:cNvSpPr txBox="1">
            <a:spLocks noChangeArrowheads="1"/>
          </p:cNvSpPr>
          <p:nvPr/>
        </p:nvSpPr>
        <p:spPr bwMode="auto">
          <a:xfrm>
            <a:off x="7553325" y="6211888"/>
            <a:ext cx="159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rgbClr val="FF0000"/>
                </a:solidFill>
              </a:rPr>
              <a:t>変化しない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6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6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6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6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56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6047" grpId="0"/>
      <p:bldP spid="556048" grpId="0"/>
      <p:bldP spid="556051" grpId="0" animBg="1"/>
      <p:bldP spid="556052" grpId="0" animBg="1"/>
      <p:bldP spid="5560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9426" name="Picture 2" descr="図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6088" y="2276475"/>
            <a:ext cx="8229600" cy="4000500"/>
          </a:xfrm>
          <a:noFill/>
        </p:spPr>
      </p:pic>
      <p:sp>
        <p:nvSpPr>
          <p:cNvPr id="35942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/>
              <a:t>フリップフロップ（３）</a:t>
            </a:r>
          </a:p>
        </p:txBody>
      </p:sp>
      <p:sp>
        <p:nvSpPr>
          <p:cNvPr id="359428" name="Text Box 4"/>
          <p:cNvSpPr txBox="1">
            <a:spLocks noChangeArrowheads="1"/>
          </p:cNvSpPr>
          <p:nvPr/>
        </p:nvSpPr>
        <p:spPr bwMode="auto">
          <a:xfrm>
            <a:off x="900113" y="2852738"/>
            <a:ext cx="531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0=</a:t>
            </a:r>
          </a:p>
        </p:txBody>
      </p:sp>
      <p:sp>
        <p:nvSpPr>
          <p:cNvPr id="359429" name="Text Box 5"/>
          <p:cNvSpPr txBox="1">
            <a:spLocks noChangeArrowheads="1"/>
          </p:cNvSpPr>
          <p:nvPr/>
        </p:nvSpPr>
        <p:spPr bwMode="auto">
          <a:xfrm>
            <a:off x="944563" y="5132388"/>
            <a:ext cx="531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0=</a:t>
            </a:r>
          </a:p>
        </p:txBody>
      </p:sp>
      <p:sp>
        <p:nvSpPr>
          <p:cNvPr id="359430" name="Text Box 6"/>
          <p:cNvSpPr txBox="1">
            <a:spLocks noChangeArrowheads="1"/>
          </p:cNvSpPr>
          <p:nvPr/>
        </p:nvSpPr>
        <p:spPr bwMode="auto">
          <a:xfrm>
            <a:off x="3708400" y="25654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59431" name="Text Box 7"/>
          <p:cNvSpPr txBox="1">
            <a:spLocks noChangeArrowheads="1"/>
          </p:cNvSpPr>
          <p:nvPr/>
        </p:nvSpPr>
        <p:spPr bwMode="auto">
          <a:xfrm>
            <a:off x="5416550" y="280035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9432" name="Text Box 8"/>
          <p:cNvSpPr txBox="1">
            <a:spLocks noChangeArrowheads="1"/>
          </p:cNvSpPr>
          <p:nvPr/>
        </p:nvSpPr>
        <p:spPr bwMode="auto">
          <a:xfrm>
            <a:off x="7359650" y="3116263"/>
            <a:ext cx="53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=0</a:t>
            </a:r>
          </a:p>
        </p:txBody>
      </p:sp>
      <p:sp>
        <p:nvSpPr>
          <p:cNvPr id="359433" name="Text Box 9"/>
          <p:cNvSpPr txBox="1">
            <a:spLocks noChangeArrowheads="1"/>
          </p:cNvSpPr>
          <p:nvPr/>
        </p:nvSpPr>
        <p:spPr bwMode="auto">
          <a:xfrm>
            <a:off x="3419475" y="45085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9434" name="Text Box 10"/>
          <p:cNvSpPr txBox="1">
            <a:spLocks noChangeArrowheads="1"/>
          </p:cNvSpPr>
          <p:nvPr/>
        </p:nvSpPr>
        <p:spPr bwMode="auto">
          <a:xfrm>
            <a:off x="3713163" y="5373688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59435" name="Text Box 11"/>
          <p:cNvSpPr txBox="1">
            <a:spLocks noChangeArrowheads="1"/>
          </p:cNvSpPr>
          <p:nvPr/>
        </p:nvSpPr>
        <p:spPr bwMode="auto">
          <a:xfrm>
            <a:off x="5435600" y="51577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59436" name="Text Box 12"/>
          <p:cNvSpPr txBox="1">
            <a:spLocks noChangeArrowheads="1"/>
          </p:cNvSpPr>
          <p:nvPr/>
        </p:nvSpPr>
        <p:spPr bwMode="auto">
          <a:xfrm>
            <a:off x="7353300" y="4868863"/>
            <a:ext cx="53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=1</a:t>
            </a:r>
          </a:p>
        </p:txBody>
      </p:sp>
      <p:sp>
        <p:nvSpPr>
          <p:cNvPr id="359437" name="Text Box 13"/>
          <p:cNvSpPr txBox="1">
            <a:spLocks noChangeArrowheads="1"/>
          </p:cNvSpPr>
          <p:nvPr/>
        </p:nvSpPr>
        <p:spPr bwMode="auto">
          <a:xfrm>
            <a:off x="3419475" y="3403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59438" name="Text Box 14"/>
          <p:cNvSpPr txBox="1">
            <a:spLocks noChangeArrowheads="1"/>
          </p:cNvSpPr>
          <p:nvPr/>
        </p:nvSpPr>
        <p:spPr bwMode="auto">
          <a:xfrm>
            <a:off x="407988" y="1719263"/>
            <a:ext cx="2968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chemeClr val="tx1"/>
                </a:solidFill>
              </a:rPr>
              <a:t>セット： </a:t>
            </a:r>
            <a:r>
              <a:rPr lang="en-US" altLang="ja-JP" sz="2400">
                <a:solidFill>
                  <a:schemeClr val="tx1"/>
                </a:solidFill>
              </a:rPr>
              <a:t>S=0→1, R=0</a:t>
            </a:r>
            <a:r>
              <a:rPr lang="ja-JP" altLang="en-US" sz="24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58095" name="Text Box 15"/>
          <p:cNvSpPr txBox="1">
            <a:spLocks noChangeArrowheads="1"/>
          </p:cNvSpPr>
          <p:nvPr/>
        </p:nvSpPr>
        <p:spPr bwMode="auto">
          <a:xfrm>
            <a:off x="3697288" y="2276475"/>
            <a:ext cx="658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/>
              <a:t>→0</a:t>
            </a:r>
          </a:p>
        </p:txBody>
      </p:sp>
      <p:sp>
        <p:nvSpPr>
          <p:cNvPr id="558096" name="Text Box 16"/>
          <p:cNvSpPr txBox="1">
            <a:spLocks noChangeArrowheads="1"/>
          </p:cNvSpPr>
          <p:nvPr/>
        </p:nvSpPr>
        <p:spPr bwMode="auto">
          <a:xfrm>
            <a:off x="889000" y="2565400"/>
            <a:ext cx="658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/>
              <a:t>→1</a:t>
            </a:r>
          </a:p>
        </p:txBody>
      </p:sp>
      <p:sp>
        <p:nvSpPr>
          <p:cNvPr id="558100" name="Text Box 20"/>
          <p:cNvSpPr txBox="1">
            <a:spLocks noChangeArrowheads="1"/>
          </p:cNvSpPr>
          <p:nvPr/>
        </p:nvSpPr>
        <p:spPr bwMode="auto">
          <a:xfrm>
            <a:off x="5426075" y="2565400"/>
            <a:ext cx="658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/>
              <a:t>→1</a:t>
            </a:r>
          </a:p>
        </p:txBody>
      </p:sp>
      <p:sp>
        <p:nvSpPr>
          <p:cNvPr id="558101" name="Text Box 21"/>
          <p:cNvSpPr txBox="1">
            <a:spLocks noChangeArrowheads="1"/>
          </p:cNvSpPr>
          <p:nvPr/>
        </p:nvSpPr>
        <p:spPr bwMode="auto">
          <a:xfrm>
            <a:off x="8027988" y="3116263"/>
            <a:ext cx="658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/>
              <a:t>→1</a:t>
            </a:r>
          </a:p>
        </p:txBody>
      </p:sp>
      <p:sp>
        <p:nvSpPr>
          <p:cNvPr id="558102" name="Text Box 22"/>
          <p:cNvSpPr txBox="1">
            <a:spLocks noChangeArrowheads="1"/>
          </p:cNvSpPr>
          <p:nvPr/>
        </p:nvSpPr>
        <p:spPr bwMode="auto">
          <a:xfrm>
            <a:off x="3408363" y="4843463"/>
            <a:ext cx="658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/>
              <a:t>→1</a:t>
            </a:r>
          </a:p>
        </p:txBody>
      </p:sp>
      <p:sp>
        <p:nvSpPr>
          <p:cNvPr id="558103" name="Text Box 23"/>
          <p:cNvSpPr txBox="1">
            <a:spLocks noChangeArrowheads="1"/>
          </p:cNvSpPr>
          <p:nvPr/>
        </p:nvSpPr>
        <p:spPr bwMode="auto">
          <a:xfrm>
            <a:off x="5435600" y="5419725"/>
            <a:ext cx="658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/>
              <a:t>→0</a:t>
            </a:r>
          </a:p>
        </p:txBody>
      </p:sp>
      <p:sp>
        <p:nvSpPr>
          <p:cNvPr id="558104" name="Text Box 24"/>
          <p:cNvSpPr txBox="1">
            <a:spLocks noChangeArrowheads="1"/>
          </p:cNvSpPr>
          <p:nvPr/>
        </p:nvSpPr>
        <p:spPr bwMode="auto">
          <a:xfrm>
            <a:off x="8027988" y="4868863"/>
            <a:ext cx="658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/>
              <a:t>→0</a:t>
            </a:r>
          </a:p>
        </p:txBody>
      </p:sp>
      <p:sp>
        <p:nvSpPr>
          <p:cNvPr id="558105" name="Text Box 25"/>
          <p:cNvSpPr txBox="1">
            <a:spLocks noChangeArrowheads="1"/>
          </p:cNvSpPr>
          <p:nvPr/>
        </p:nvSpPr>
        <p:spPr bwMode="auto">
          <a:xfrm>
            <a:off x="3408363" y="3141663"/>
            <a:ext cx="658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/>
              <a:t>→0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8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8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8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8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8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58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58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58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095" grpId="0"/>
      <p:bldP spid="558096" grpId="0"/>
      <p:bldP spid="558100" grpId="0"/>
      <p:bldP spid="558101" grpId="0"/>
      <p:bldP spid="558102" grpId="0"/>
      <p:bldP spid="558103" grpId="0"/>
      <p:bldP spid="558104" grpId="0"/>
      <p:bldP spid="5581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1474" name="Picture 2" descr="図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6088" y="2276475"/>
            <a:ext cx="8229600" cy="4000500"/>
          </a:xfrm>
          <a:noFill/>
        </p:spPr>
      </p:pic>
      <p:sp>
        <p:nvSpPr>
          <p:cNvPr id="361475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/>
              <a:t>フリップフロップ（４）</a:t>
            </a:r>
            <a:endParaRPr lang="en-US" altLang="ja-JP"/>
          </a:p>
        </p:txBody>
      </p:sp>
      <p:sp>
        <p:nvSpPr>
          <p:cNvPr id="361476" name="Text Box 4"/>
          <p:cNvSpPr txBox="1">
            <a:spLocks noChangeArrowheads="1"/>
          </p:cNvSpPr>
          <p:nvPr/>
        </p:nvSpPr>
        <p:spPr bwMode="auto">
          <a:xfrm>
            <a:off x="900113" y="2852738"/>
            <a:ext cx="531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1=</a:t>
            </a:r>
          </a:p>
        </p:txBody>
      </p:sp>
      <p:sp>
        <p:nvSpPr>
          <p:cNvPr id="361477" name="Text Box 5"/>
          <p:cNvSpPr txBox="1">
            <a:spLocks noChangeArrowheads="1"/>
          </p:cNvSpPr>
          <p:nvPr/>
        </p:nvSpPr>
        <p:spPr bwMode="auto">
          <a:xfrm>
            <a:off x="944563" y="5132388"/>
            <a:ext cx="531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0=</a:t>
            </a:r>
          </a:p>
        </p:txBody>
      </p:sp>
      <p:sp>
        <p:nvSpPr>
          <p:cNvPr id="361478" name="Text Box 6"/>
          <p:cNvSpPr txBox="1">
            <a:spLocks noChangeArrowheads="1"/>
          </p:cNvSpPr>
          <p:nvPr/>
        </p:nvSpPr>
        <p:spPr bwMode="auto">
          <a:xfrm>
            <a:off x="3708400" y="25654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61479" name="Text Box 7"/>
          <p:cNvSpPr txBox="1">
            <a:spLocks noChangeArrowheads="1"/>
          </p:cNvSpPr>
          <p:nvPr/>
        </p:nvSpPr>
        <p:spPr bwMode="auto">
          <a:xfrm>
            <a:off x="5416550" y="280035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61480" name="Text Box 8"/>
          <p:cNvSpPr txBox="1">
            <a:spLocks noChangeArrowheads="1"/>
          </p:cNvSpPr>
          <p:nvPr/>
        </p:nvSpPr>
        <p:spPr bwMode="auto">
          <a:xfrm>
            <a:off x="7359650" y="3116263"/>
            <a:ext cx="53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=1</a:t>
            </a:r>
          </a:p>
        </p:txBody>
      </p:sp>
      <p:sp>
        <p:nvSpPr>
          <p:cNvPr id="361481" name="Text Box 9"/>
          <p:cNvSpPr txBox="1">
            <a:spLocks noChangeArrowheads="1"/>
          </p:cNvSpPr>
          <p:nvPr/>
        </p:nvSpPr>
        <p:spPr bwMode="auto">
          <a:xfrm>
            <a:off x="3419475" y="45085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61482" name="Text Box 10"/>
          <p:cNvSpPr txBox="1">
            <a:spLocks noChangeArrowheads="1"/>
          </p:cNvSpPr>
          <p:nvPr/>
        </p:nvSpPr>
        <p:spPr bwMode="auto">
          <a:xfrm>
            <a:off x="3713163" y="5373688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61483" name="Text Box 11"/>
          <p:cNvSpPr txBox="1">
            <a:spLocks noChangeArrowheads="1"/>
          </p:cNvSpPr>
          <p:nvPr/>
        </p:nvSpPr>
        <p:spPr bwMode="auto">
          <a:xfrm>
            <a:off x="5435600" y="51577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61484" name="Text Box 12"/>
          <p:cNvSpPr txBox="1">
            <a:spLocks noChangeArrowheads="1"/>
          </p:cNvSpPr>
          <p:nvPr/>
        </p:nvSpPr>
        <p:spPr bwMode="auto">
          <a:xfrm>
            <a:off x="7353300" y="4868863"/>
            <a:ext cx="53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=0</a:t>
            </a:r>
          </a:p>
        </p:txBody>
      </p:sp>
      <p:sp>
        <p:nvSpPr>
          <p:cNvPr id="361485" name="Text Box 13"/>
          <p:cNvSpPr txBox="1">
            <a:spLocks noChangeArrowheads="1"/>
          </p:cNvSpPr>
          <p:nvPr/>
        </p:nvSpPr>
        <p:spPr bwMode="auto">
          <a:xfrm>
            <a:off x="3419475" y="3403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61486" name="Text Box 14"/>
          <p:cNvSpPr txBox="1">
            <a:spLocks noChangeArrowheads="1"/>
          </p:cNvSpPr>
          <p:nvPr/>
        </p:nvSpPr>
        <p:spPr bwMode="auto">
          <a:xfrm>
            <a:off x="407988" y="1719263"/>
            <a:ext cx="348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chemeClr val="tx1"/>
                </a:solidFill>
              </a:rPr>
              <a:t>保存状態： </a:t>
            </a:r>
            <a:r>
              <a:rPr lang="en-US" altLang="ja-JP" sz="2400">
                <a:solidFill>
                  <a:schemeClr val="tx1"/>
                </a:solidFill>
              </a:rPr>
              <a:t>S=1→0, R=0</a:t>
            </a:r>
            <a:r>
              <a:rPr lang="ja-JP" altLang="en-US" sz="24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60143" name="Text Box 15"/>
          <p:cNvSpPr txBox="1">
            <a:spLocks noChangeArrowheads="1"/>
          </p:cNvSpPr>
          <p:nvPr/>
        </p:nvSpPr>
        <p:spPr bwMode="auto">
          <a:xfrm>
            <a:off x="3697288" y="2276475"/>
            <a:ext cx="658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/>
              <a:t>→1</a:t>
            </a:r>
          </a:p>
        </p:txBody>
      </p:sp>
      <p:sp>
        <p:nvSpPr>
          <p:cNvPr id="560144" name="Text Box 16"/>
          <p:cNvSpPr txBox="1">
            <a:spLocks noChangeArrowheads="1"/>
          </p:cNvSpPr>
          <p:nvPr/>
        </p:nvSpPr>
        <p:spPr bwMode="auto">
          <a:xfrm>
            <a:off x="889000" y="2565400"/>
            <a:ext cx="658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/>
              <a:t>→0</a:t>
            </a:r>
          </a:p>
        </p:txBody>
      </p:sp>
      <p:sp>
        <p:nvSpPr>
          <p:cNvPr id="560151" name="Line 23"/>
          <p:cNvSpPr>
            <a:spLocks noChangeShapeType="1"/>
          </p:cNvSpPr>
          <p:nvPr/>
        </p:nvSpPr>
        <p:spPr bwMode="auto">
          <a:xfrm>
            <a:off x="7812088" y="3573463"/>
            <a:ext cx="647700" cy="25923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0152" name="Line 24"/>
          <p:cNvSpPr>
            <a:spLocks noChangeShapeType="1"/>
          </p:cNvSpPr>
          <p:nvPr/>
        </p:nvSpPr>
        <p:spPr bwMode="auto">
          <a:xfrm>
            <a:off x="7812088" y="5229225"/>
            <a:ext cx="647700" cy="9366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0153" name="Text Box 25"/>
          <p:cNvSpPr txBox="1">
            <a:spLocks noChangeArrowheads="1"/>
          </p:cNvSpPr>
          <p:nvPr/>
        </p:nvSpPr>
        <p:spPr bwMode="auto">
          <a:xfrm>
            <a:off x="7553325" y="6211888"/>
            <a:ext cx="159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rgbClr val="FF0000"/>
                </a:solidFill>
              </a:rPr>
              <a:t>変化しない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0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0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0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60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60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0143" grpId="0"/>
      <p:bldP spid="560144" grpId="0"/>
      <p:bldP spid="560151" grpId="0" animBg="1"/>
      <p:bldP spid="560152" grpId="0" animBg="1"/>
      <p:bldP spid="5601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5378" name="Picture 2" descr="図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6088" y="2276475"/>
            <a:ext cx="8229600" cy="4000500"/>
          </a:xfrm>
          <a:noFill/>
        </p:spPr>
      </p:pic>
      <p:sp>
        <p:nvSpPr>
          <p:cNvPr id="485379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/>
              <a:t>フリップフロップ（不安定状態）</a:t>
            </a:r>
          </a:p>
        </p:txBody>
      </p:sp>
      <p:sp>
        <p:nvSpPr>
          <p:cNvPr id="485380" name="Text Box 4"/>
          <p:cNvSpPr txBox="1">
            <a:spLocks noChangeArrowheads="1"/>
          </p:cNvSpPr>
          <p:nvPr/>
        </p:nvSpPr>
        <p:spPr bwMode="auto">
          <a:xfrm>
            <a:off x="900113" y="2852738"/>
            <a:ext cx="531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1=</a:t>
            </a:r>
          </a:p>
        </p:txBody>
      </p:sp>
      <p:sp>
        <p:nvSpPr>
          <p:cNvPr id="485381" name="Text Box 5"/>
          <p:cNvSpPr txBox="1">
            <a:spLocks noChangeArrowheads="1"/>
          </p:cNvSpPr>
          <p:nvPr/>
        </p:nvSpPr>
        <p:spPr bwMode="auto">
          <a:xfrm>
            <a:off x="944563" y="5132388"/>
            <a:ext cx="531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1=</a:t>
            </a:r>
          </a:p>
        </p:txBody>
      </p:sp>
      <p:sp>
        <p:nvSpPr>
          <p:cNvPr id="485382" name="Text Box 6"/>
          <p:cNvSpPr txBox="1">
            <a:spLocks noChangeArrowheads="1"/>
          </p:cNvSpPr>
          <p:nvPr/>
        </p:nvSpPr>
        <p:spPr bwMode="auto">
          <a:xfrm>
            <a:off x="3708400" y="25654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485383" name="Text Box 7"/>
          <p:cNvSpPr txBox="1">
            <a:spLocks noChangeArrowheads="1"/>
          </p:cNvSpPr>
          <p:nvPr/>
        </p:nvSpPr>
        <p:spPr bwMode="auto">
          <a:xfrm>
            <a:off x="5416550" y="280035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85384" name="Text Box 8"/>
          <p:cNvSpPr txBox="1">
            <a:spLocks noChangeArrowheads="1"/>
          </p:cNvSpPr>
          <p:nvPr/>
        </p:nvSpPr>
        <p:spPr bwMode="auto">
          <a:xfrm>
            <a:off x="7359650" y="3116263"/>
            <a:ext cx="53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=1</a:t>
            </a:r>
          </a:p>
        </p:txBody>
      </p:sp>
      <p:sp>
        <p:nvSpPr>
          <p:cNvPr id="485385" name="Text Box 9"/>
          <p:cNvSpPr txBox="1">
            <a:spLocks noChangeArrowheads="1"/>
          </p:cNvSpPr>
          <p:nvPr/>
        </p:nvSpPr>
        <p:spPr bwMode="auto">
          <a:xfrm>
            <a:off x="3419475" y="45085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85386" name="Text Box 10"/>
          <p:cNvSpPr txBox="1">
            <a:spLocks noChangeArrowheads="1"/>
          </p:cNvSpPr>
          <p:nvPr/>
        </p:nvSpPr>
        <p:spPr bwMode="auto">
          <a:xfrm>
            <a:off x="3713163" y="5373688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485387" name="Text Box 11"/>
          <p:cNvSpPr txBox="1">
            <a:spLocks noChangeArrowheads="1"/>
          </p:cNvSpPr>
          <p:nvPr/>
        </p:nvSpPr>
        <p:spPr bwMode="auto">
          <a:xfrm>
            <a:off x="5435600" y="51577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85388" name="Text Box 12"/>
          <p:cNvSpPr txBox="1">
            <a:spLocks noChangeArrowheads="1"/>
          </p:cNvSpPr>
          <p:nvPr/>
        </p:nvSpPr>
        <p:spPr bwMode="auto">
          <a:xfrm>
            <a:off x="7353300" y="4868863"/>
            <a:ext cx="53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=1</a:t>
            </a:r>
          </a:p>
        </p:txBody>
      </p:sp>
      <p:sp>
        <p:nvSpPr>
          <p:cNvPr id="485389" name="Text Box 13"/>
          <p:cNvSpPr txBox="1">
            <a:spLocks noChangeArrowheads="1"/>
          </p:cNvSpPr>
          <p:nvPr/>
        </p:nvSpPr>
        <p:spPr bwMode="auto">
          <a:xfrm>
            <a:off x="3419475" y="3403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85390" name="Text Box 14"/>
          <p:cNvSpPr txBox="1">
            <a:spLocks noChangeArrowheads="1"/>
          </p:cNvSpPr>
          <p:nvPr/>
        </p:nvSpPr>
        <p:spPr bwMode="auto">
          <a:xfrm>
            <a:off x="395288" y="1700213"/>
            <a:ext cx="3316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chemeClr val="tx1"/>
                </a:solidFill>
              </a:rPr>
              <a:t>不安定状態： </a:t>
            </a:r>
            <a:r>
              <a:rPr lang="en-US" altLang="ja-JP" sz="2400">
                <a:solidFill>
                  <a:schemeClr val="tx1"/>
                </a:solidFill>
              </a:rPr>
              <a:t>S=1, R=1 </a:t>
            </a:r>
          </a:p>
        </p:txBody>
      </p:sp>
      <p:sp>
        <p:nvSpPr>
          <p:cNvPr id="556051" name="Line 19"/>
          <p:cNvSpPr>
            <a:spLocks noChangeShapeType="1"/>
          </p:cNvSpPr>
          <p:nvPr/>
        </p:nvSpPr>
        <p:spPr bwMode="auto">
          <a:xfrm>
            <a:off x="7812088" y="3573463"/>
            <a:ext cx="647700" cy="25923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6052" name="Line 20"/>
          <p:cNvSpPr>
            <a:spLocks noChangeShapeType="1"/>
          </p:cNvSpPr>
          <p:nvPr/>
        </p:nvSpPr>
        <p:spPr bwMode="auto">
          <a:xfrm>
            <a:off x="7812088" y="5229225"/>
            <a:ext cx="647700" cy="9366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6053" name="Text Box 21"/>
          <p:cNvSpPr txBox="1">
            <a:spLocks noChangeArrowheads="1"/>
          </p:cNvSpPr>
          <p:nvPr/>
        </p:nvSpPr>
        <p:spPr bwMode="auto">
          <a:xfrm>
            <a:off x="5249863" y="6211888"/>
            <a:ext cx="3714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2400">
                <a:solidFill>
                  <a:srgbClr val="FF0000"/>
                </a:solidFill>
              </a:rPr>
              <a:t>Q</a:t>
            </a:r>
            <a:r>
              <a:rPr lang="ja-JP" altLang="en-US" sz="2400">
                <a:solidFill>
                  <a:srgbClr val="FF0000"/>
                </a:solidFill>
              </a:rPr>
              <a:t>と</a:t>
            </a:r>
            <a:r>
              <a:rPr lang="en-US" altLang="ja-JP" sz="2400">
                <a:solidFill>
                  <a:srgbClr val="FF0000"/>
                </a:solidFill>
              </a:rPr>
              <a:t>Q</a:t>
            </a:r>
            <a:r>
              <a:rPr lang="ja-JP" altLang="en-US" sz="2400">
                <a:solidFill>
                  <a:srgbClr val="FF0000"/>
                </a:solidFill>
              </a:rPr>
              <a:t>の関係が崩れてしまう</a:t>
            </a:r>
          </a:p>
        </p:txBody>
      </p:sp>
      <p:sp>
        <p:nvSpPr>
          <p:cNvPr id="485400" name="Line 24"/>
          <p:cNvSpPr>
            <a:spLocks noChangeShapeType="1"/>
          </p:cNvSpPr>
          <p:nvPr/>
        </p:nvSpPr>
        <p:spPr bwMode="auto">
          <a:xfrm>
            <a:off x="5795963" y="6308725"/>
            <a:ext cx="28892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6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6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8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6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6051" grpId="0" animBg="1"/>
      <p:bldP spid="556052" grpId="0" animBg="1"/>
      <p:bldP spid="556053" grpId="0"/>
      <p:bldP spid="48540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600" dirty="0" smtClean="0"/>
              <a:t>命令解読器（制御装置）の仕組み（１）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例として　</a:t>
            </a:r>
            <a:r>
              <a:rPr lang="en-US" altLang="ja-JP" dirty="0" smtClean="0"/>
              <a:t>3</a:t>
            </a:r>
            <a:r>
              <a:rPr lang="ja-JP" altLang="en-US" dirty="0" smtClean="0"/>
              <a:t>＋</a:t>
            </a:r>
            <a:r>
              <a:rPr lang="en-US" altLang="ja-JP" dirty="0" smtClean="0"/>
              <a:t>5</a:t>
            </a:r>
            <a:r>
              <a:rPr lang="ja-JP" altLang="en-US" dirty="0" smtClean="0"/>
              <a:t>　を計算する場合を考える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>
                <a:ea typeface="ＭＳ Ｐゴシック" panose="020B0600070205080204" pitchFamily="50" charset="-128"/>
              </a:rPr>
              <a:t>0011(2)</a:t>
            </a:r>
            <a:r>
              <a:rPr lang="ja-JP" altLang="en-US" dirty="0" smtClean="0">
                <a:ea typeface="ＭＳ Ｐゴシック" panose="020B0600070205080204" pitchFamily="50" charset="-128"/>
              </a:rPr>
              <a:t>＋</a:t>
            </a:r>
            <a:r>
              <a:rPr lang="en-US" altLang="ja-JP" dirty="0" smtClean="0">
                <a:ea typeface="ＭＳ Ｐゴシック" panose="020B0600070205080204" pitchFamily="50" charset="-128"/>
              </a:rPr>
              <a:t>0101(2)</a:t>
            </a:r>
            <a:r>
              <a:rPr kumimoji="1" lang="en-US" altLang="ja-JP" dirty="0" smtClean="0">
                <a:ea typeface="ＭＳ Ｐゴシック" panose="020B0600070205080204" pitchFamily="50" charset="-128"/>
              </a:rPr>
              <a:t/>
            </a:r>
            <a:br>
              <a:rPr kumimoji="1" lang="en-US" altLang="ja-JP" dirty="0" smtClean="0">
                <a:ea typeface="ＭＳ Ｐゴシック" panose="020B0600070205080204" pitchFamily="50" charset="-128"/>
              </a:rPr>
            </a:br>
            <a:r>
              <a:rPr lang="en-US" altLang="ja-JP" dirty="0">
                <a:ea typeface="ＭＳ Ｐゴシック" panose="020B0600070205080204" pitchFamily="50" charset="-128"/>
              </a:rPr>
              <a:t/>
            </a:r>
            <a:br>
              <a:rPr lang="en-US" altLang="ja-JP" dirty="0">
                <a:ea typeface="ＭＳ Ｐゴシック" panose="020B0600070205080204" pitchFamily="50" charset="-128"/>
              </a:rPr>
            </a:br>
            <a:r>
              <a:rPr lang="en-US" altLang="ja-JP" dirty="0" smtClean="0">
                <a:ea typeface="ＭＳ Ｐゴシック" panose="020B0600070205080204" pitchFamily="50" charset="-128"/>
              </a:rPr>
              <a:t/>
            </a:r>
            <a:br>
              <a:rPr lang="en-US" altLang="ja-JP" dirty="0" smtClean="0">
                <a:ea typeface="ＭＳ Ｐゴシック" panose="020B0600070205080204" pitchFamily="50" charset="-128"/>
              </a:rPr>
            </a:br>
            <a:r>
              <a:rPr lang="en-US" altLang="ja-JP" dirty="0" smtClean="0">
                <a:ea typeface="ＭＳ Ｐゴシック" panose="020B0600070205080204" pitchFamily="50" charset="-128"/>
              </a:rPr>
              <a:t/>
            </a:r>
            <a:br>
              <a:rPr lang="en-US" altLang="ja-JP" dirty="0" smtClean="0">
                <a:ea typeface="ＭＳ Ｐゴシック" panose="020B0600070205080204" pitchFamily="50" charset="-128"/>
              </a:rPr>
            </a:br>
            <a:r>
              <a:rPr lang="en-US" altLang="ja-JP" dirty="0" smtClean="0">
                <a:ea typeface="ＭＳ Ｐゴシック" panose="020B0600070205080204" pitchFamily="50" charset="-128"/>
              </a:rPr>
              <a:t/>
            </a:r>
            <a:br>
              <a:rPr lang="en-US" altLang="ja-JP" dirty="0" smtClean="0">
                <a:ea typeface="ＭＳ Ｐゴシック" panose="020B0600070205080204" pitchFamily="50" charset="-128"/>
              </a:rPr>
            </a:br>
            <a:r>
              <a:rPr lang="en-US" altLang="ja-JP" dirty="0" smtClean="0">
                <a:ea typeface="ＭＳ Ｐゴシック" panose="020B0600070205080204" pitchFamily="50" charset="-128"/>
              </a:rPr>
              <a:t/>
            </a:r>
            <a:br>
              <a:rPr lang="en-US" altLang="ja-JP" dirty="0" smtClean="0">
                <a:ea typeface="ＭＳ Ｐゴシック" panose="020B0600070205080204" pitchFamily="50" charset="-128"/>
              </a:rPr>
            </a:br>
            <a:r>
              <a:rPr lang="ja-JP" altLang="en-US" dirty="0" smtClean="0">
                <a:ea typeface="ＭＳ Ｐゴシック" panose="020B0600070205080204" pitchFamily="50" charset="-128"/>
              </a:rPr>
              <a:t>　命令　　　　　変数１　　　　　　変数２</a:t>
            </a:r>
            <a:endParaRPr kumimoji="1" lang="en-US" altLang="ja-JP" dirty="0" smtClean="0">
              <a:ea typeface="ＭＳ Ｐゴシック" panose="020B0600070205080204" pitchFamily="50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189167"/>
              </p:ext>
            </p:extLst>
          </p:nvPr>
        </p:nvGraphicFramePr>
        <p:xfrm>
          <a:off x="899592" y="4725144"/>
          <a:ext cx="6912768" cy="5791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91277"/>
                <a:gridCol w="691277"/>
                <a:gridCol w="691276"/>
                <a:gridCol w="691277"/>
                <a:gridCol w="691277"/>
                <a:gridCol w="691277"/>
                <a:gridCol w="691277"/>
                <a:gridCol w="691276"/>
                <a:gridCol w="691277"/>
                <a:gridCol w="69127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0" dirty="0" smtClean="0">
                          <a:latin typeface="+mj-lt"/>
                        </a:rPr>
                        <a:t>C</a:t>
                      </a:r>
                      <a:r>
                        <a:rPr kumimoji="1" lang="en-US" altLang="ja-JP" sz="3200" b="0" baseline="-25000" dirty="0" smtClean="0">
                          <a:latin typeface="+mj-lt"/>
                        </a:rPr>
                        <a:t>1</a:t>
                      </a:r>
                      <a:endParaRPr kumimoji="1" lang="ja-JP" altLang="en-US" sz="3200" b="0" baseline="-25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kumimoji="1" lang="en-US" altLang="ja-JP" sz="3200" b="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1" lang="ja-JP" altLang="en-US" sz="3200" b="0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1" lang="en-US" altLang="ja-JP" sz="3200" b="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1" lang="ja-JP" altLang="en-US" sz="3200" b="0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1" lang="en-US" altLang="ja-JP" sz="3200" b="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1" lang="ja-JP" altLang="en-US" sz="3200" b="0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1" lang="en-US" altLang="ja-JP" sz="3200" b="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3200" b="0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1" lang="en-US" altLang="ja-JP" sz="3200" b="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1" lang="ja-JP" altLang="en-US" sz="3200" b="0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kumimoji="1" lang="en-US" altLang="ja-JP" sz="3200" b="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1" lang="ja-JP" altLang="en-US" sz="3200" b="0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kumimoji="1" lang="en-US" altLang="ja-JP" sz="3200" b="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1" lang="ja-JP" altLang="en-US" sz="3200" b="0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kumimoji="1" lang="en-US" altLang="ja-JP" sz="3200" b="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3200" b="0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kumimoji="1" lang="en-US" altLang="ja-JP" sz="3200" b="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1" lang="ja-JP" altLang="en-US" sz="3200" b="0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173606"/>
              </p:ext>
            </p:extLst>
          </p:nvPr>
        </p:nvGraphicFramePr>
        <p:xfrm>
          <a:off x="899592" y="3497952"/>
          <a:ext cx="6912768" cy="5791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2554"/>
                <a:gridCol w="2765107"/>
                <a:gridCol w="27651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baseline="0" dirty="0" smtClean="0">
                          <a:latin typeface="+mn-lt"/>
                          <a:ea typeface="+mn-ea"/>
                        </a:rPr>
                        <a:t>＋</a:t>
                      </a:r>
                      <a:endParaRPr kumimoji="1" lang="ja-JP" altLang="en-US" sz="3200" b="0" baseline="-25000" dirty="0">
                        <a:latin typeface="+mn-lt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0" baseline="0" dirty="0" smtClean="0">
                          <a:latin typeface="+mn-lt"/>
                          <a:ea typeface="ＭＳ Ｐゴシック" panose="020B0600070205080204" pitchFamily="50" charset="-128"/>
                        </a:rPr>
                        <a:t>0011(2)</a:t>
                      </a:r>
                      <a:endParaRPr kumimoji="1" lang="ja-JP" altLang="en-US" sz="3200" b="0" baseline="0" dirty="0"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0" baseline="0" dirty="0" smtClean="0">
                          <a:latin typeface="+mn-lt"/>
                          <a:ea typeface="+mn-ea"/>
                        </a:rPr>
                        <a:t>0101(2)</a:t>
                      </a:r>
                      <a:endParaRPr kumimoji="1" lang="ja-JP" altLang="en-US" sz="3200" b="0" baseline="-25000" dirty="0">
                        <a:latin typeface="+mn-lt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97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600" dirty="0" smtClean="0"/>
              <a:t>命令解読器（制御装置）の仕組み（２）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命令</a:t>
            </a:r>
            <a:r>
              <a:rPr lang="ja-JP" altLang="en-US" dirty="0" smtClean="0"/>
              <a:t>も数値として扱う（例えば電卓）</a:t>
            </a:r>
            <a:endParaRPr kumimoji="1" lang="en-US" altLang="ja-JP" dirty="0" smtClean="0">
              <a:ea typeface="ＭＳ Ｐゴシック" panose="020B0600070205080204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987222"/>
              </p:ext>
            </p:extLst>
          </p:nvPr>
        </p:nvGraphicFramePr>
        <p:xfrm>
          <a:off x="935596" y="2502304"/>
          <a:ext cx="727280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3180"/>
                <a:gridCol w="773180"/>
                <a:gridCol w="2319539"/>
                <a:gridCol w="3406909"/>
              </a:tblGrid>
              <a:tr h="6386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32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C</a:t>
                      </a:r>
                      <a:r>
                        <a:rPr kumimoji="1" lang="en-US" altLang="ja-JP" sz="3200" b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sz="3200" b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32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C</a:t>
                      </a:r>
                      <a:r>
                        <a:rPr kumimoji="1" lang="en-US" altLang="ja-JP" sz="3200" b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kumimoji="1" lang="ja-JP" altLang="en-US" sz="3200" b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3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演算記号</a:t>
                      </a:r>
                      <a:endParaRPr kumimoji="1" lang="ja-JP" altLang="en-US" sz="3200" b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32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演算</a:t>
                      </a:r>
                      <a:endParaRPr kumimoji="1" lang="ja-JP" altLang="en-US" sz="32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68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3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kumimoji="1" lang="ja-JP" altLang="en-US" sz="3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3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kumimoji="1" lang="ja-JP" altLang="en-US" sz="3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3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＋</a:t>
                      </a:r>
                      <a:endParaRPr kumimoji="1" lang="ja-JP" altLang="en-US" sz="320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3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足し算</a:t>
                      </a:r>
                      <a:endParaRPr kumimoji="1" lang="ja-JP" altLang="en-US" sz="320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68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3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kumimoji="1" lang="ja-JP" altLang="en-US" sz="3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3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sz="3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32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ー</a:t>
                      </a:r>
                      <a:endParaRPr kumimoji="1" lang="ja-JP" altLang="en-US" sz="3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3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引き算</a:t>
                      </a:r>
                      <a:endParaRPr kumimoji="1" lang="ja-JP" altLang="en-US" sz="320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68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3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sz="3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3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kumimoji="1" lang="ja-JP" altLang="en-US" sz="3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3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×</a:t>
                      </a:r>
                      <a:endParaRPr kumimoji="1" lang="ja-JP" altLang="en-US" sz="3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3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掛け算</a:t>
                      </a:r>
                      <a:endParaRPr kumimoji="1" lang="ja-JP" altLang="en-US" sz="320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68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3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sz="3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3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sz="3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3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÷</a:t>
                      </a:r>
                      <a:endParaRPr kumimoji="1" lang="ja-JP" altLang="en-US" sz="3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3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割り算</a:t>
                      </a:r>
                      <a:endParaRPr kumimoji="1" lang="ja-JP" altLang="en-US" sz="320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898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600" dirty="0" smtClean="0"/>
              <a:t>命令解読器（制御装置）の仕組み（３）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命令が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ビットの場合（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命令）の論理関数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en-US" altLang="ja-JP" dirty="0" smtClean="0"/>
          </a:p>
          <a:p>
            <a:r>
              <a:rPr lang="ja-JP" altLang="en-US" dirty="0"/>
              <a:t>命令</a:t>
            </a:r>
            <a:r>
              <a:rPr lang="ja-JP" altLang="en-US" dirty="0" smtClean="0"/>
              <a:t>が</a:t>
            </a:r>
            <a:r>
              <a:rPr lang="en-US" altLang="ja-JP" dirty="0" smtClean="0"/>
              <a:t>3</a:t>
            </a:r>
            <a:r>
              <a:rPr lang="ja-JP" altLang="en-US" dirty="0" smtClean="0"/>
              <a:t>ビットの場合（</a:t>
            </a:r>
            <a:r>
              <a:rPr lang="en-US" altLang="ja-JP" dirty="0" smtClean="0"/>
              <a:t>8</a:t>
            </a:r>
            <a:r>
              <a:rPr lang="ja-JP" altLang="en-US" dirty="0" smtClean="0"/>
              <a:t>命令）の論理関数？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000" dirty="0"/>
              <a:t/>
            </a:r>
            <a:br>
              <a:rPr lang="en-US" altLang="ja-JP" sz="2000" dirty="0"/>
            </a:br>
            <a:r>
              <a:rPr lang="ja-JP" altLang="en-US" sz="2000" dirty="0" smtClean="0"/>
              <a:t>ヒント：</a:t>
            </a:r>
            <a:r>
              <a:rPr lang="en-US" altLang="ja-JP" sz="2000" dirty="0" smtClean="0"/>
              <a:t>C</a:t>
            </a:r>
            <a:r>
              <a:rPr lang="en-US" altLang="ja-JP" sz="2000" baseline="-25000" dirty="0" smtClean="0"/>
              <a:t>1</a:t>
            </a:r>
            <a:r>
              <a:rPr lang="en-US" altLang="ja-JP" sz="2000" dirty="0" smtClean="0"/>
              <a:t>+C</a:t>
            </a:r>
            <a:r>
              <a:rPr lang="en-US" altLang="ja-JP" sz="2000" baseline="-25000" dirty="0" smtClean="0"/>
              <a:t>0</a:t>
            </a:r>
            <a:r>
              <a:rPr lang="ja-JP" altLang="en-US" sz="2000" dirty="0" smtClean="0"/>
              <a:t>＝</a:t>
            </a:r>
            <a:r>
              <a:rPr lang="en-US" altLang="ja-JP" sz="2000" dirty="0" smtClean="0"/>
              <a:t>C</a:t>
            </a:r>
            <a:r>
              <a:rPr lang="en-US" altLang="ja-JP" sz="2000" baseline="-25000" dirty="0" smtClean="0"/>
              <a:t>1</a:t>
            </a:r>
            <a:r>
              <a:rPr lang="ja-JP" altLang="en-US" sz="2000" dirty="0" smtClean="0"/>
              <a:t> ・ </a:t>
            </a:r>
            <a:r>
              <a:rPr lang="en-US" altLang="ja-JP" sz="2000" dirty="0" smtClean="0"/>
              <a:t>C</a:t>
            </a:r>
            <a:r>
              <a:rPr lang="en-US" altLang="ja-JP" sz="2000" baseline="-25000" dirty="0" smtClean="0"/>
              <a:t>0</a:t>
            </a:r>
            <a:endParaRPr kumimoji="1" lang="ja-JP" altLang="en-US" sz="20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771347"/>
              </p:ext>
            </p:extLst>
          </p:nvPr>
        </p:nvGraphicFramePr>
        <p:xfrm>
          <a:off x="1043608" y="2348880"/>
          <a:ext cx="6095999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04056"/>
                <a:gridCol w="504056"/>
                <a:gridCol w="504056"/>
                <a:gridCol w="504056"/>
                <a:gridCol w="504056"/>
                <a:gridCol w="3071663"/>
              </a:tblGrid>
              <a:tr h="4752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kumimoji="1" lang="en-US" altLang="ja-JP" b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b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kumimoji="1" lang="en-US" altLang="ja-JP" b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b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kumimoji="1" lang="en-US" altLang="ja-JP" b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b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kumimoji="1" lang="en-US" altLang="ja-JP" b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b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kumimoji="1" lang="en-US" altLang="ja-JP" b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b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kumimoji="1" lang="en-US" altLang="ja-JP" b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b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論理関数</a:t>
                      </a:r>
                      <a:endParaRPr kumimoji="1" lang="ja-JP" altLang="en-US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kumimoji="1" lang="en-US" altLang="ja-JP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＋</a:t>
                      </a: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kumimoji="1" lang="en-US" altLang="ja-JP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kumimoji="1" lang="en-US" altLang="ja-JP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・ </a:t>
                      </a:r>
                      <a:r>
                        <a:rPr kumimoji="1" lang="en-US" altLang="ja-JP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kumimoji="1" lang="en-US" altLang="ja-JP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kumimoji="1" lang="en-US" altLang="ja-JP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・ </a:t>
                      </a: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kumimoji="1" lang="en-US" altLang="ja-JP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kumimoji="1" lang="en-US" altLang="ja-JP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・ </a:t>
                      </a: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kumimoji="1" lang="en-US" altLang="ja-JP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6" name="直線コネクタ 5"/>
          <p:cNvCxnSpPr/>
          <p:nvPr/>
        </p:nvCxnSpPr>
        <p:spPr bwMode="auto">
          <a:xfrm>
            <a:off x="5220072" y="2924944"/>
            <a:ext cx="72008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直線コネクタ 7"/>
          <p:cNvCxnSpPr/>
          <p:nvPr/>
        </p:nvCxnSpPr>
        <p:spPr bwMode="auto">
          <a:xfrm>
            <a:off x="1547664" y="5877272"/>
            <a:ext cx="72008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直線コネクタ 10"/>
          <p:cNvCxnSpPr/>
          <p:nvPr/>
        </p:nvCxnSpPr>
        <p:spPr bwMode="auto">
          <a:xfrm>
            <a:off x="2555776" y="5877272"/>
            <a:ext cx="288032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直線コネクタ 12"/>
          <p:cNvCxnSpPr/>
          <p:nvPr/>
        </p:nvCxnSpPr>
        <p:spPr bwMode="auto">
          <a:xfrm flipV="1">
            <a:off x="3059832" y="5877272"/>
            <a:ext cx="298376" cy="1112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直線コネクタ 13"/>
          <p:cNvCxnSpPr/>
          <p:nvPr/>
        </p:nvCxnSpPr>
        <p:spPr bwMode="auto">
          <a:xfrm>
            <a:off x="5220072" y="3429000"/>
            <a:ext cx="288032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直線コネクタ 15"/>
          <p:cNvCxnSpPr/>
          <p:nvPr/>
        </p:nvCxnSpPr>
        <p:spPr bwMode="auto">
          <a:xfrm>
            <a:off x="5652120" y="3933056"/>
            <a:ext cx="288032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9879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5225</TotalTime>
  <Words>320</Words>
  <Application>Microsoft Office PowerPoint</Application>
  <PresentationFormat>画面に合わせる (4:3)</PresentationFormat>
  <Paragraphs>158</Paragraphs>
  <Slides>9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ＭＳ Ｐゴシック</vt:lpstr>
      <vt:lpstr>ＭＳ Ｐ明朝</vt:lpstr>
      <vt:lpstr>Arial</vt:lpstr>
      <vt:lpstr>Times New Roman</vt:lpstr>
      <vt:lpstr>Wingdings</vt:lpstr>
      <vt:lpstr>1_Pixel</vt:lpstr>
      <vt:lpstr>プログラミングⅠ</vt:lpstr>
      <vt:lpstr>フリップフロップ（１）</vt:lpstr>
      <vt:lpstr>フリップフロップ（２）</vt:lpstr>
      <vt:lpstr>フリップフロップ（３）</vt:lpstr>
      <vt:lpstr>フリップフロップ（４）</vt:lpstr>
      <vt:lpstr>フリップフロップ（不安定状態）</vt:lpstr>
      <vt:lpstr>命令解読器（制御装置）の仕組み（１）</vt:lpstr>
      <vt:lpstr>命令解読器（制御装置）の仕組み（２）</vt:lpstr>
      <vt:lpstr>命令解読器（制御装置）の仕組み（３）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プログラミングⅠ</dc:title>
  <dc:creator>幸山直人</dc:creator>
  <cp:lastModifiedBy>Naoto KOUYAMA</cp:lastModifiedBy>
  <cp:revision>547</cp:revision>
  <dcterms:created xsi:type="dcterms:W3CDTF">1601-01-01T00:00:00Z</dcterms:created>
  <dcterms:modified xsi:type="dcterms:W3CDTF">2017-03-23T13:47:13Z</dcterms:modified>
</cp:coreProperties>
</file>