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614" r:id="rId2"/>
    <p:sldId id="615" r:id="rId3"/>
    <p:sldId id="616" r:id="rId4"/>
    <p:sldId id="617" r:id="rId5"/>
    <p:sldId id="618" r:id="rId6"/>
    <p:sldId id="708" r:id="rId7"/>
    <p:sldId id="840" r:id="rId8"/>
    <p:sldId id="841" r:id="rId9"/>
    <p:sldId id="83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2E676FB3-77CA-4449-9DB7-38C59B35C2C7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2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6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6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597842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BC683C14-BA0F-4EC4-9191-F7C62C3BD19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3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810946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37867AE8-F4E6-4F33-B144-F67A51D52A02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4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3993499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977EA144-8B63-4E4D-8A5E-66E294C9CEEA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5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2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2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2812098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8E29A9AE-49A1-4243-8FE5-6FA1DB03B8D5}" type="slidenum">
              <a:rPr lang="ja-JP" altLang="en-US" sz="1200">
                <a:solidFill>
                  <a:schemeClr val="tx1"/>
                </a:solidFill>
                <a:latin typeface="Times New Roman" panose="02020603050405020304" pitchFamily="18" charset="0"/>
              </a:rPr>
              <a:pPr algn="r" eaLnBrk="1" hangingPunct="1"/>
              <a:t>6</a:t>
            </a:fld>
            <a:endParaRPr lang="en-US" altLang="ja-JP" sz="120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6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6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  <p:extLst>
      <p:ext uri="{BB962C8B-B14F-4D97-AF65-F5344CB8AC3E}">
        <p14:creationId xmlns:p14="http://schemas.microsoft.com/office/powerpoint/2010/main" val="1329633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論理回路（２） ～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5330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5331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フリップフロップ（１）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549894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895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6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549897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8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549899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49900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549901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5342" name="Text Box 22"/>
          <p:cNvSpPr txBox="1">
            <a:spLocks noChangeArrowheads="1"/>
          </p:cNvSpPr>
          <p:nvPr/>
        </p:nvSpPr>
        <p:spPr bwMode="auto">
          <a:xfrm>
            <a:off x="407988" y="1719263"/>
            <a:ext cx="4244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リセット： </a:t>
            </a:r>
            <a:r>
              <a:rPr lang="en-US" altLang="ja-JP" sz="2400">
                <a:solidFill>
                  <a:schemeClr val="tx1"/>
                </a:solidFill>
              </a:rPr>
              <a:t>S=0, R=1</a:t>
            </a:r>
            <a:r>
              <a:rPr lang="ja-JP" altLang="en-US" sz="2400">
                <a:solidFill>
                  <a:schemeClr val="tx1"/>
                </a:solidFill>
              </a:rPr>
              <a:t> （初期状態）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9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9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9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9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9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9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9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9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9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2" grpId="0"/>
      <p:bldP spid="549893" grpId="0"/>
      <p:bldP spid="549894" grpId="0"/>
      <p:bldP spid="549895" grpId="0"/>
      <p:bldP spid="549896" grpId="0"/>
      <p:bldP spid="549897" grpId="0"/>
      <p:bldP spid="549898" grpId="0"/>
      <p:bldP spid="549899" grpId="0"/>
      <p:bldP spid="549900" grpId="0"/>
      <p:bldP spid="5499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7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7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フリップフロップ（２）</a:t>
            </a:r>
          </a:p>
        </p:txBody>
      </p:sp>
      <p:sp>
        <p:nvSpPr>
          <p:cNvPr id="357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7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57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7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7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7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7390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S=0, R=1→0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6047" name="Text Box 15"/>
          <p:cNvSpPr txBox="1">
            <a:spLocks noChangeArrowheads="1"/>
          </p:cNvSpPr>
          <p:nvPr/>
        </p:nvSpPr>
        <p:spPr bwMode="auto">
          <a:xfrm>
            <a:off x="960438" y="54451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6048" name="Text Box 16"/>
          <p:cNvSpPr txBox="1">
            <a:spLocks noChangeArrowheads="1"/>
          </p:cNvSpPr>
          <p:nvPr/>
        </p:nvSpPr>
        <p:spPr bwMode="auto">
          <a:xfrm>
            <a:off x="3697288" y="563562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6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47" grpId="0"/>
      <p:bldP spid="556048" grpId="0"/>
      <p:bldP spid="556051" grpId="0" animBg="1"/>
      <p:bldP spid="556052" grpId="0" animBg="1"/>
      <p:bldP spid="5560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426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5942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フリップフロップ（３）</a:t>
            </a:r>
          </a:p>
        </p:txBody>
      </p:sp>
      <p:sp>
        <p:nvSpPr>
          <p:cNvPr id="359428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29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59430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1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2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59433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59434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5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6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59437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59438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2968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セット： </a:t>
            </a:r>
            <a:r>
              <a:rPr lang="en-US" altLang="ja-JP" sz="2400">
                <a:solidFill>
                  <a:schemeClr val="tx1"/>
                </a:solidFill>
              </a:rPr>
              <a:t>S=0→1,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58095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096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0" name="Text Box 20"/>
          <p:cNvSpPr txBox="1">
            <a:spLocks noChangeArrowheads="1"/>
          </p:cNvSpPr>
          <p:nvPr/>
        </p:nvSpPr>
        <p:spPr bwMode="auto">
          <a:xfrm>
            <a:off x="5426075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1" name="Text Box 21"/>
          <p:cNvSpPr txBox="1">
            <a:spLocks noChangeArrowheads="1"/>
          </p:cNvSpPr>
          <p:nvPr/>
        </p:nvSpPr>
        <p:spPr bwMode="auto">
          <a:xfrm>
            <a:off x="8027988" y="31162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2" name="Text Box 22"/>
          <p:cNvSpPr txBox="1">
            <a:spLocks noChangeArrowheads="1"/>
          </p:cNvSpPr>
          <p:nvPr/>
        </p:nvSpPr>
        <p:spPr bwMode="auto">
          <a:xfrm>
            <a:off x="3408363" y="48434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58103" name="Text Box 23"/>
          <p:cNvSpPr txBox="1">
            <a:spLocks noChangeArrowheads="1"/>
          </p:cNvSpPr>
          <p:nvPr/>
        </p:nvSpPr>
        <p:spPr bwMode="auto">
          <a:xfrm>
            <a:off x="5435600" y="5419725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4" name="Text Box 24"/>
          <p:cNvSpPr txBox="1">
            <a:spLocks noChangeArrowheads="1"/>
          </p:cNvSpPr>
          <p:nvPr/>
        </p:nvSpPr>
        <p:spPr bwMode="auto">
          <a:xfrm>
            <a:off x="8027988" y="48688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58105" name="Text Box 25"/>
          <p:cNvSpPr txBox="1">
            <a:spLocks noChangeArrowheads="1"/>
          </p:cNvSpPr>
          <p:nvPr/>
        </p:nvSpPr>
        <p:spPr bwMode="auto">
          <a:xfrm>
            <a:off x="3408363" y="3141663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8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8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8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8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8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8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95" grpId="0"/>
      <p:bldP spid="558096" grpId="0"/>
      <p:bldP spid="558100" grpId="0"/>
      <p:bldP spid="558101" grpId="0"/>
      <p:bldP spid="558102" grpId="0"/>
      <p:bldP spid="558103" grpId="0"/>
      <p:bldP spid="558104" grpId="0"/>
      <p:bldP spid="5581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1474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36147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フリップフロップ（４）</a:t>
            </a:r>
            <a:endParaRPr lang="en-US" altLang="ja-JP"/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361477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0=</a:t>
            </a:r>
          </a:p>
        </p:txBody>
      </p:sp>
      <p:sp>
        <p:nvSpPr>
          <p:cNvPr id="361478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79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0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361481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2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361483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4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=0</a:t>
            </a:r>
          </a:p>
        </p:txBody>
      </p:sp>
      <p:sp>
        <p:nvSpPr>
          <p:cNvPr id="361485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361486" name="Text Box 14"/>
          <p:cNvSpPr txBox="1">
            <a:spLocks noChangeArrowheads="1"/>
          </p:cNvSpPr>
          <p:nvPr/>
        </p:nvSpPr>
        <p:spPr bwMode="auto">
          <a:xfrm>
            <a:off x="407988" y="1719263"/>
            <a:ext cx="348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保存状態： </a:t>
            </a:r>
            <a:r>
              <a:rPr lang="en-US" altLang="ja-JP" sz="2400">
                <a:solidFill>
                  <a:schemeClr val="tx1"/>
                </a:solidFill>
              </a:rPr>
              <a:t>S=1→0, R=0</a:t>
            </a:r>
            <a:r>
              <a:rPr lang="ja-JP" altLang="en-US" sz="24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60143" name="Text Box 15"/>
          <p:cNvSpPr txBox="1">
            <a:spLocks noChangeArrowheads="1"/>
          </p:cNvSpPr>
          <p:nvPr/>
        </p:nvSpPr>
        <p:spPr bwMode="auto">
          <a:xfrm>
            <a:off x="3697288" y="2276475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→1</a:t>
            </a:r>
          </a:p>
        </p:txBody>
      </p:sp>
      <p:sp>
        <p:nvSpPr>
          <p:cNvPr id="560144" name="Text Box 16"/>
          <p:cNvSpPr txBox="1">
            <a:spLocks noChangeArrowheads="1"/>
          </p:cNvSpPr>
          <p:nvPr/>
        </p:nvSpPr>
        <p:spPr bwMode="auto">
          <a:xfrm>
            <a:off x="889000" y="25654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/>
              <a:t>→0</a:t>
            </a:r>
          </a:p>
        </p:txBody>
      </p:sp>
      <p:sp>
        <p:nvSpPr>
          <p:cNvPr id="560151" name="Line 23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2" name="Line 24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60153" name="Text Box 25"/>
          <p:cNvSpPr txBox="1">
            <a:spLocks noChangeArrowheads="1"/>
          </p:cNvSpPr>
          <p:nvPr/>
        </p:nvSpPr>
        <p:spPr bwMode="auto">
          <a:xfrm>
            <a:off x="7553325" y="6211888"/>
            <a:ext cx="159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FF0000"/>
                </a:solidFill>
              </a:rPr>
              <a:t>変化しない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6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6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43" grpId="0"/>
      <p:bldP spid="560144" grpId="0"/>
      <p:bldP spid="560151" grpId="0" animBg="1"/>
      <p:bldP spid="560152" grpId="0" animBg="1"/>
      <p:bldP spid="5601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5378" name="Picture 2" descr="図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46088" y="2276475"/>
            <a:ext cx="8229600" cy="4000500"/>
          </a:xfrm>
          <a:noFill/>
        </p:spPr>
      </p:pic>
      <p:sp>
        <p:nvSpPr>
          <p:cNvPr id="485379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/>
              <a:t>フリップフロップ（不安定状態）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00113" y="285273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1" name="Text Box 5"/>
          <p:cNvSpPr txBox="1">
            <a:spLocks noChangeArrowheads="1"/>
          </p:cNvSpPr>
          <p:nvPr/>
        </p:nvSpPr>
        <p:spPr bwMode="auto">
          <a:xfrm>
            <a:off x="944563" y="5132388"/>
            <a:ext cx="531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1=</a:t>
            </a:r>
          </a:p>
        </p:txBody>
      </p:sp>
      <p:sp>
        <p:nvSpPr>
          <p:cNvPr id="485382" name="Text Box 6"/>
          <p:cNvSpPr txBox="1">
            <a:spLocks noChangeArrowheads="1"/>
          </p:cNvSpPr>
          <p:nvPr/>
        </p:nvSpPr>
        <p:spPr bwMode="auto">
          <a:xfrm>
            <a:off x="3708400" y="2565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3" name="Text Box 7"/>
          <p:cNvSpPr txBox="1">
            <a:spLocks noChangeArrowheads="1"/>
          </p:cNvSpPr>
          <p:nvPr/>
        </p:nvSpPr>
        <p:spPr bwMode="auto">
          <a:xfrm>
            <a:off x="5416550" y="280035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4" name="Text Box 8"/>
          <p:cNvSpPr txBox="1">
            <a:spLocks noChangeArrowheads="1"/>
          </p:cNvSpPr>
          <p:nvPr/>
        </p:nvSpPr>
        <p:spPr bwMode="auto">
          <a:xfrm>
            <a:off x="7359650" y="31162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5" name="Text Box 9"/>
          <p:cNvSpPr txBox="1">
            <a:spLocks noChangeArrowheads="1"/>
          </p:cNvSpPr>
          <p:nvPr/>
        </p:nvSpPr>
        <p:spPr bwMode="auto">
          <a:xfrm>
            <a:off x="3419475" y="45085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6" name="Text Box 10"/>
          <p:cNvSpPr txBox="1">
            <a:spLocks noChangeArrowheads="1"/>
          </p:cNvSpPr>
          <p:nvPr/>
        </p:nvSpPr>
        <p:spPr bwMode="auto">
          <a:xfrm>
            <a:off x="3713163" y="537368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485387" name="Text Box 11"/>
          <p:cNvSpPr txBox="1">
            <a:spLocks noChangeArrowheads="1"/>
          </p:cNvSpPr>
          <p:nvPr/>
        </p:nvSpPr>
        <p:spPr bwMode="auto">
          <a:xfrm>
            <a:off x="5435600" y="51577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88" name="Text Box 12"/>
          <p:cNvSpPr txBox="1">
            <a:spLocks noChangeArrowheads="1"/>
          </p:cNvSpPr>
          <p:nvPr/>
        </p:nvSpPr>
        <p:spPr bwMode="auto">
          <a:xfrm>
            <a:off x="7353300" y="4868863"/>
            <a:ext cx="531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=1</a:t>
            </a:r>
          </a:p>
        </p:txBody>
      </p:sp>
      <p:sp>
        <p:nvSpPr>
          <p:cNvPr id="485389" name="Text Box 13"/>
          <p:cNvSpPr txBox="1">
            <a:spLocks noChangeArrowheads="1"/>
          </p:cNvSpPr>
          <p:nvPr/>
        </p:nvSpPr>
        <p:spPr bwMode="auto">
          <a:xfrm>
            <a:off x="3419475" y="3403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40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85390" name="Text Box 14"/>
          <p:cNvSpPr txBox="1">
            <a:spLocks noChangeArrowheads="1"/>
          </p:cNvSpPr>
          <p:nvPr/>
        </p:nvSpPr>
        <p:spPr bwMode="auto">
          <a:xfrm>
            <a:off x="395288" y="1700213"/>
            <a:ext cx="3316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chemeClr val="tx1"/>
                </a:solidFill>
              </a:rPr>
              <a:t>不安定状態： </a:t>
            </a:r>
            <a:r>
              <a:rPr lang="en-US" altLang="ja-JP" sz="2400">
                <a:solidFill>
                  <a:schemeClr val="tx1"/>
                </a:solidFill>
              </a:rPr>
              <a:t>S=1, R=1 </a:t>
            </a:r>
          </a:p>
        </p:txBody>
      </p:sp>
      <p:sp>
        <p:nvSpPr>
          <p:cNvPr id="556051" name="Line 19"/>
          <p:cNvSpPr>
            <a:spLocks noChangeShapeType="1"/>
          </p:cNvSpPr>
          <p:nvPr/>
        </p:nvSpPr>
        <p:spPr bwMode="auto">
          <a:xfrm>
            <a:off x="7812088" y="3573463"/>
            <a:ext cx="647700" cy="2592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2" name="Line 20"/>
          <p:cNvSpPr>
            <a:spLocks noChangeShapeType="1"/>
          </p:cNvSpPr>
          <p:nvPr/>
        </p:nvSpPr>
        <p:spPr bwMode="auto">
          <a:xfrm>
            <a:off x="7812088" y="5229225"/>
            <a:ext cx="647700" cy="9366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56053" name="Text Box 21"/>
          <p:cNvSpPr txBox="1">
            <a:spLocks noChangeArrowheads="1"/>
          </p:cNvSpPr>
          <p:nvPr/>
        </p:nvSpPr>
        <p:spPr bwMode="auto">
          <a:xfrm>
            <a:off x="5249863" y="6211888"/>
            <a:ext cx="3714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と</a:t>
            </a:r>
            <a:r>
              <a:rPr lang="en-US" altLang="ja-JP" sz="2400">
                <a:solidFill>
                  <a:srgbClr val="FF0000"/>
                </a:solidFill>
              </a:rPr>
              <a:t>Q</a:t>
            </a:r>
            <a:r>
              <a:rPr lang="ja-JP" altLang="en-US" sz="2400">
                <a:solidFill>
                  <a:srgbClr val="FF0000"/>
                </a:solidFill>
              </a:rPr>
              <a:t>の関係が崩れてしまう</a:t>
            </a:r>
          </a:p>
        </p:txBody>
      </p:sp>
      <p:sp>
        <p:nvSpPr>
          <p:cNvPr id="485400" name="Line 24"/>
          <p:cNvSpPr>
            <a:spLocks noChangeShapeType="1"/>
          </p:cNvSpPr>
          <p:nvPr/>
        </p:nvSpPr>
        <p:spPr bwMode="auto">
          <a:xfrm>
            <a:off x="5795963" y="6308725"/>
            <a:ext cx="2889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6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6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8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6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051" grpId="0" animBg="1"/>
      <p:bldP spid="556052" grpId="0" animBg="1"/>
      <p:bldP spid="556053" grpId="0"/>
      <p:bldP spid="48540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命令解読器（制御装置）の仕組み（１）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例として　</a:t>
            </a:r>
            <a:r>
              <a:rPr lang="en-US" altLang="ja-JP" dirty="0" smtClean="0"/>
              <a:t>3</a:t>
            </a:r>
            <a:r>
              <a:rPr lang="ja-JP" altLang="en-US" dirty="0" smtClean="0"/>
              <a:t>＋</a:t>
            </a:r>
            <a:r>
              <a:rPr lang="en-US" altLang="ja-JP" dirty="0" smtClean="0"/>
              <a:t>5</a:t>
            </a:r>
            <a:r>
              <a:rPr lang="ja-JP" altLang="en-US" dirty="0" smtClean="0"/>
              <a:t>　を計算する場合を考える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>
                <a:ea typeface="ＭＳ Ｐゴシック" panose="020B0600070205080204" pitchFamily="50" charset="-128"/>
              </a:rPr>
              <a:t>0011(2)</a:t>
            </a:r>
            <a:r>
              <a:rPr lang="ja-JP" altLang="en-US" dirty="0" smtClean="0">
                <a:ea typeface="ＭＳ Ｐゴシック" panose="020B0600070205080204" pitchFamily="50" charset="-128"/>
              </a:rPr>
              <a:t>＋</a:t>
            </a:r>
            <a:r>
              <a:rPr lang="en-US" altLang="ja-JP" dirty="0" smtClean="0">
                <a:ea typeface="ＭＳ Ｐゴシック" panose="020B0600070205080204" pitchFamily="50" charset="-128"/>
              </a:rPr>
              <a:t>0101(2)</a:t>
            </a:r>
            <a:r>
              <a:rPr kumimoji="1" lang="en-US" altLang="ja-JP" dirty="0" smtClean="0">
                <a:ea typeface="ＭＳ Ｐゴシック" panose="020B0600070205080204" pitchFamily="50" charset="-128"/>
              </a:rPr>
              <a:t/>
            </a:r>
            <a:br>
              <a:rPr kumimoji="1"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>
                <a:ea typeface="ＭＳ Ｐゴシック" panose="020B0600070205080204" pitchFamily="50" charset="-128"/>
              </a:rPr>
              <a:t/>
            </a:r>
            <a:br>
              <a:rPr lang="en-US" altLang="ja-JP" dirty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en-US" altLang="ja-JP" dirty="0" smtClean="0">
                <a:ea typeface="ＭＳ Ｐゴシック" panose="020B0600070205080204" pitchFamily="50" charset="-128"/>
              </a:rPr>
              <a:t/>
            </a:r>
            <a:br>
              <a:rPr lang="en-US" altLang="ja-JP" dirty="0" smtClean="0">
                <a:ea typeface="ＭＳ Ｐゴシック" panose="020B0600070205080204" pitchFamily="50" charset="-128"/>
              </a:rPr>
            </a:br>
            <a:r>
              <a:rPr lang="ja-JP" altLang="en-US" dirty="0" smtClean="0">
                <a:ea typeface="ＭＳ Ｐゴシック" panose="020B0600070205080204" pitchFamily="50" charset="-128"/>
              </a:rPr>
              <a:t>　命令　　　　　変数１　　　　　　変数２</a:t>
            </a:r>
            <a:endParaRPr kumimoji="1" lang="en-US" altLang="ja-JP" dirty="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189167"/>
              </p:ext>
            </p:extLst>
          </p:nvPr>
        </p:nvGraphicFramePr>
        <p:xfrm>
          <a:off x="899592" y="4725144"/>
          <a:ext cx="6912768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91277"/>
                <a:gridCol w="691277"/>
                <a:gridCol w="691276"/>
                <a:gridCol w="691277"/>
                <a:gridCol w="691277"/>
                <a:gridCol w="691277"/>
                <a:gridCol w="691277"/>
                <a:gridCol w="691276"/>
                <a:gridCol w="691277"/>
                <a:gridCol w="69127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dirty="0" smtClean="0">
                          <a:latin typeface="+mj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atin typeface="+mj-lt"/>
                        </a:rPr>
                        <a:t>1</a:t>
                      </a:r>
                      <a:endParaRPr kumimoji="1" lang="ja-JP" altLang="en-US" sz="3200" b="0" baseline="-25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kumimoji="1" lang="en-US" altLang="ja-JP" sz="3200" b="0" kern="1200" baseline="-25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1" lang="ja-JP" altLang="en-US" sz="3200" b="0" kern="1200" baseline="-250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173606"/>
              </p:ext>
            </p:extLst>
          </p:nvPr>
        </p:nvGraphicFramePr>
        <p:xfrm>
          <a:off x="899592" y="3497952"/>
          <a:ext cx="6912768" cy="5791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82554"/>
                <a:gridCol w="2765107"/>
                <a:gridCol w="27651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b="0" baseline="0" dirty="0" smtClean="0">
                          <a:latin typeface="+mn-lt"/>
                          <a:ea typeface="+mn-ea"/>
                        </a:rPr>
                        <a:t>＋</a:t>
                      </a:r>
                      <a:endParaRPr kumimoji="1" lang="ja-JP" altLang="en-US" sz="3200" b="0" baseline="-25000" dirty="0">
                        <a:latin typeface="+mn-lt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baseline="0" dirty="0" smtClean="0">
                          <a:latin typeface="+mn-lt"/>
                          <a:ea typeface="ＭＳ Ｐゴシック" panose="020B0600070205080204" pitchFamily="50" charset="-128"/>
                        </a:rPr>
                        <a:t>0011(2)</a:t>
                      </a:r>
                      <a:endParaRPr kumimoji="1" lang="ja-JP" altLang="en-US" sz="3200" b="0" baseline="0" dirty="0">
                        <a:latin typeface="+mn-lt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0" baseline="0" dirty="0" smtClean="0">
                          <a:latin typeface="+mn-lt"/>
                          <a:ea typeface="+mn-ea"/>
                        </a:rPr>
                        <a:t>0101(2)</a:t>
                      </a:r>
                      <a:endParaRPr kumimoji="1" lang="ja-JP" altLang="en-US" sz="3200" b="0" baseline="-25000" dirty="0">
                        <a:latin typeface="+mn-lt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9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命令解読器（制御装置）の仕組み（２）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命令</a:t>
            </a:r>
            <a:r>
              <a:rPr lang="ja-JP" altLang="en-US" dirty="0" smtClean="0"/>
              <a:t>も数値として扱う（例えば電卓）</a:t>
            </a:r>
            <a:endParaRPr kumimoji="1" lang="en-US" altLang="ja-JP" dirty="0" smtClean="0">
              <a:ea typeface="ＭＳ Ｐゴシック" panose="020B0600070205080204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987222"/>
              </p:ext>
            </p:extLst>
          </p:nvPr>
        </p:nvGraphicFramePr>
        <p:xfrm>
          <a:off x="935596" y="2502304"/>
          <a:ext cx="727280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180"/>
                <a:gridCol w="773180"/>
                <a:gridCol w="2319539"/>
                <a:gridCol w="3406909"/>
              </a:tblGrid>
              <a:tr h="63866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C</a:t>
                      </a:r>
                      <a:r>
                        <a:rPr kumimoji="1" lang="en-US" altLang="ja-JP" sz="3200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演算記号</a:t>
                      </a:r>
                      <a:endParaRPr kumimoji="1" lang="ja-JP" altLang="en-US" sz="3200" b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演算</a:t>
                      </a:r>
                      <a:endParaRPr kumimoji="1" lang="ja-JP" altLang="en-US" sz="32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＋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足し算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ー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引き算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×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掛け算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68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z="3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÷</a:t>
                      </a:r>
                      <a:endParaRPr kumimoji="1" lang="ja-JP" altLang="en-US" sz="3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32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割り算</a:t>
                      </a:r>
                      <a:endParaRPr kumimoji="1" lang="ja-JP" altLang="en-US" sz="320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8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dirty="0" smtClean="0"/>
              <a:t>命令解読器（制御装置）の仕組み（３）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命令が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ビットの場合（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命令）の論理関数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lang="ja-JP" altLang="en-US" dirty="0"/>
              <a:t>命令</a:t>
            </a:r>
            <a:r>
              <a:rPr lang="ja-JP" altLang="en-US" dirty="0" smtClean="0"/>
              <a:t>が</a:t>
            </a:r>
            <a:r>
              <a:rPr lang="en-US" altLang="ja-JP" dirty="0" smtClean="0"/>
              <a:t>3</a:t>
            </a:r>
            <a:r>
              <a:rPr lang="ja-JP" altLang="en-US" dirty="0" smtClean="0"/>
              <a:t>ビットの場合（</a:t>
            </a:r>
            <a:r>
              <a:rPr lang="en-US" altLang="ja-JP" dirty="0" smtClean="0"/>
              <a:t>8</a:t>
            </a:r>
            <a:r>
              <a:rPr lang="ja-JP" altLang="en-US" dirty="0" smtClean="0"/>
              <a:t>命令）の論理関数？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 smtClean="0"/>
              <a:t>ヒント：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1</a:t>
            </a:r>
            <a:r>
              <a:rPr lang="en-US" altLang="ja-JP" sz="2000" dirty="0" smtClean="0"/>
              <a:t>+C</a:t>
            </a:r>
            <a:r>
              <a:rPr lang="en-US" altLang="ja-JP" sz="2000" baseline="-25000" dirty="0" smtClean="0"/>
              <a:t>0</a:t>
            </a:r>
            <a:r>
              <a:rPr lang="ja-JP" altLang="en-US" sz="2000" dirty="0" smtClean="0"/>
              <a:t>＝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1</a:t>
            </a:r>
            <a:r>
              <a:rPr lang="ja-JP" altLang="en-US" sz="2000" dirty="0" smtClean="0"/>
              <a:t> ・ </a:t>
            </a:r>
            <a:r>
              <a:rPr lang="en-US" altLang="ja-JP" sz="2000" dirty="0" smtClean="0"/>
              <a:t>C</a:t>
            </a:r>
            <a:r>
              <a:rPr lang="en-US" altLang="ja-JP" sz="2000" baseline="-25000" dirty="0" smtClean="0"/>
              <a:t>0</a:t>
            </a:r>
            <a:endParaRPr kumimoji="1" lang="ja-JP" altLang="en-US" sz="2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771347"/>
              </p:ext>
            </p:extLst>
          </p:nvPr>
        </p:nvGraphicFramePr>
        <p:xfrm>
          <a:off x="1043608" y="2348880"/>
          <a:ext cx="6095999" cy="251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504056"/>
                <a:gridCol w="504056"/>
                <a:gridCol w="504056"/>
                <a:gridCol w="504056"/>
                <a:gridCol w="504056"/>
                <a:gridCol w="3071663"/>
              </a:tblGrid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kumimoji="1" lang="en-US" altLang="ja-JP" b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</a:t>
                      </a:r>
                      <a:endParaRPr kumimoji="1" lang="ja-JP" altLang="en-US" b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論理関数</a:t>
                      </a:r>
                      <a:endParaRPr kumimoji="1" lang="ja-JP" altLang="en-US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＋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52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endParaRPr kumimoji="1" lang="ja-JP" altLang="en-US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・ </a:t>
                      </a:r>
                      <a:r>
                        <a:rPr kumimoji="1" lang="en-US" altLang="ja-JP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C</a:t>
                      </a:r>
                      <a:r>
                        <a:rPr kumimoji="1" lang="en-US" altLang="ja-JP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0</a:t>
                      </a:r>
                      <a:endParaRPr kumimoji="1" lang="ja-JP" altLang="en-US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 bwMode="auto">
          <a:xfrm>
            <a:off x="5220072" y="2924944"/>
            <a:ext cx="7200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直線コネクタ 7"/>
          <p:cNvCxnSpPr/>
          <p:nvPr/>
        </p:nvCxnSpPr>
        <p:spPr bwMode="auto">
          <a:xfrm>
            <a:off x="1547664" y="5877272"/>
            <a:ext cx="720080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コネクタ 10"/>
          <p:cNvCxnSpPr/>
          <p:nvPr/>
        </p:nvCxnSpPr>
        <p:spPr bwMode="auto">
          <a:xfrm>
            <a:off x="2555776" y="5877272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直線コネクタ 12"/>
          <p:cNvCxnSpPr/>
          <p:nvPr/>
        </p:nvCxnSpPr>
        <p:spPr bwMode="auto">
          <a:xfrm flipV="1">
            <a:off x="3059832" y="5877272"/>
            <a:ext cx="298376" cy="111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直線コネクタ 13"/>
          <p:cNvCxnSpPr/>
          <p:nvPr/>
        </p:nvCxnSpPr>
        <p:spPr bwMode="auto">
          <a:xfrm>
            <a:off x="5220072" y="3429000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直線コネクタ 15"/>
          <p:cNvCxnSpPr/>
          <p:nvPr/>
        </p:nvCxnSpPr>
        <p:spPr bwMode="auto">
          <a:xfrm>
            <a:off x="5652120" y="3933056"/>
            <a:ext cx="28803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9879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320</Words>
  <Application>Microsoft Office PowerPoint</Application>
  <PresentationFormat>画面に合わせる (4:3)</PresentationFormat>
  <Paragraphs>158</Paragraphs>
  <Slides>9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フリップフロップ（１）</vt:lpstr>
      <vt:lpstr>フリップフロップ（２）</vt:lpstr>
      <vt:lpstr>フリップフロップ（３）</vt:lpstr>
      <vt:lpstr>フリップフロップ（４）</vt:lpstr>
      <vt:lpstr>フリップフロップ（不安定状態）</vt:lpstr>
      <vt:lpstr>命令解読器（制御装置）の仕組み（１）</vt:lpstr>
      <vt:lpstr>命令解読器（制御装置）の仕組み（２）</vt:lpstr>
      <vt:lpstr>命令解読器（制御装置）の仕組み（３）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547</cp:revision>
  <dcterms:created xsi:type="dcterms:W3CDTF">1601-01-01T00:00:00Z</dcterms:created>
  <dcterms:modified xsi:type="dcterms:W3CDTF">2017-03-23T13:47:13Z</dcterms:modified>
</cp:coreProperties>
</file>