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624" r:id="rId2"/>
    <p:sldId id="802" r:id="rId3"/>
    <p:sldId id="628" r:id="rId4"/>
    <p:sldId id="629" r:id="rId5"/>
    <p:sldId id="630" r:id="rId6"/>
    <p:sldId id="631" r:id="rId7"/>
    <p:sldId id="798" r:id="rId8"/>
    <p:sldId id="803" r:id="rId9"/>
    <p:sldId id="633" r:id="rId10"/>
    <p:sldId id="634" r:id="rId11"/>
    <p:sldId id="635" r:id="rId12"/>
    <p:sldId id="63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5031EBDF-72CD-4163-A40B-579197893423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3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202189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F65FCAA-5CE9-4842-BFFB-D4B61BC69C8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2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911990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C5985344-2EDB-4AA2-BBFE-10C4B476FEC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5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545607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43424D48-F772-482F-8854-B896C19FB131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7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878405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0889F70D-1997-4617-AFAC-20640C286764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7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7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277820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E2154C47-E0DD-4B62-98CD-E68F73A6E54F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9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270061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6F116180-320E-4D32-A2A2-1C95BA213DEB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10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054719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868240D8-1730-4996-B30B-179CE79C22AF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11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175578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28C2AE1C-24AA-4A55-8E5E-B3E96329BC86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12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5230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/>
              <a:t>～ 内部構造と動作の仕組み（２） ～</a:t>
            </a: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 descr="10%"/>
          <p:cNvSpPr>
            <a:spLocks noChangeArrowheads="1"/>
          </p:cNvSpPr>
          <p:nvPr/>
        </p:nvSpPr>
        <p:spPr bwMode="auto">
          <a:xfrm>
            <a:off x="2484438" y="1558925"/>
            <a:ext cx="4248150" cy="3382963"/>
          </a:xfrm>
          <a:prstGeom prst="rect">
            <a:avLst/>
          </a:prstGeom>
          <a:pattFill prst="pct10">
            <a:fgClr>
              <a:schemeClr val="accent1"/>
            </a:fgClr>
            <a:bgClr>
              <a:srgbClr val="FFFFFF"/>
            </a:bgClr>
          </a:pattFill>
          <a:ln w="3175" cap="rnd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2400">
              <a:solidFill>
                <a:schemeClr val="tx1"/>
              </a:solidFill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lang="ja-JP" altLang="en-US" dirty="0" smtClean="0"/>
              <a:t>大機能［</a:t>
            </a:r>
            <a:r>
              <a:rPr lang="ja-JP" altLang="en-US" dirty="0"/>
              <a:t>再掲］</a:t>
            </a:r>
          </a:p>
        </p:txBody>
      </p:sp>
      <p:sp>
        <p:nvSpPr>
          <p:cNvPr id="391172" name="Rectangle 4"/>
          <p:cNvSpPr>
            <a:spLocks noChangeArrowheads="1"/>
          </p:cNvSpPr>
          <p:nvPr/>
        </p:nvSpPr>
        <p:spPr bwMode="auto">
          <a:xfrm>
            <a:off x="323850" y="5302250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入力装置</a:t>
            </a:r>
          </a:p>
        </p:txBody>
      </p:sp>
      <p:sp>
        <p:nvSpPr>
          <p:cNvPr id="391173" name="Rectangle 5"/>
          <p:cNvSpPr>
            <a:spLocks noChangeArrowheads="1"/>
          </p:cNvSpPr>
          <p:nvPr/>
        </p:nvSpPr>
        <p:spPr bwMode="auto">
          <a:xfrm>
            <a:off x="3492500" y="4583113"/>
            <a:ext cx="2232025" cy="12223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2400">
              <a:solidFill>
                <a:schemeClr val="tx1"/>
              </a:solidFill>
            </a:endParaRPr>
          </a:p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記憶装置</a:t>
            </a:r>
          </a:p>
        </p:txBody>
      </p:sp>
      <p:sp>
        <p:nvSpPr>
          <p:cNvPr id="391174" name="Rectangle 6"/>
          <p:cNvSpPr>
            <a:spLocks noChangeArrowheads="1"/>
          </p:cNvSpPr>
          <p:nvPr/>
        </p:nvSpPr>
        <p:spPr bwMode="auto">
          <a:xfrm>
            <a:off x="6661150" y="5302250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出力装置</a:t>
            </a:r>
          </a:p>
        </p:txBody>
      </p:sp>
      <p:sp>
        <p:nvSpPr>
          <p:cNvPr id="391175" name="Rectangle 7"/>
          <p:cNvSpPr>
            <a:spLocks noChangeArrowheads="1"/>
          </p:cNvSpPr>
          <p:nvPr/>
        </p:nvSpPr>
        <p:spPr bwMode="auto">
          <a:xfrm>
            <a:off x="3492500" y="3502025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演算装置</a:t>
            </a:r>
          </a:p>
        </p:txBody>
      </p:sp>
      <p:sp>
        <p:nvSpPr>
          <p:cNvPr id="391176" name="Rectangle 8"/>
          <p:cNvSpPr>
            <a:spLocks noChangeArrowheads="1"/>
          </p:cNvSpPr>
          <p:nvPr/>
        </p:nvSpPr>
        <p:spPr bwMode="auto">
          <a:xfrm>
            <a:off x="3492500" y="2422525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制御装置</a:t>
            </a:r>
          </a:p>
        </p:txBody>
      </p:sp>
      <p:sp>
        <p:nvSpPr>
          <p:cNvPr id="391177" name="Line 9"/>
          <p:cNvSpPr>
            <a:spLocks noChangeShapeType="1"/>
          </p:cNvSpPr>
          <p:nvPr/>
        </p:nvSpPr>
        <p:spPr bwMode="auto">
          <a:xfrm>
            <a:off x="2555875" y="5662613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78" name="Line 10"/>
          <p:cNvSpPr>
            <a:spLocks noChangeShapeType="1"/>
          </p:cNvSpPr>
          <p:nvPr/>
        </p:nvSpPr>
        <p:spPr bwMode="auto">
          <a:xfrm>
            <a:off x="2555875" y="5446713"/>
            <a:ext cx="9366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79" name="Line 11"/>
          <p:cNvSpPr>
            <a:spLocks noChangeShapeType="1"/>
          </p:cNvSpPr>
          <p:nvPr/>
        </p:nvSpPr>
        <p:spPr bwMode="auto">
          <a:xfrm>
            <a:off x="5722938" y="5662613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0" name="Line 12"/>
          <p:cNvSpPr>
            <a:spLocks noChangeShapeType="1"/>
          </p:cNvSpPr>
          <p:nvPr/>
        </p:nvSpPr>
        <p:spPr bwMode="auto">
          <a:xfrm flipV="1">
            <a:off x="3779838" y="2925763"/>
            <a:ext cx="0" cy="16573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1" name="Line 13"/>
          <p:cNvSpPr>
            <a:spLocks noChangeShapeType="1"/>
          </p:cNvSpPr>
          <p:nvPr/>
        </p:nvSpPr>
        <p:spPr bwMode="auto">
          <a:xfrm flipH="1" flipV="1">
            <a:off x="4643438" y="4006850"/>
            <a:ext cx="0" cy="5762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2" name="Line 14"/>
          <p:cNvSpPr>
            <a:spLocks noChangeShapeType="1"/>
          </p:cNvSpPr>
          <p:nvPr/>
        </p:nvSpPr>
        <p:spPr bwMode="auto">
          <a:xfrm flipH="1">
            <a:off x="5076825" y="4006850"/>
            <a:ext cx="0" cy="5762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3" name="Text Box 15"/>
          <p:cNvSpPr txBox="1">
            <a:spLocks noChangeArrowheads="1"/>
          </p:cNvSpPr>
          <p:nvPr/>
        </p:nvSpPr>
        <p:spPr bwMode="auto">
          <a:xfrm>
            <a:off x="3059113" y="1701800"/>
            <a:ext cx="299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中央処理装置（ＣＰＵ）</a:t>
            </a:r>
          </a:p>
        </p:txBody>
      </p:sp>
      <p:sp>
        <p:nvSpPr>
          <p:cNvPr id="391184" name="Line 16"/>
          <p:cNvSpPr>
            <a:spLocks noChangeShapeType="1"/>
          </p:cNvSpPr>
          <p:nvPr/>
        </p:nvSpPr>
        <p:spPr bwMode="auto">
          <a:xfrm>
            <a:off x="5722938" y="2782888"/>
            <a:ext cx="504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5" name="Line 17"/>
          <p:cNvSpPr>
            <a:spLocks noChangeShapeType="1"/>
          </p:cNvSpPr>
          <p:nvPr/>
        </p:nvSpPr>
        <p:spPr bwMode="auto">
          <a:xfrm>
            <a:off x="5724525" y="3717925"/>
            <a:ext cx="503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6" name="Line 18"/>
          <p:cNvSpPr>
            <a:spLocks noChangeShapeType="1"/>
          </p:cNvSpPr>
          <p:nvPr/>
        </p:nvSpPr>
        <p:spPr bwMode="auto">
          <a:xfrm>
            <a:off x="6227763" y="2782888"/>
            <a:ext cx="1587" cy="9350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7" name="Line 19"/>
          <p:cNvSpPr>
            <a:spLocks noChangeShapeType="1"/>
          </p:cNvSpPr>
          <p:nvPr/>
        </p:nvSpPr>
        <p:spPr bwMode="auto">
          <a:xfrm>
            <a:off x="2986088" y="2782888"/>
            <a:ext cx="504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8" name="Line 20"/>
          <p:cNvSpPr>
            <a:spLocks noChangeShapeType="1"/>
          </p:cNvSpPr>
          <p:nvPr/>
        </p:nvSpPr>
        <p:spPr bwMode="auto">
          <a:xfrm>
            <a:off x="2987675" y="4799013"/>
            <a:ext cx="503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med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9" name="Line 21"/>
          <p:cNvSpPr>
            <a:spLocks noChangeShapeType="1"/>
          </p:cNvSpPr>
          <p:nvPr/>
        </p:nvSpPr>
        <p:spPr bwMode="auto">
          <a:xfrm>
            <a:off x="2987675" y="2782888"/>
            <a:ext cx="3175" cy="20161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0" name="Line 22"/>
          <p:cNvSpPr>
            <a:spLocks noChangeShapeType="1"/>
          </p:cNvSpPr>
          <p:nvPr/>
        </p:nvSpPr>
        <p:spPr bwMode="auto">
          <a:xfrm>
            <a:off x="5724525" y="2566988"/>
            <a:ext cx="20161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1" name="Line 23"/>
          <p:cNvSpPr>
            <a:spLocks noChangeShapeType="1"/>
          </p:cNvSpPr>
          <p:nvPr/>
        </p:nvSpPr>
        <p:spPr bwMode="auto">
          <a:xfrm flipH="1" flipV="1">
            <a:off x="7740650" y="2566988"/>
            <a:ext cx="0" cy="2735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2" name="Line 24"/>
          <p:cNvSpPr>
            <a:spLocks noChangeShapeType="1"/>
          </p:cNvSpPr>
          <p:nvPr/>
        </p:nvSpPr>
        <p:spPr bwMode="auto">
          <a:xfrm>
            <a:off x="1476375" y="2566988"/>
            <a:ext cx="20161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3" name="Line 25"/>
          <p:cNvSpPr>
            <a:spLocks noChangeShapeType="1"/>
          </p:cNvSpPr>
          <p:nvPr/>
        </p:nvSpPr>
        <p:spPr bwMode="auto">
          <a:xfrm flipH="1" flipV="1">
            <a:off x="1476375" y="2566988"/>
            <a:ext cx="0" cy="2735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4" name="Line 26"/>
          <p:cNvSpPr>
            <a:spLocks noChangeShapeType="1"/>
          </p:cNvSpPr>
          <p:nvPr/>
        </p:nvSpPr>
        <p:spPr bwMode="auto">
          <a:xfrm>
            <a:off x="466725" y="6597650"/>
            <a:ext cx="9366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5" name="Line 27"/>
          <p:cNvSpPr>
            <a:spLocks noChangeShapeType="1"/>
          </p:cNvSpPr>
          <p:nvPr/>
        </p:nvSpPr>
        <p:spPr bwMode="auto">
          <a:xfrm>
            <a:off x="3635375" y="6597650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6" name="Line 28"/>
          <p:cNvSpPr>
            <a:spLocks noChangeShapeType="1"/>
          </p:cNvSpPr>
          <p:nvPr/>
        </p:nvSpPr>
        <p:spPr bwMode="auto">
          <a:xfrm>
            <a:off x="6802438" y="6597650"/>
            <a:ext cx="936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7" name="Text Box 29"/>
          <p:cNvSpPr txBox="1">
            <a:spLocks noChangeArrowheads="1"/>
          </p:cNvSpPr>
          <p:nvPr/>
        </p:nvSpPr>
        <p:spPr bwMode="auto">
          <a:xfrm>
            <a:off x="1509713" y="6356350"/>
            <a:ext cx="154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391198" name="Text Box 30"/>
          <p:cNvSpPr txBox="1">
            <a:spLocks noChangeArrowheads="1"/>
          </p:cNvSpPr>
          <p:nvPr/>
        </p:nvSpPr>
        <p:spPr bwMode="auto">
          <a:xfrm>
            <a:off x="4646613" y="6356350"/>
            <a:ext cx="1004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データ</a:t>
            </a:r>
          </a:p>
        </p:txBody>
      </p:sp>
      <p:sp>
        <p:nvSpPr>
          <p:cNvPr id="391199" name="Text Box 31"/>
          <p:cNvSpPr txBox="1">
            <a:spLocks noChangeArrowheads="1"/>
          </p:cNvSpPr>
          <p:nvPr/>
        </p:nvSpPr>
        <p:spPr bwMode="auto">
          <a:xfrm>
            <a:off x="7810500" y="635635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制御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218" name="Picture 4" descr="bb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836613"/>
            <a:ext cx="7589838" cy="581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016000" y="3213100"/>
            <a:ext cx="6985000" cy="1736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ja-JP" altLang="en-US">
                <a:solidFill>
                  <a:schemeClr val="tx1"/>
                </a:solidFill>
              </a:rPr>
              <a:t>プログラム内蔵方式</a:t>
            </a:r>
          </a:p>
          <a:p>
            <a:pPr eaLnBrk="1" hangingPunct="1">
              <a:buFontTx/>
              <a:buChar char="•"/>
            </a:pPr>
            <a:r>
              <a:rPr lang="ja-JP" altLang="en-US">
                <a:solidFill>
                  <a:schemeClr val="tx1"/>
                </a:solidFill>
              </a:rPr>
              <a:t>逐次制御方式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087438" y="1773238"/>
            <a:ext cx="6985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ノイマン型コンピュータ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コンピュータシステム（まとめ）</a:t>
            </a:r>
          </a:p>
        </p:txBody>
      </p:sp>
      <p:sp>
        <p:nvSpPr>
          <p:cNvPr id="109618" name="Rectangle 50"/>
          <p:cNvSpPr>
            <a:spLocks noGrp="1" noChangeArrowheads="1"/>
          </p:cNvSpPr>
          <p:nvPr>
            <p:ph type="body" idx="4294967295"/>
          </p:nvPr>
        </p:nvSpPr>
        <p:spPr>
          <a:xfrm>
            <a:off x="2051050" y="1773238"/>
            <a:ext cx="5041900" cy="2376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3600"/>
              <a:t>ノイマン型コンピュータ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プログラム内蔵方式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逐次制御方式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２進数（命令・データ）</a:t>
            </a:r>
          </a:p>
        </p:txBody>
      </p:sp>
      <p:graphicFrame>
        <p:nvGraphicFramePr>
          <p:cNvPr id="109617" name="Group 49"/>
          <p:cNvGraphicFramePr>
            <a:graphicFrameLocks noGrp="1"/>
          </p:cNvGraphicFramePr>
          <p:nvPr>
            <p:ph idx="4294967295"/>
          </p:nvPr>
        </p:nvGraphicFramePr>
        <p:xfrm>
          <a:off x="468313" y="4652963"/>
          <a:ext cx="8277225" cy="1457325"/>
        </p:xfrm>
        <a:graphic>
          <a:graphicData uri="http://schemas.openxmlformats.org/drawingml/2006/table">
            <a:tbl>
              <a:tblPr/>
              <a:tblGrid>
                <a:gridCol w="2759075"/>
                <a:gridCol w="2759075"/>
                <a:gridCol w="2759075"/>
              </a:tblGrid>
              <a:tr h="7744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四則演算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（足し算・補数表現・シフト演算）</a:t>
                      </a:r>
                    </a:p>
                  </a:txBody>
                  <a:tcPr marT="45736" marB="4573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論理演算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論理回路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２進数</a:t>
                      </a:r>
                    </a:p>
                  </a:txBody>
                  <a:tcPr marT="45736" marB="4573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ブール代数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半導体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844800" y="4941888"/>
            <a:ext cx="3454400" cy="215900"/>
            <a:chOff x="1792" y="3113"/>
            <a:chExt cx="2176" cy="136"/>
          </a:xfrm>
        </p:grpSpPr>
        <p:sp>
          <p:nvSpPr>
            <p:cNvPr id="395283" name="AutoShape 51"/>
            <p:cNvSpPr>
              <a:spLocks noChangeArrowheads="1"/>
            </p:cNvSpPr>
            <p:nvPr/>
          </p:nvSpPr>
          <p:spPr bwMode="auto">
            <a:xfrm>
              <a:off x="1792" y="3113"/>
              <a:ext cx="453" cy="136"/>
            </a:xfrm>
            <a:prstGeom prst="leftRightArrow">
              <a:avLst>
                <a:gd name="adj1" fmla="val 50000"/>
                <a:gd name="adj2" fmla="val 666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395284" name="AutoShape 52"/>
            <p:cNvSpPr>
              <a:spLocks noChangeArrowheads="1"/>
            </p:cNvSpPr>
            <p:nvPr/>
          </p:nvSpPr>
          <p:spPr bwMode="auto">
            <a:xfrm>
              <a:off x="3515" y="3113"/>
              <a:ext cx="453" cy="136"/>
            </a:xfrm>
            <a:prstGeom prst="leftRightArrow">
              <a:avLst>
                <a:gd name="adj1" fmla="val 50000"/>
                <a:gd name="adj2" fmla="val 666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18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ＣＡＳＬ</a:t>
            </a:r>
            <a:r>
              <a:rPr lang="en-US" altLang="ja-JP"/>
              <a:t>Ⅱ</a:t>
            </a:r>
            <a:r>
              <a:rPr lang="ja-JP" altLang="en-US"/>
              <a:t>の主な仕様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400"/>
              <a:t>CASLⅡ</a:t>
            </a:r>
            <a:r>
              <a:rPr lang="ja-JP" altLang="en-US" sz="2400"/>
              <a:t>は</a:t>
            </a:r>
            <a:r>
              <a:rPr lang="en-US" altLang="ja-JP" sz="2400"/>
              <a:t>COMETⅡ</a:t>
            </a:r>
            <a:r>
              <a:rPr lang="ja-JP" altLang="en-US" sz="2400"/>
              <a:t>のためのアセンブラ言語である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アセンブラ言語によるプログラムは、１命令を１行で記述し、基本的に上から下に読んで行く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１命令は、ラベル、命令コード、オペランドの３つで構成される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命令の種類には、アセンブラ命令（</a:t>
            </a:r>
            <a:r>
              <a:rPr lang="en-US" altLang="ja-JP" sz="2400"/>
              <a:t>START</a:t>
            </a:r>
            <a:r>
              <a:rPr lang="ja-JP" altLang="en-US" sz="2400"/>
              <a:t>、</a:t>
            </a:r>
            <a:r>
              <a:rPr lang="en-US" altLang="ja-JP" sz="2400"/>
              <a:t>END</a:t>
            </a:r>
            <a:r>
              <a:rPr lang="ja-JP" altLang="en-US" sz="2400"/>
              <a:t>、</a:t>
            </a:r>
            <a:r>
              <a:rPr lang="en-US" altLang="ja-JP" sz="2400"/>
              <a:t>DS</a:t>
            </a:r>
            <a:r>
              <a:rPr lang="ja-JP" altLang="en-US" sz="2400"/>
              <a:t>、</a:t>
            </a:r>
            <a:r>
              <a:rPr lang="en-US" altLang="ja-JP" sz="2400"/>
              <a:t>DC</a:t>
            </a:r>
            <a:r>
              <a:rPr lang="ja-JP" altLang="en-US" sz="2400"/>
              <a:t>）、マクロ命令（</a:t>
            </a:r>
            <a:r>
              <a:rPr lang="en-US" altLang="ja-JP" sz="2400"/>
              <a:t>IN</a:t>
            </a:r>
            <a:r>
              <a:rPr lang="ja-JP" altLang="en-US" sz="2400"/>
              <a:t>、</a:t>
            </a:r>
            <a:r>
              <a:rPr lang="en-US" altLang="ja-JP" sz="2400"/>
              <a:t>OUT</a:t>
            </a:r>
            <a:r>
              <a:rPr lang="ja-JP" altLang="en-US" sz="2400"/>
              <a:t>、</a:t>
            </a:r>
            <a:r>
              <a:rPr lang="en-US" altLang="ja-JP" sz="2400"/>
              <a:t>RPUSH</a:t>
            </a:r>
            <a:r>
              <a:rPr lang="ja-JP" altLang="en-US" sz="2400"/>
              <a:t>、</a:t>
            </a:r>
            <a:r>
              <a:rPr lang="en-US" altLang="ja-JP" sz="2400"/>
              <a:t>RPOP</a:t>
            </a:r>
            <a:r>
              <a:rPr lang="ja-JP" altLang="en-US" sz="2400"/>
              <a:t>）、機械語命令（</a:t>
            </a:r>
            <a:r>
              <a:rPr lang="en-US" altLang="ja-JP" sz="2400"/>
              <a:t>COMETⅡ</a:t>
            </a:r>
            <a:r>
              <a:rPr lang="ja-JP" altLang="en-US" sz="2400"/>
              <a:t>の命令）がある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ラベルは、アドレスを参照するための名前（８文字以内）で、最終的にはメモリ内の指定されたアドレス番号に変換される</a:t>
            </a:r>
          </a:p>
          <a:p>
            <a:pPr>
              <a:lnSpc>
                <a:spcPct val="80000"/>
              </a:lnSpc>
            </a:pPr>
            <a:r>
              <a:rPr lang="en-US" altLang="ja-JP" sz="2400"/>
              <a:t>DS</a:t>
            </a:r>
            <a:r>
              <a:rPr lang="ja-JP" altLang="en-US" sz="2400"/>
              <a:t>（</a:t>
            </a:r>
            <a:r>
              <a:rPr lang="en-US" altLang="ja-JP" sz="2400"/>
              <a:t>Data Storage</a:t>
            </a:r>
            <a:r>
              <a:rPr lang="ja-JP" altLang="en-US" sz="2400"/>
              <a:t>）命令は、数学で言う変数で、指定した語数の領域を確保する</a:t>
            </a:r>
          </a:p>
          <a:p>
            <a:pPr>
              <a:lnSpc>
                <a:spcPct val="80000"/>
              </a:lnSpc>
            </a:pPr>
            <a:r>
              <a:rPr lang="en-US" altLang="ja-JP" sz="2400"/>
              <a:t>DC</a:t>
            </a:r>
            <a:r>
              <a:rPr lang="ja-JP" altLang="en-US" sz="2400"/>
              <a:t>（</a:t>
            </a:r>
            <a:r>
              <a:rPr lang="en-US" altLang="ja-JP" sz="2400"/>
              <a:t>Data Constant</a:t>
            </a:r>
            <a:r>
              <a:rPr lang="ja-JP" altLang="en-US" sz="2400"/>
              <a:t>）命令は、数学で言う定数で、定数で指定した（複数の）データを（連続する）語に格納する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アセンブラ言語（機械語）の構造</a:t>
            </a:r>
          </a:p>
        </p:txBody>
      </p:sp>
      <p:sp>
        <p:nvSpPr>
          <p:cNvPr id="379907" name="Rectangle 9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860800"/>
            <a:ext cx="8229600" cy="2447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/>
              <a:t>ＯＰ（８ビット）：命令コード（回路指定）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r/r1</a:t>
            </a:r>
            <a:r>
              <a:rPr lang="ja-JP" altLang="en-US" sz="2800"/>
              <a:t>（４ビット）：レジスタ（出力先）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x/r2</a:t>
            </a:r>
            <a:r>
              <a:rPr lang="ja-JP" altLang="en-US" sz="2800"/>
              <a:t>（４ビット）：レジスタ（入力先）</a:t>
            </a:r>
            <a:br>
              <a:rPr lang="ja-JP" altLang="en-US" sz="2800"/>
            </a:br>
            <a:r>
              <a:rPr lang="en-US" altLang="ja-JP" sz="2000"/>
              <a:t>1</a:t>
            </a:r>
            <a:r>
              <a:rPr lang="ja-JP" altLang="en-US" sz="2000"/>
              <a:t>語の場合：「</a:t>
            </a:r>
            <a:r>
              <a:rPr lang="en-US" altLang="ja-JP" sz="2000">
                <a:sym typeface="Wingdings" panose="05000000000000000000" pitchFamily="2" charset="2"/>
              </a:rPr>
              <a:t>(x/r2)</a:t>
            </a:r>
            <a:r>
              <a:rPr lang="ja-JP" altLang="en-US" sz="2000">
                <a:sym typeface="Wingdings" panose="05000000000000000000" pitchFamily="2" charset="2"/>
              </a:rPr>
              <a:t>」を実効アドレスとする</a:t>
            </a:r>
            <a:r>
              <a:rPr lang="ja-JP" altLang="en-US" sz="2000"/>
              <a:t/>
            </a:r>
            <a:br>
              <a:rPr lang="ja-JP" altLang="en-US" sz="2000"/>
            </a:br>
            <a:r>
              <a:rPr lang="en-US" altLang="ja-JP" sz="2000"/>
              <a:t>2</a:t>
            </a:r>
            <a:r>
              <a:rPr lang="ja-JP" altLang="en-US" sz="2000"/>
              <a:t>語の場合：「</a:t>
            </a:r>
            <a:r>
              <a:rPr lang="en-US" altLang="ja-JP" sz="2000"/>
              <a:t>(x/r2)+adr</a:t>
            </a:r>
            <a:r>
              <a:rPr lang="ja-JP" altLang="en-US" sz="2000"/>
              <a:t>」を実効アドレスとする</a:t>
            </a:r>
            <a:br>
              <a:rPr lang="ja-JP" altLang="en-US" sz="2000"/>
            </a:br>
            <a:r>
              <a:rPr lang="ja-JP" altLang="en-US" sz="2000"/>
              <a:t>注意：指標レジスタ（</a:t>
            </a:r>
            <a:r>
              <a:rPr lang="en-US" altLang="ja-JP" sz="2000"/>
              <a:t>[,x]</a:t>
            </a:r>
            <a:r>
              <a:rPr lang="ja-JP" altLang="en-US" sz="2000"/>
              <a:t>）を使用しない場合は例えば「</a:t>
            </a:r>
            <a:r>
              <a:rPr lang="en-US" altLang="ja-JP" sz="2000"/>
              <a:t>8</a:t>
            </a:r>
            <a:r>
              <a:rPr lang="ja-JP" altLang="en-US" sz="2000"/>
              <a:t>」を使用する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a</a:t>
            </a:r>
            <a:r>
              <a:rPr lang="ja-JP" altLang="en-US" sz="2800"/>
              <a:t>ｄｒ（１６ビット）：主記憶の番地（入力先）</a:t>
            </a:r>
          </a:p>
        </p:txBody>
      </p:sp>
      <p:graphicFrame>
        <p:nvGraphicFramePr>
          <p:cNvPr id="575579" name="Group 91"/>
          <p:cNvGraphicFramePr>
            <a:graphicFrameLocks noGrp="1"/>
          </p:cNvGraphicFramePr>
          <p:nvPr/>
        </p:nvGraphicFramePr>
        <p:xfrm>
          <a:off x="468313" y="2108200"/>
          <a:ext cx="8229600" cy="649288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  <a:gridCol w="4114800"/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ＯＰ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r/r1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x/r2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920" name="AutoShape 93"/>
          <p:cNvSpPr>
            <a:spLocks/>
          </p:cNvSpPr>
          <p:nvPr/>
        </p:nvSpPr>
        <p:spPr bwMode="auto">
          <a:xfrm rot="-5400000">
            <a:off x="1332707" y="1964531"/>
            <a:ext cx="287338" cy="2016125"/>
          </a:xfrm>
          <a:prstGeom prst="leftBrace">
            <a:avLst>
              <a:gd name="adj1" fmla="val 5847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1" name="AutoShape 94"/>
          <p:cNvSpPr>
            <a:spLocks/>
          </p:cNvSpPr>
          <p:nvPr/>
        </p:nvSpPr>
        <p:spPr bwMode="auto">
          <a:xfrm rot="-5400000">
            <a:off x="6011863" y="381000"/>
            <a:ext cx="215900" cy="5111750"/>
          </a:xfrm>
          <a:prstGeom prst="leftBrace">
            <a:avLst>
              <a:gd name="adj1" fmla="val 19730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2" name="AutoShape 95"/>
          <p:cNvSpPr>
            <a:spLocks/>
          </p:cNvSpPr>
          <p:nvPr/>
        </p:nvSpPr>
        <p:spPr bwMode="auto">
          <a:xfrm rot="5400000">
            <a:off x="2940050" y="1436688"/>
            <a:ext cx="168275" cy="936625"/>
          </a:xfrm>
          <a:prstGeom prst="leftBrace">
            <a:avLst>
              <a:gd name="adj1" fmla="val 4638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3" name="Text Box 96"/>
          <p:cNvSpPr txBox="1">
            <a:spLocks noChangeArrowheads="1"/>
          </p:cNvSpPr>
          <p:nvPr/>
        </p:nvSpPr>
        <p:spPr bwMode="auto">
          <a:xfrm>
            <a:off x="792163" y="3116263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回路指定</a:t>
            </a:r>
          </a:p>
        </p:txBody>
      </p:sp>
      <p:sp>
        <p:nvSpPr>
          <p:cNvPr id="379924" name="Text Box 97"/>
          <p:cNvSpPr txBox="1">
            <a:spLocks noChangeArrowheads="1"/>
          </p:cNvSpPr>
          <p:nvPr/>
        </p:nvSpPr>
        <p:spPr bwMode="auto">
          <a:xfrm>
            <a:off x="1755775" y="1316038"/>
            <a:ext cx="2446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出力先（レジスタ）</a:t>
            </a:r>
          </a:p>
        </p:txBody>
      </p:sp>
      <p:sp>
        <p:nvSpPr>
          <p:cNvPr id="379925" name="Text Box 98"/>
          <p:cNvSpPr txBox="1">
            <a:spLocks noChangeArrowheads="1"/>
          </p:cNvSpPr>
          <p:nvPr/>
        </p:nvSpPr>
        <p:spPr bwMode="auto">
          <a:xfrm>
            <a:off x="4572000" y="3068638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入力先（実効アドレス）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アセンブラ言語（機械語命令）の例</a:t>
            </a:r>
          </a:p>
        </p:txBody>
      </p:sp>
      <p:sp>
        <p:nvSpPr>
          <p:cNvPr id="381955" name="Text Box 5"/>
          <p:cNvSpPr txBox="1">
            <a:spLocks noChangeArrowheads="1"/>
          </p:cNvSpPr>
          <p:nvPr/>
        </p:nvSpPr>
        <p:spPr bwMode="auto">
          <a:xfrm>
            <a:off x="141288" y="1196975"/>
            <a:ext cx="653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レジスタＧＲ１の値にレジスタＧＲ２の値を加える</a:t>
            </a:r>
          </a:p>
        </p:txBody>
      </p:sp>
      <p:graphicFrame>
        <p:nvGraphicFramePr>
          <p:cNvPr id="382016" name="Group 64"/>
          <p:cNvGraphicFramePr>
            <a:graphicFrameLocks noGrp="1"/>
          </p:cNvGraphicFramePr>
          <p:nvPr>
            <p:ph idx="4294967295"/>
          </p:nvPr>
        </p:nvGraphicFramePr>
        <p:xfrm>
          <a:off x="457200" y="3081338"/>
          <a:ext cx="4114800" cy="518160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</a:tblGrid>
              <a:tr h="490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1968" name="Text Box 21"/>
          <p:cNvSpPr txBox="1">
            <a:spLocks noChangeArrowheads="1"/>
          </p:cNvSpPr>
          <p:nvPr/>
        </p:nvSpPr>
        <p:spPr bwMode="auto">
          <a:xfrm>
            <a:off x="141288" y="3789363"/>
            <a:ext cx="9050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レジスタＧＲ１の値に実効アドレス（ＤＡＴＡ）の値（＃０１ＦＡ）を加える</a:t>
            </a:r>
          </a:p>
        </p:txBody>
      </p:sp>
      <p:graphicFrame>
        <p:nvGraphicFramePr>
          <p:cNvPr id="382020" name="Group 68"/>
          <p:cNvGraphicFramePr>
            <a:graphicFrameLocks noGrp="1"/>
          </p:cNvGraphicFramePr>
          <p:nvPr/>
        </p:nvGraphicFramePr>
        <p:xfrm>
          <a:off x="457200" y="6151563"/>
          <a:ext cx="8229600" cy="518160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  <a:gridCol w="4114800"/>
              </a:tblGrid>
              <a:tr h="492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（８）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実効アドレス（ＤＡＴＡ）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79761" name="Group 177"/>
          <p:cNvGraphicFramePr>
            <a:graphicFrameLocks noGrp="1"/>
          </p:cNvGraphicFramePr>
          <p:nvPr/>
        </p:nvGraphicFramePr>
        <p:xfrm>
          <a:off x="468313" y="1798638"/>
          <a:ext cx="6696075" cy="115252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632075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ＧＲ１，ＧＲ２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2021" name="Group 69"/>
          <p:cNvGraphicFramePr>
            <a:graphicFrameLocks noGrp="1"/>
          </p:cNvGraphicFramePr>
          <p:nvPr/>
        </p:nvGraphicFramePr>
        <p:xfrm>
          <a:off x="468313" y="4437063"/>
          <a:ext cx="6696075" cy="1598295"/>
        </p:xfrm>
        <a:graphic>
          <a:graphicData uri="http://schemas.openxmlformats.org/drawingml/2006/table">
            <a:tbl>
              <a:tblPr/>
              <a:tblGrid>
                <a:gridCol w="2009775"/>
                <a:gridCol w="2011362"/>
                <a:gridCol w="2674938"/>
              </a:tblGrid>
              <a:tr h="315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ＧＲ１，ＤＡＴＡ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ＤＡＴＡ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＃０１ＦＡ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000"/>
              <a:t>アセンブラ言語のプログラミングの例</a:t>
            </a:r>
          </a:p>
        </p:txBody>
      </p:sp>
      <p:sp>
        <p:nvSpPr>
          <p:cNvPr id="384003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351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１＋２を計算する（実効アドレス（ＡＮＳ）に答え３が記憶される）</a:t>
            </a:r>
          </a:p>
        </p:txBody>
      </p:sp>
      <p:graphicFrame>
        <p:nvGraphicFramePr>
          <p:cNvPr id="582732" name="Group 76"/>
          <p:cNvGraphicFramePr>
            <a:graphicFrameLocks noGrp="1"/>
          </p:cNvGraphicFramePr>
          <p:nvPr>
            <p:ph idx="4294967295"/>
          </p:nvPr>
        </p:nvGraphicFramePr>
        <p:xfrm>
          <a:off x="395288" y="1989138"/>
          <a:ext cx="6408737" cy="4572000"/>
        </p:xfrm>
        <a:graphic>
          <a:graphicData uri="http://schemas.openxmlformats.org/drawingml/2006/table">
            <a:tbl>
              <a:tblPr/>
              <a:tblGrid>
                <a:gridCol w="1924050"/>
                <a:gridCol w="1924050"/>
                <a:gridCol w="256063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ＥＸＡＭ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ＳＴＡＲＴ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ＬＤ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ＧＲ０，ＤＡＴＡ１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ＧＲ０，ＤＡＴＡ２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ＳＴ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ＧＲ０，ＡＮＳ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ＲＥＴ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ＤＡＴＡ１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＃０００１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ＤＡＴＡ２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＃０００２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ＡＮＳ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ＥＮＤ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4050" name="AutoShape 77"/>
          <p:cNvSpPr>
            <a:spLocks/>
          </p:cNvSpPr>
          <p:nvPr/>
        </p:nvSpPr>
        <p:spPr bwMode="auto">
          <a:xfrm>
            <a:off x="6877050" y="2492375"/>
            <a:ext cx="431800" cy="2232025"/>
          </a:xfrm>
          <a:prstGeom prst="rightBrace">
            <a:avLst>
              <a:gd name="adj1" fmla="val 430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4051" name="AutoShape 78"/>
          <p:cNvSpPr>
            <a:spLocks/>
          </p:cNvSpPr>
          <p:nvPr/>
        </p:nvSpPr>
        <p:spPr bwMode="auto">
          <a:xfrm>
            <a:off x="6877050" y="4725988"/>
            <a:ext cx="431800" cy="1366837"/>
          </a:xfrm>
          <a:prstGeom prst="rightBrace">
            <a:avLst>
              <a:gd name="adj1" fmla="val 2637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4052" name="Text Box 79"/>
          <p:cNvSpPr txBox="1">
            <a:spLocks noChangeArrowheads="1"/>
          </p:cNvSpPr>
          <p:nvPr/>
        </p:nvSpPr>
        <p:spPr bwMode="auto">
          <a:xfrm>
            <a:off x="7416800" y="3355975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命令領域</a:t>
            </a:r>
          </a:p>
        </p:txBody>
      </p:sp>
      <p:sp>
        <p:nvSpPr>
          <p:cNvPr id="384053" name="Text Box 80"/>
          <p:cNvSpPr txBox="1">
            <a:spLocks noChangeArrowheads="1"/>
          </p:cNvSpPr>
          <p:nvPr/>
        </p:nvSpPr>
        <p:spPr bwMode="auto">
          <a:xfrm>
            <a:off x="7380288" y="5157788"/>
            <a:ext cx="1614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データ領域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000"/>
              <a:t>プログラムの実行（アセンブラ言語）</a:t>
            </a:r>
          </a:p>
        </p:txBody>
      </p:sp>
      <p:graphicFrame>
        <p:nvGraphicFramePr>
          <p:cNvPr id="386174" name="Group 126"/>
          <p:cNvGraphicFramePr>
            <a:graphicFrameLocks noGrp="1"/>
          </p:cNvGraphicFramePr>
          <p:nvPr>
            <p:ph sz="half" idx="4294967295"/>
          </p:nvPr>
        </p:nvGraphicFramePr>
        <p:xfrm>
          <a:off x="457200" y="1557338"/>
          <a:ext cx="4038600" cy="5120640"/>
        </p:xfrm>
        <a:graphic>
          <a:graphicData uri="http://schemas.openxmlformats.org/drawingml/2006/table">
            <a:tbl>
              <a:tblPr/>
              <a:tblGrid>
                <a:gridCol w="1450975"/>
                <a:gridCol w="1150938"/>
                <a:gridCol w="720725"/>
                <a:gridCol w="715962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ＰＵＳＨ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ＬＤ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ＳＴ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ＰＯＰ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6178" name="Group 130"/>
          <p:cNvGraphicFramePr>
            <a:graphicFrameLocks noGrp="1"/>
          </p:cNvGraphicFramePr>
          <p:nvPr>
            <p:ph sz="half" idx="4294967295"/>
          </p:nvPr>
        </p:nvGraphicFramePr>
        <p:xfrm>
          <a:off x="4648200" y="1557338"/>
          <a:ext cx="4038600" cy="3657600"/>
        </p:xfrm>
        <a:graphic>
          <a:graphicData uri="http://schemas.openxmlformats.org/drawingml/2006/table">
            <a:tbl>
              <a:tblPr/>
              <a:tblGrid>
                <a:gridCol w="1508125"/>
                <a:gridCol w="2530475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（ＤＡＴＡ１）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（ＤＡＴＡ２）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（ＡＮＳ）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（実行後、＃０００３が入る）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＃ＦＦＦＦ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6153" name="Text Box 207"/>
          <p:cNvSpPr txBox="1">
            <a:spLocks noChangeArrowheads="1"/>
          </p:cNvSpPr>
          <p:nvPr/>
        </p:nvSpPr>
        <p:spPr bwMode="auto">
          <a:xfrm>
            <a:off x="4716463" y="5407025"/>
            <a:ext cx="4105275" cy="1069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solidFill>
                  <a:schemeClr val="tx1"/>
                </a:solidFill>
              </a:rPr>
              <a:t>参考：レジスタを使用する前にはレジスタに格納された元の値を</a:t>
            </a:r>
            <a:r>
              <a:rPr lang="en-US" altLang="ja-JP" sz="1600">
                <a:solidFill>
                  <a:schemeClr val="tx1"/>
                </a:solidFill>
              </a:rPr>
              <a:t>PUSH</a:t>
            </a:r>
            <a:r>
              <a:rPr lang="ja-JP" altLang="en-US" sz="1600">
                <a:solidFill>
                  <a:schemeClr val="tx1"/>
                </a:solidFill>
              </a:rPr>
              <a:t>を使って退避し、プログラム終了前に元の値を</a:t>
            </a:r>
            <a:r>
              <a:rPr lang="en-US" altLang="ja-JP" sz="1600">
                <a:solidFill>
                  <a:schemeClr val="tx1"/>
                </a:solidFill>
              </a:rPr>
              <a:t>POP</a:t>
            </a:r>
            <a:r>
              <a:rPr lang="ja-JP" altLang="en-US" sz="1600">
                <a:solidFill>
                  <a:schemeClr val="tx1"/>
                </a:solidFill>
              </a:rPr>
              <a:t>を使ってレジスタに復元する（黄色の部分）。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プログラムの実行（機械語）</a:t>
            </a:r>
          </a:p>
        </p:txBody>
      </p:sp>
      <p:graphicFrame>
        <p:nvGraphicFramePr>
          <p:cNvPr id="586896" name="Group 144"/>
          <p:cNvGraphicFramePr>
            <a:graphicFrameLocks noGrp="1"/>
          </p:cNvGraphicFramePr>
          <p:nvPr>
            <p:ph sz="half" idx="4294967295"/>
          </p:nvPr>
        </p:nvGraphicFramePr>
        <p:xfrm>
          <a:off x="457200" y="1557338"/>
          <a:ext cx="4038600" cy="5120640"/>
        </p:xfrm>
        <a:graphic>
          <a:graphicData uri="http://schemas.openxmlformats.org/drawingml/2006/table">
            <a:tbl>
              <a:tblPr/>
              <a:tblGrid>
                <a:gridCol w="1450975"/>
                <a:gridCol w="1150938"/>
                <a:gridCol w="720725"/>
                <a:gridCol w="715962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01110000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00100000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01110001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6884" name="Group 132"/>
          <p:cNvGraphicFramePr>
            <a:graphicFrameLocks noGrp="1"/>
          </p:cNvGraphicFramePr>
          <p:nvPr>
            <p:ph sz="half" idx="4294967295"/>
          </p:nvPr>
        </p:nvGraphicFramePr>
        <p:xfrm>
          <a:off x="4648200" y="1557338"/>
          <a:ext cx="4038600" cy="3657600"/>
        </p:xfrm>
        <a:graphic>
          <a:graphicData uri="http://schemas.openxmlformats.org/drawingml/2006/table">
            <a:tbl>
              <a:tblPr/>
              <a:tblGrid>
                <a:gridCol w="1508125"/>
                <a:gridCol w="2530475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（ＤＡＴＡ１）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（ＤＡＴＡ２）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0000 0000 0000 0010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（ＡＮＳ）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＃ＦＦＦＦ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6861" name="Text Box 207"/>
          <p:cNvSpPr txBox="1">
            <a:spLocks noChangeArrowheads="1"/>
          </p:cNvSpPr>
          <p:nvPr/>
        </p:nvSpPr>
        <p:spPr bwMode="auto">
          <a:xfrm>
            <a:off x="4716463" y="5407025"/>
            <a:ext cx="410527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solidFill>
                  <a:schemeClr val="tx1"/>
                </a:solidFill>
              </a:rPr>
              <a:t>このように、実際のコンピュータ内部のメモリ内では、プログラムやデータがだだの１と０の羅列になっています</a:t>
            </a:r>
          </a:p>
          <a:p>
            <a:pPr algn="r" eaLnBrk="1" hangingPunct="1"/>
            <a:r>
              <a:rPr lang="ja-JP" altLang="en-US" sz="1600">
                <a:solidFill>
                  <a:schemeClr val="tx1"/>
                </a:solidFill>
              </a:rPr>
              <a:t>（参考資料の１を参照のこと）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CASLⅡ</a:t>
            </a:r>
            <a:r>
              <a:rPr lang="ja-JP" altLang="en-US"/>
              <a:t>における注意点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032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「</a:t>
            </a:r>
            <a:r>
              <a:rPr lang="en-US" altLang="ja-JP"/>
              <a:t>LAD</a:t>
            </a:r>
            <a:r>
              <a:rPr lang="ja-JP" altLang="en-US"/>
              <a:t>　</a:t>
            </a:r>
            <a:r>
              <a:rPr lang="en-US" altLang="ja-JP"/>
              <a:t>GR</a:t>
            </a:r>
            <a:r>
              <a:rPr lang="ja-JP" altLang="en-US"/>
              <a:t>１，１，</a:t>
            </a:r>
            <a:r>
              <a:rPr lang="en-US" altLang="ja-JP"/>
              <a:t>GR</a:t>
            </a:r>
            <a:r>
              <a:rPr lang="ja-JP" altLang="en-US"/>
              <a:t>１」は</a:t>
            </a:r>
            <a:r>
              <a:rPr lang="en-US" altLang="ja-JP"/>
              <a:t>GR</a:t>
            </a:r>
            <a:r>
              <a:rPr lang="ja-JP" altLang="en-US"/>
              <a:t>１の値を１増やす命令である（メモリが節約できるため慣習的に利用される；本来はアドレスをレジスタに格納するための命令である）</a:t>
            </a:r>
          </a:p>
          <a:p>
            <a:pPr>
              <a:lnSpc>
                <a:spcPct val="90000"/>
              </a:lnSpc>
            </a:pPr>
            <a:r>
              <a:rPr lang="ja-JP" altLang="en-US"/>
              <a:t>「</a:t>
            </a:r>
            <a:r>
              <a:rPr lang="en-US" altLang="ja-JP"/>
              <a:t>ADDA</a:t>
            </a:r>
            <a:r>
              <a:rPr lang="ja-JP" altLang="en-US"/>
              <a:t>　</a:t>
            </a:r>
            <a:r>
              <a:rPr lang="en-US" altLang="ja-JP"/>
              <a:t>GR</a:t>
            </a:r>
            <a:r>
              <a:rPr lang="ja-JP" altLang="en-US"/>
              <a:t>０，＝＃３」の記号「＝」は、リテラル（直接記述した定数）を表し、</a:t>
            </a:r>
            <a:r>
              <a:rPr lang="en-US" altLang="ja-JP"/>
              <a:t>CASLⅡ</a:t>
            </a:r>
            <a:r>
              <a:rPr lang="ja-JP" altLang="en-US"/>
              <a:t>によって適当な</a:t>
            </a:r>
            <a:r>
              <a:rPr lang="en-US" altLang="ja-JP"/>
              <a:t>DC</a:t>
            </a:r>
            <a:r>
              <a:rPr lang="ja-JP" altLang="en-US"/>
              <a:t>命令に置き換えられる（下記と同じ意味である）</a:t>
            </a:r>
          </a:p>
        </p:txBody>
      </p:sp>
      <p:grpSp>
        <p:nvGrpSpPr>
          <p:cNvPr id="592928" name="Group 32"/>
          <p:cNvGrpSpPr>
            <a:grpSpLocks/>
          </p:cNvGrpSpPr>
          <p:nvPr/>
        </p:nvGrpSpPr>
        <p:grpSpPr bwMode="auto">
          <a:xfrm>
            <a:off x="1104900" y="5494338"/>
            <a:ext cx="6935788" cy="1030287"/>
            <a:chOff x="703" y="3475"/>
            <a:chExt cx="4369" cy="649"/>
          </a:xfrm>
        </p:grpSpPr>
        <p:sp>
          <p:nvSpPr>
            <p:cNvPr id="592919" name="Rectangle 23"/>
            <p:cNvSpPr>
              <a:spLocks noChangeArrowheads="1"/>
            </p:cNvSpPr>
            <p:nvPr/>
          </p:nvSpPr>
          <p:spPr bwMode="auto">
            <a:xfrm>
              <a:off x="3616" y="3475"/>
              <a:ext cx="1456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GR0</a:t>
              </a:r>
              <a:r>
                <a:rPr lang="ja-JP" altLang="en-US"/>
                <a:t>，</a:t>
              </a:r>
              <a:r>
                <a:rPr lang="en-US" altLang="ja-JP"/>
                <a:t>NUM</a:t>
              </a:r>
              <a:r>
                <a:rPr lang="ja-JP" altLang="en-US"/>
                <a:t>３</a:t>
              </a:r>
            </a:p>
            <a:p>
              <a:pPr>
                <a:buFont typeface="Wingdings" panose="05000000000000000000" pitchFamily="2" charset="2"/>
                <a:buNone/>
              </a:pPr>
              <a:r>
                <a:rPr lang="ja-JP" altLang="en-US"/>
                <a:t>＃３</a:t>
              </a:r>
            </a:p>
          </p:txBody>
        </p:sp>
        <p:sp>
          <p:nvSpPr>
            <p:cNvPr id="592918" name="Rectangle 22"/>
            <p:cNvSpPr>
              <a:spLocks noChangeArrowheads="1"/>
            </p:cNvSpPr>
            <p:nvPr/>
          </p:nvSpPr>
          <p:spPr bwMode="auto">
            <a:xfrm>
              <a:off x="2159" y="3475"/>
              <a:ext cx="1457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ADDA</a:t>
              </a:r>
            </a:p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DC</a:t>
              </a:r>
            </a:p>
          </p:txBody>
        </p:sp>
        <p:sp>
          <p:nvSpPr>
            <p:cNvPr id="592917" name="Rectangle 21"/>
            <p:cNvSpPr>
              <a:spLocks noChangeArrowheads="1"/>
            </p:cNvSpPr>
            <p:nvPr/>
          </p:nvSpPr>
          <p:spPr bwMode="auto">
            <a:xfrm>
              <a:off x="703" y="3475"/>
              <a:ext cx="1456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endParaRPr lang="ja-JP" altLang="en-US"/>
            </a:p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NUM</a:t>
              </a:r>
              <a:r>
                <a:rPr lang="ja-JP" altLang="en-US"/>
                <a:t>３</a:t>
              </a:r>
            </a:p>
          </p:txBody>
        </p:sp>
        <p:sp>
          <p:nvSpPr>
            <p:cNvPr id="592920" name="Line 24"/>
            <p:cNvSpPr>
              <a:spLocks noChangeShapeType="1"/>
            </p:cNvSpPr>
            <p:nvPr/>
          </p:nvSpPr>
          <p:spPr bwMode="auto">
            <a:xfrm>
              <a:off x="703" y="3475"/>
              <a:ext cx="43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1" name="Line 25"/>
            <p:cNvSpPr>
              <a:spLocks noChangeShapeType="1"/>
            </p:cNvSpPr>
            <p:nvPr/>
          </p:nvSpPr>
          <p:spPr bwMode="auto">
            <a:xfrm>
              <a:off x="703" y="4124"/>
              <a:ext cx="43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2" name="Line 26"/>
            <p:cNvSpPr>
              <a:spLocks noChangeShapeType="1"/>
            </p:cNvSpPr>
            <p:nvPr/>
          </p:nvSpPr>
          <p:spPr bwMode="auto">
            <a:xfrm>
              <a:off x="703" y="3475"/>
              <a:ext cx="0" cy="6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3" name="Line 27"/>
            <p:cNvSpPr>
              <a:spLocks noChangeShapeType="1"/>
            </p:cNvSpPr>
            <p:nvPr/>
          </p:nvSpPr>
          <p:spPr bwMode="auto">
            <a:xfrm>
              <a:off x="2159" y="3475"/>
              <a:ext cx="0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4" name="Line 28"/>
            <p:cNvSpPr>
              <a:spLocks noChangeShapeType="1"/>
            </p:cNvSpPr>
            <p:nvPr/>
          </p:nvSpPr>
          <p:spPr bwMode="auto">
            <a:xfrm>
              <a:off x="3616" y="3475"/>
              <a:ext cx="0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5" name="Line 29"/>
            <p:cNvSpPr>
              <a:spLocks noChangeShapeType="1"/>
            </p:cNvSpPr>
            <p:nvPr/>
          </p:nvSpPr>
          <p:spPr bwMode="auto">
            <a:xfrm>
              <a:off x="5072" y="3475"/>
              <a:ext cx="0" cy="6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コンピュータシステム［再掲］</a:t>
            </a:r>
          </a:p>
        </p:txBody>
      </p:sp>
      <p:pic>
        <p:nvPicPr>
          <p:cNvPr id="389123" name="Picture 3" descr="j023204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3733800"/>
            <a:ext cx="1949450" cy="1509713"/>
          </a:xfrm>
          <a:noFill/>
        </p:spPr>
      </p:pic>
      <p:sp>
        <p:nvSpPr>
          <p:cNvPr id="389124" name="AutoShape 4"/>
          <p:cNvSpPr>
            <a:spLocks noChangeArrowheads="1"/>
          </p:cNvSpPr>
          <p:nvPr/>
        </p:nvSpPr>
        <p:spPr bwMode="auto">
          <a:xfrm>
            <a:off x="5083175" y="2581275"/>
            <a:ext cx="3167063" cy="38163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5672138" y="1844675"/>
            <a:ext cx="198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chemeClr val="tx1"/>
                </a:solidFill>
              </a:rPr>
              <a:t>コンピュータ</a:t>
            </a:r>
          </a:p>
        </p:txBody>
      </p:sp>
      <p:sp>
        <p:nvSpPr>
          <p:cNvPr id="389126" name="Line 6"/>
          <p:cNvSpPr>
            <a:spLocks noChangeShapeType="1"/>
          </p:cNvSpPr>
          <p:nvPr/>
        </p:nvSpPr>
        <p:spPr bwMode="auto">
          <a:xfrm>
            <a:off x="2921000" y="3302000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27" name="Line 7"/>
          <p:cNvSpPr>
            <a:spLocks noChangeShapeType="1"/>
          </p:cNvSpPr>
          <p:nvPr/>
        </p:nvSpPr>
        <p:spPr bwMode="auto">
          <a:xfrm>
            <a:off x="2921000" y="5713413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28" name="Text Box 8"/>
          <p:cNvSpPr txBox="1">
            <a:spLocks noChangeArrowheads="1"/>
          </p:cNvSpPr>
          <p:nvPr/>
        </p:nvSpPr>
        <p:spPr bwMode="auto">
          <a:xfrm>
            <a:off x="1522413" y="1917700"/>
            <a:ext cx="895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chemeClr val="tx1"/>
                </a:solidFill>
              </a:rPr>
              <a:t>外部</a:t>
            </a:r>
          </a:p>
        </p:txBody>
      </p:sp>
      <p:sp>
        <p:nvSpPr>
          <p:cNvPr id="389129" name="Text Box 9"/>
          <p:cNvSpPr txBox="1">
            <a:spLocks noChangeArrowheads="1"/>
          </p:cNvSpPr>
          <p:nvPr/>
        </p:nvSpPr>
        <p:spPr bwMode="auto">
          <a:xfrm>
            <a:off x="1308100" y="2868613"/>
            <a:ext cx="132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389130" name="Text Box 10"/>
          <p:cNvSpPr txBox="1">
            <a:spLocks noChangeArrowheads="1"/>
          </p:cNvSpPr>
          <p:nvPr/>
        </p:nvSpPr>
        <p:spPr bwMode="auto">
          <a:xfrm>
            <a:off x="1536700" y="3228975"/>
            <a:ext cx="868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データ</a:t>
            </a:r>
          </a:p>
        </p:txBody>
      </p:sp>
      <p:sp>
        <p:nvSpPr>
          <p:cNvPr id="389131" name="Text Box 11"/>
          <p:cNvSpPr txBox="1">
            <a:spLocks noChangeArrowheads="1"/>
          </p:cNvSpPr>
          <p:nvPr/>
        </p:nvSpPr>
        <p:spPr bwMode="auto">
          <a:xfrm>
            <a:off x="1622425" y="54975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結果</a:t>
            </a:r>
          </a:p>
        </p:txBody>
      </p:sp>
      <p:sp>
        <p:nvSpPr>
          <p:cNvPr id="389132" name="Text Box 12"/>
          <p:cNvSpPr txBox="1">
            <a:spLocks noChangeArrowheads="1"/>
          </p:cNvSpPr>
          <p:nvPr/>
        </p:nvSpPr>
        <p:spPr bwMode="auto">
          <a:xfrm>
            <a:off x="6334125" y="5640388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処理</a:t>
            </a:r>
          </a:p>
        </p:txBody>
      </p:sp>
      <p:pic>
        <p:nvPicPr>
          <p:cNvPr id="389133" name="Picture 13" descr="j023209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91188" y="2941638"/>
            <a:ext cx="2198687" cy="25923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913</Words>
  <Application>Microsoft Office PowerPoint</Application>
  <PresentationFormat>画面に合わせる (4:3)</PresentationFormat>
  <Paragraphs>242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Ｐゴシック</vt:lpstr>
      <vt:lpstr>ＭＳ Ｐ明朝</vt:lpstr>
      <vt:lpstr>ＭＳ ゴシック</vt:lpstr>
      <vt:lpstr>Arial</vt:lpstr>
      <vt:lpstr>Times New Roman</vt:lpstr>
      <vt:lpstr>Wingdings</vt:lpstr>
      <vt:lpstr>1_Pixel</vt:lpstr>
      <vt:lpstr>プログラミングⅠ</vt:lpstr>
      <vt:lpstr>ＣＡＳＬⅡの主な仕様</vt:lpstr>
      <vt:lpstr>アセンブラ言語（機械語）の構造</vt:lpstr>
      <vt:lpstr>アセンブラ言語（機械語命令）の例</vt:lpstr>
      <vt:lpstr>アセンブラ言語のプログラミングの例</vt:lpstr>
      <vt:lpstr>プログラムの実行（アセンブラ言語）</vt:lpstr>
      <vt:lpstr>プログラムの実行（機械語）</vt:lpstr>
      <vt:lpstr>CASLⅡにおける注意点</vt:lpstr>
      <vt:lpstr>コンピュータシステム［再掲］</vt:lpstr>
      <vt:lpstr>５大機能［再掲］</vt:lpstr>
      <vt:lpstr>PowerPoint プレゼンテーション</vt:lpstr>
      <vt:lpstr>コンピュータシステム（まとめ）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547</cp:revision>
  <dcterms:created xsi:type="dcterms:W3CDTF">1601-01-01T00:00:00Z</dcterms:created>
  <dcterms:modified xsi:type="dcterms:W3CDTF">2017-03-23T13:49:14Z</dcterms:modified>
</cp:coreProperties>
</file>