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handoutMasterIdLst>
    <p:handoutMasterId r:id="rId6"/>
  </p:handoutMasterIdLst>
  <p:sldIdLst>
    <p:sldId id="752" r:id="rId2"/>
    <p:sldId id="764" r:id="rId3"/>
    <p:sldId id="794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57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3657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計算量～</a:t>
            </a:r>
          </a:p>
        </p:txBody>
      </p:sp>
      <p:sp>
        <p:nvSpPr>
          <p:cNvPr id="536580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8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時間計算量と領域計算量</a:t>
            </a:r>
          </a:p>
        </p:txBody>
      </p:sp>
      <p:sp>
        <p:nvSpPr>
          <p:cNvPr id="548868" name="Line 4"/>
          <p:cNvSpPr>
            <a:spLocks noChangeShapeType="1"/>
          </p:cNvSpPr>
          <p:nvPr/>
        </p:nvSpPr>
        <p:spPr bwMode="auto">
          <a:xfrm>
            <a:off x="755650" y="6165850"/>
            <a:ext cx="727233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69" name="Line 5"/>
          <p:cNvSpPr>
            <a:spLocks noChangeShapeType="1"/>
          </p:cNvSpPr>
          <p:nvPr/>
        </p:nvSpPr>
        <p:spPr bwMode="auto">
          <a:xfrm flipV="1">
            <a:off x="1187450" y="1773238"/>
            <a:ext cx="0" cy="4751387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lg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3" name="Freeform 9"/>
          <p:cNvSpPr>
            <a:spLocks/>
          </p:cNvSpPr>
          <p:nvPr/>
        </p:nvSpPr>
        <p:spPr bwMode="auto">
          <a:xfrm>
            <a:off x="1331913" y="1844675"/>
            <a:ext cx="6553200" cy="4176713"/>
          </a:xfrm>
          <a:custGeom>
            <a:avLst/>
            <a:gdLst>
              <a:gd name="T0" fmla="*/ 0 w 4128"/>
              <a:gd name="T1" fmla="*/ 0 h 2631"/>
              <a:gd name="T2" fmla="*/ 1134 w 4128"/>
              <a:gd name="T3" fmla="*/ 2041 h 2631"/>
              <a:gd name="T4" fmla="*/ 4128 w 4128"/>
              <a:gd name="T5" fmla="*/ 2631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28" h="2631">
                <a:moveTo>
                  <a:pt x="0" y="0"/>
                </a:moveTo>
                <a:cubicBezTo>
                  <a:pt x="223" y="801"/>
                  <a:pt x="446" y="1603"/>
                  <a:pt x="1134" y="2041"/>
                </a:cubicBezTo>
                <a:cubicBezTo>
                  <a:pt x="1822" y="2479"/>
                  <a:pt x="3629" y="2533"/>
                  <a:pt x="4128" y="2631"/>
                </a:cubicBezTo>
              </a:path>
            </a:pathLst>
          </a:custGeom>
          <a:noFill/>
          <a:ln w="25400" cap="flat" cmpd="sng">
            <a:solidFill>
              <a:srgbClr val="009900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4" name="Freeform 10"/>
          <p:cNvSpPr>
            <a:spLocks/>
          </p:cNvSpPr>
          <p:nvPr/>
        </p:nvSpPr>
        <p:spPr bwMode="auto">
          <a:xfrm flipH="1">
            <a:off x="1331913" y="1844675"/>
            <a:ext cx="6553200" cy="4176713"/>
          </a:xfrm>
          <a:custGeom>
            <a:avLst/>
            <a:gdLst>
              <a:gd name="T0" fmla="*/ 0 w 4128"/>
              <a:gd name="T1" fmla="*/ 0 h 2631"/>
              <a:gd name="T2" fmla="*/ 1134 w 4128"/>
              <a:gd name="T3" fmla="*/ 2041 h 2631"/>
              <a:gd name="T4" fmla="*/ 4128 w 4128"/>
              <a:gd name="T5" fmla="*/ 2631 h 26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4128" h="2631">
                <a:moveTo>
                  <a:pt x="0" y="0"/>
                </a:moveTo>
                <a:cubicBezTo>
                  <a:pt x="223" y="801"/>
                  <a:pt x="446" y="1603"/>
                  <a:pt x="1134" y="2041"/>
                </a:cubicBezTo>
                <a:cubicBezTo>
                  <a:pt x="1822" y="2479"/>
                  <a:pt x="3629" y="2533"/>
                  <a:pt x="4128" y="2631"/>
                </a:cubicBezTo>
              </a:path>
            </a:pathLst>
          </a:custGeom>
          <a:noFill/>
          <a:ln w="25400" cap="flat" cmpd="sng">
            <a:solidFill>
              <a:srgbClr val="0000FF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ja-JP" altLang="en-US"/>
          </a:p>
        </p:txBody>
      </p:sp>
      <p:sp>
        <p:nvSpPr>
          <p:cNvPr id="548875" name="Text Box 11"/>
          <p:cNvSpPr txBox="1">
            <a:spLocks noChangeArrowheads="1"/>
          </p:cNvSpPr>
          <p:nvPr/>
        </p:nvSpPr>
        <p:spPr bwMode="auto">
          <a:xfrm>
            <a:off x="34925" y="1531938"/>
            <a:ext cx="115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chemeClr val="tx1"/>
                </a:solidFill>
              </a:rPr>
              <a:t>計算量</a:t>
            </a:r>
          </a:p>
        </p:txBody>
      </p:sp>
      <p:sp>
        <p:nvSpPr>
          <p:cNvPr id="548877" name="Text Box 13"/>
          <p:cNvSpPr txBox="1">
            <a:spLocks noChangeArrowheads="1"/>
          </p:cNvSpPr>
          <p:nvPr/>
        </p:nvSpPr>
        <p:spPr bwMode="auto">
          <a:xfrm>
            <a:off x="7308850" y="1316038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/>
              <a:t>時間計算量</a:t>
            </a:r>
          </a:p>
        </p:txBody>
      </p:sp>
      <p:sp>
        <p:nvSpPr>
          <p:cNvPr id="548878" name="Text Box 14"/>
          <p:cNvSpPr txBox="1">
            <a:spLocks noChangeArrowheads="1"/>
          </p:cNvSpPr>
          <p:nvPr/>
        </p:nvSpPr>
        <p:spPr bwMode="auto">
          <a:xfrm>
            <a:off x="7308850" y="5419725"/>
            <a:ext cx="18002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ja-JP" altLang="en-US" sz="2400">
                <a:solidFill>
                  <a:srgbClr val="009900"/>
                </a:solidFill>
              </a:rPr>
              <a:t>領域計算量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1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オーダーの計算方法</a:t>
            </a:r>
            <a:endParaRPr lang="en-US" altLang="ja-JP"/>
          </a:p>
        </p:txBody>
      </p:sp>
      <p:sp>
        <p:nvSpPr>
          <p:cNvPr id="581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+7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+29</a:t>
            </a:r>
            <a:r>
              <a:rPr lang="en-US" altLang="ja-JP" i="1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3</a:t>
            </a:r>
            <a:r>
              <a:rPr lang="en-US" altLang="ja-JP"/>
              <a:t>)</a:t>
            </a:r>
          </a:p>
          <a:p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/>
              <a:t>log</a:t>
            </a:r>
            <a:r>
              <a:rPr lang="en-US" altLang="ja-JP" i="1"/>
              <a:t>n+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</a:p>
          <a:p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/>
              <a:t>!)+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 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(n!+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(n!)</a:t>
            </a:r>
          </a:p>
          <a:p>
            <a:r>
              <a:rPr lang="en-US" altLang="ja-JP"/>
              <a:t>O(2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+3</a:t>
            </a:r>
            <a:r>
              <a:rPr lang="en-US" altLang="ja-JP" i="1"/>
              <a:t>n</a:t>
            </a:r>
            <a:r>
              <a:rPr lang="en-US" altLang="ja-JP"/>
              <a:t>)</a:t>
            </a:r>
            <a:r>
              <a:rPr lang="ja-JP" altLang="en-US"/>
              <a:t>・</a:t>
            </a:r>
            <a:r>
              <a:rPr lang="en-US" altLang="ja-JP"/>
              <a:t>O(e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  <a:r>
              <a:rPr lang="ja-JP" altLang="en-US"/>
              <a:t>を簡略化しなさい</a:t>
            </a:r>
            <a:br>
              <a:rPr lang="ja-JP" altLang="en-US"/>
            </a:br>
            <a:r>
              <a:rPr lang="ja-JP" altLang="en-US"/>
              <a:t> （与式）</a:t>
            </a:r>
            <a:r>
              <a:rPr lang="en-US" altLang="ja-JP"/>
              <a:t>=</a:t>
            </a:r>
            <a:r>
              <a:rPr lang="en-US" altLang="ja-JP" i="1"/>
              <a:t>O</a:t>
            </a:r>
            <a:r>
              <a:rPr lang="en-US" altLang="ja-JP"/>
              <a:t>(2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+3</a:t>
            </a:r>
            <a:r>
              <a:rPr lang="en-US" altLang="ja-JP" i="1"/>
              <a:t>n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)=</a:t>
            </a:r>
            <a:r>
              <a:rPr lang="en-US" altLang="ja-JP" i="1"/>
              <a:t>O</a:t>
            </a:r>
            <a:r>
              <a:rPr lang="en-US" altLang="ja-JP"/>
              <a:t>(</a:t>
            </a:r>
            <a:r>
              <a:rPr lang="en-US" altLang="ja-JP" i="1"/>
              <a:t>n</a:t>
            </a:r>
            <a:r>
              <a:rPr lang="en-US" altLang="ja-JP" baseline="30000"/>
              <a:t>2</a:t>
            </a:r>
            <a:r>
              <a:rPr lang="en-US" altLang="ja-JP"/>
              <a:t>e</a:t>
            </a:r>
            <a:r>
              <a:rPr lang="en-US" altLang="ja-JP" i="1" baseline="30000"/>
              <a:t>n</a:t>
            </a:r>
            <a:r>
              <a:rPr lang="en-US" altLang="ja-JP"/>
              <a:t>)</a:t>
            </a:r>
          </a:p>
          <a:p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26</Words>
  <Application>Microsoft Office PowerPoint</Application>
  <PresentationFormat>画面に合わせる 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  <vt:lpstr>時間計算量と領域計算量</vt:lpstr>
      <vt:lpstr>オーダーの計算方法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544</cp:revision>
  <dcterms:created xsi:type="dcterms:W3CDTF">1601-01-01T00:00:00Z</dcterms:created>
  <dcterms:modified xsi:type="dcterms:W3CDTF">2017-03-23T13:59:38Z</dcterms:modified>
</cp:coreProperties>
</file>