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575" r:id="rId2"/>
    <p:sldId id="819" r:id="rId3"/>
    <p:sldId id="846" r:id="rId4"/>
    <p:sldId id="821" r:id="rId5"/>
    <p:sldId id="822" r:id="rId6"/>
    <p:sldId id="811" r:id="rId7"/>
    <p:sldId id="842" r:id="rId8"/>
    <p:sldId id="812" r:id="rId9"/>
    <p:sldId id="813" r:id="rId10"/>
    <p:sldId id="766" r:id="rId11"/>
    <p:sldId id="814" r:id="rId12"/>
    <p:sldId id="815" r:id="rId13"/>
    <p:sldId id="816" r:id="rId14"/>
    <p:sldId id="823" r:id="rId15"/>
    <p:sldId id="824" r:id="rId16"/>
    <p:sldId id="825" r:id="rId17"/>
    <p:sldId id="826" r:id="rId18"/>
    <p:sldId id="848" r:id="rId19"/>
    <p:sldId id="849" r:id="rId20"/>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AF7D403A-C5D7-47A8-B4D9-866F18F33293}"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78590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8B2C202-85FB-4D4A-B088-4A260D3C6274}" type="slidenum">
              <a:rPr lang="ja-JP" altLang="en-US" sz="1200">
                <a:solidFill>
                  <a:schemeClr val="tx1"/>
                </a:solidFill>
                <a:latin typeface="Times New Roman" panose="02020603050405020304" pitchFamily="18" charset="0"/>
              </a:rPr>
              <a:pPr eaLnBrk="1" hangingPunct="1"/>
              <a:t>18</a:t>
            </a:fld>
            <a:endParaRPr lang="en-US" altLang="ja-JP" sz="1200">
              <a:solidFill>
                <a:schemeClr val="tx1"/>
              </a:solidFill>
              <a:latin typeface="Times New Roman" panose="02020603050405020304"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321152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2154C47-E0DD-4B62-98CD-E68F73A6E54F}"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90147" name="Rectangle 2"/>
          <p:cNvSpPr>
            <a:spLocks noGrp="1" noRot="1" noChangeAspect="1" noChangeArrowheads="1" noTextEdit="1"/>
          </p:cNvSpPr>
          <p:nvPr>
            <p:ph type="sldImg"/>
          </p:nvPr>
        </p:nvSpPr>
        <p:spPr>
          <a:ln/>
        </p:spPr>
      </p:sp>
      <p:sp>
        <p:nvSpPr>
          <p:cNvPr id="390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0217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7EDBF2F8-E72D-4CC4-91EF-3685092594A8}"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2749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2837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0074CF5-0083-4A25-B48B-BA2871416172}"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604163" name="Rectangle 2"/>
          <p:cNvSpPr>
            <a:spLocks noGrp="1" noRot="1" noChangeAspect="1" noChangeArrowheads="1" noTextEdit="1"/>
          </p:cNvSpPr>
          <p:nvPr>
            <p:ph type="sldImg"/>
          </p:nvPr>
        </p:nvSpPr>
        <p:spPr>
          <a:ln/>
        </p:spPr>
      </p:sp>
      <p:sp>
        <p:nvSpPr>
          <p:cNvPr id="604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10038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264366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B3FA89E-8AE5-4ABB-9F2D-D97E1529A44B}" type="slidenum">
              <a:rPr lang="ja-JP" altLang="en-US" sz="1200">
                <a:solidFill>
                  <a:schemeClr val="tx1"/>
                </a:solidFill>
                <a:latin typeface="Times New Roman" panose="02020603050405020304" pitchFamily="18" charset="0"/>
              </a:rPr>
              <a:pPr algn="r" eaLnBrk="1" hangingPunct="1"/>
              <a:t>15</a:t>
            </a:fld>
            <a:endParaRPr lang="en-US" altLang="ja-JP" sz="1200">
              <a:solidFill>
                <a:schemeClr val="tx1"/>
              </a:solidFill>
              <a:latin typeface="Times New Roman" panose="02020603050405020304" pitchFamily="18" charset="0"/>
            </a:endParaRPr>
          </a:p>
        </p:txBody>
      </p:sp>
      <p:sp>
        <p:nvSpPr>
          <p:cNvPr id="631811" name="Rectangle 2"/>
          <p:cNvSpPr>
            <a:spLocks noGrp="1" noRot="1" noChangeAspect="1" noChangeArrowheads="1" noTextEdit="1"/>
          </p:cNvSpPr>
          <p:nvPr>
            <p:ph type="sldImg"/>
          </p:nvPr>
        </p:nvSpPr>
        <p:spPr>
          <a:ln/>
        </p:spPr>
      </p:sp>
      <p:sp>
        <p:nvSpPr>
          <p:cNvPr id="631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86502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984C47C7-C906-41E6-906B-27830B1B9230}" type="slidenum">
              <a:rPr lang="ja-JP" altLang="en-US" sz="1200">
                <a:solidFill>
                  <a:schemeClr val="tx1"/>
                </a:solidFill>
                <a:latin typeface="Times New Roman" panose="02020603050405020304" pitchFamily="18" charset="0"/>
              </a:rPr>
              <a:pPr algn="r" eaLnBrk="1" hangingPunct="1"/>
              <a:t>16</a:t>
            </a:fld>
            <a:endParaRPr lang="en-US" altLang="ja-JP" sz="1200">
              <a:solidFill>
                <a:schemeClr val="tx1"/>
              </a:solidFill>
              <a:latin typeface="Times New Roman" panose="02020603050405020304" pitchFamily="18" charset="0"/>
            </a:endParaRPr>
          </a:p>
        </p:txBody>
      </p:sp>
      <p:sp>
        <p:nvSpPr>
          <p:cNvPr id="633859" name="Rectangle 2"/>
          <p:cNvSpPr>
            <a:spLocks noGrp="1" noRot="1" noChangeAspect="1" noChangeArrowheads="1" noTextEdit="1"/>
          </p:cNvSpPr>
          <p:nvPr>
            <p:ph type="sldImg"/>
          </p:nvPr>
        </p:nvSpPr>
        <p:spPr>
          <a:ln/>
        </p:spPr>
      </p:sp>
      <p:sp>
        <p:nvSpPr>
          <p:cNvPr id="633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45370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FBBAA48D-AF34-447A-90C2-5789050C20CA}" type="slidenum">
              <a:rPr lang="ja-JP" altLang="en-US" sz="1200">
                <a:solidFill>
                  <a:schemeClr val="tx1"/>
                </a:solidFill>
                <a:latin typeface="Times New Roman" panose="02020603050405020304" pitchFamily="18" charset="0"/>
              </a:rPr>
              <a:pPr algn="r" eaLnBrk="1" hangingPunct="1"/>
              <a:t>17</a:t>
            </a:fld>
            <a:endParaRPr lang="en-US" altLang="ja-JP" sz="1200">
              <a:solidFill>
                <a:schemeClr val="tx1"/>
              </a:solidFill>
              <a:latin typeface="Times New Roman" panose="02020603050405020304" pitchFamily="18" charset="0"/>
            </a:endParaRPr>
          </a:p>
        </p:txBody>
      </p:sp>
      <p:sp>
        <p:nvSpPr>
          <p:cNvPr id="635907" name="Rectangle 2"/>
          <p:cNvSpPr>
            <a:spLocks noGrp="1" noRot="1" noChangeAspect="1" noChangeArrowheads="1" noTextEdit="1"/>
          </p:cNvSpPr>
          <p:nvPr>
            <p:ph type="sldImg"/>
          </p:nvPr>
        </p:nvSpPr>
        <p:spPr>
          <a:ln/>
        </p:spPr>
      </p:sp>
      <p:sp>
        <p:nvSpPr>
          <p:cNvPr id="635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140312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2017</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sci.u-toyama.ac.jp/main/computer/personal/jitec/information.htm"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ctrTitle"/>
          </p:nvPr>
        </p:nvSpPr>
        <p:spPr/>
        <p:txBody>
          <a:bodyPr/>
          <a:lstStyle/>
          <a:p>
            <a:r>
              <a:rPr lang="ja-JP" altLang="en-US"/>
              <a:t>プログラミング</a:t>
            </a:r>
            <a:r>
              <a:rPr lang="en-US" altLang="ja-JP"/>
              <a:t>Ⅰ</a:t>
            </a:r>
          </a:p>
        </p:txBody>
      </p:sp>
      <p:sp>
        <p:nvSpPr>
          <p:cNvPr id="295939" name="Rectangle 3"/>
          <p:cNvSpPr>
            <a:spLocks noGrp="1" noChangeArrowheads="1"/>
          </p:cNvSpPr>
          <p:nvPr>
            <p:ph type="subTitle" idx="1"/>
          </p:nvPr>
        </p:nvSpPr>
        <p:spPr/>
        <p:txBody>
          <a:bodyPr/>
          <a:lstStyle/>
          <a:p>
            <a:pPr>
              <a:lnSpc>
                <a:spcPct val="90000"/>
              </a:lnSpc>
            </a:pPr>
            <a:r>
              <a:rPr lang="ja-JP" altLang="en-US" sz="2900"/>
              <a:t>～ はじめてのプログラミング</a:t>
            </a:r>
            <a:r>
              <a:rPr lang="en-US" altLang="ja-JP" sz="2900"/>
              <a:t> </a:t>
            </a:r>
            <a:r>
              <a:rPr lang="ja-JP" altLang="en-US" sz="2900"/>
              <a:t>～</a:t>
            </a:r>
          </a:p>
        </p:txBody>
      </p:sp>
      <p:sp>
        <p:nvSpPr>
          <p:cNvPr id="29594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2017</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ja-JP" altLang="en-US"/>
              <a:t>はじめにマスターすべきこと</a:t>
            </a:r>
          </a:p>
        </p:txBody>
      </p:sp>
      <p:sp>
        <p:nvSpPr>
          <p:cNvPr id="550915" name="Rectangle 3"/>
          <p:cNvSpPr>
            <a:spLocks noGrp="1" noChangeArrowheads="1"/>
          </p:cNvSpPr>
          <p:nvPr>
            <p:ph type="body" idx="1"/>
          </p:nvPr>
        </p:nvSpPr>
        <p:spPr/>
        <p:txBody>
          <a:bodyPr/>
          <a:lstStyle/>
          <a:p>
            <a:r>
              <a:rPr lang="ja-JP" altLang="en-US"/>
              <a:t>ファイルシステムの理解</a:t>
            </a:r>
            <a:br>
              <a:rPr lang="ja-JP" altLang="en-US"/>
            </a:br>
            <a:r>
              <a:rPr lang="ja-JP" altLang="en-US"/>
              <a:t>ディレクトリ（フォルダ）、パス（パスを通す）、カレントディレクトリ（ワーキングディレクトリ）</a:t>
            </a:r>
          </a:p>
          <a:p>
            <a:r>
              <a:rPr lang="ja-JP" altLang="en-US"/>
              <a:t>ＣＵＩ（コマンドプロンプト；シェル；ターミナル）におけるコマンドの使い方</a:t>
            </a:r>
            <a:br>
              <a:rPr lang="ja-JP" altLang="en-US"/>
            </a:br>
            <a:r>
              <a:rPr lang="ja-JP" altLang="en-US"/>
              <a:t>ディレクトリの移動、ファイルの操作など</a:t>
            </a:r>
            <a:endParaRPr lang="en-US" altLang="ja-JP"/>
          </a:p>
          <a:p>
            <a:r>
              <a:rPr lang="ja-JP" altLang="en-US"/>
              <a:t>Ｃ言語のプログラミング（コンパイル＆リンク）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n-US" altLang="ja-JP" sz="4000"/>
              <a:t>C</a:t>
            </a:r>
            <a:r>
              <a:rPr lang="ja-JP" altLang="en-US" sz="4000"/>
              <a:t>言語をマスターするためのポイント</a:t>
            </a:r>
          </a:p>
        </p:txBody>
      </p:sp>
      <p:sp>
        <p:nvSpPr>
          <p:cNvPr id="607235" name="Rectangle 3"/>
          <p:cNvSpPr>
            <a:spLocks noGrp="1" noChangeArrowheads="1"/>
          </p:cNvSpPr>
          <p:nvPr>
            <p:ph type="body" idx="1"/>
          </p:nvPr>
        </p:nvSpPr>
        <p:spPr/>
        <p:txBody>
          <a:bodyPr/>
          <a:lstStyle/>
          <a:p>
            <a:r>
              <a:rPr lang="ja-JP" altLang="en-US" sz="3600"/>
              <a:t>型（数値）</a:t>
            </a:r>
          </a:p>
          <a:p>
            <a:r>
              <a:rPr lang="ja-JP" altLang="en-US" sz="3600"/>
              <a:t>配列</a:t>
            </a:r>
          </a:p>
          <a:p>
            <a:r>
              <a:rPr lang="ja-JP" altLang="en-US" sz="3600"/>
              <a:t>関数（引数と戻り値）</a:t>
            </a:r>
          </a:p>
          <a:p>
            <a:r>
              <a:rPr lang="ja-JP" altLang="en-US" sz="3600"/>
              <a:t>ポインタ（アドレス参照）</a:t>
            </a:r>
          </a:p>
        </p:txBody>
      </p:sp>
      <p:sp>
        <p:nvSpPr>
          <p:cNvPr id="607236" name="Text Box 4"/>
          <p:cNvSpPr txBox="1">
            <a:spLocks noChangeArrowheads="1"/>
          </p:cNvSpPr>
          <p:nvPr/>
        </p:nvSpPr>
        <p:spPr bwMode="auto">
          <a:xfrm>
            <a:off x="501650" y="5081588"/>
            <a:ext cx="81391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t>プログラミング</a:t>
            </a:r>
            <a:r>
              <a:rPr lang="en-US" altLang="ja-JP" sz="3200"/>
              <a:t>Ⅰ</a:t>
            </a:r>
            <a:r>
              <a:rPr lang="ja-JP" altLang="en-US" sz="3200"/>
              <a:t>で学んだことが大きく関係する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ja-JP" altLang="en-US"/>
              <a:t>大学の端末室で利用できる</a:t>
            </a:r>
            <a:r>
              <a:rPr lang="en-US" altLang="ja-JP"/>
              <a:t>C</a:t>
            </a:r>
            <a:r>
              <a:rPr lang="ja-JP" altLang="en-US"/>
              <a:t>言語</a:t>
            </a:r>
          </a:p>
        </p:txBody>
      </p:sp>
      <p:sp>
        <p:nvSpPr>
          <p:cNvPr id="608259" name="Rectangle 3"/>
          <p:cNvSpPr>
            <a:spLocks noGrp="1" noChangeArrowheads="1"/>
          </p:cNvSpPr>
          <p:nvPr>
            <p:ph type="body" idx="1"/>
          </p:nvPr>
        </p:nvSpPr>
        <p:spPr/>
        <p:txBody>
          <a:bodyPr/>
          <a:lstStyle/>
          <a:p>
            <a:r>
              <a:rPr lang="en-US" altLang="ja-JP"/>
              <a:t>Microsoft Visual Studio 2010</a:t>
            </a:r>
            <a:r>
              <a:rPr lang="ja-JP" altLang="en-US"/>
              <a:t>（製品版）</a:t>
            </a:r>
            <a:br>
              <a:rPr lang="ja-JP" altLang="en-US"/>
            </a:br>
            <a:r>
              <a:rPr lang="ja-JP" altLang="en-US"/>
              <a:t> ．</a:t>
            </a:r>
            <a:r>
              <a:rPr lang="en-US" altLang="ja-JP"/>
              <a:t>NET Framework</a:t>
            </a:r>
            <a:r>
              <a:rPr lang="ja-JP" altLang="en-US"/>
              <a:t>が利用できる</a:t>
            </a:r>
          </a:p>
          <a:p>
            <a:r>
              <a:rPr lang="en-US" altLang="ja-JP"/>
              <a:t>Gnu C</a:t>
            </a:r>
            <a:br>
              <a:rPr lang="en-US" altLang="ja-JP"/>
            </a:br>
            <a:r>
              <a:rPr lang="en-US" altLang="ja-JP"/>
              <a:t>Cygwin</a:t>
            </a:r>
            <a:r>
              <a:rPr lang="ja-JP" altLang="en-US"/>
              <a:t>環境下で利用可能（</a:t>
            </a:r>
            <a:r>
              <a:rPr lang="en-US" altLang="ja-JP"/>
              <a:t>Unix</a:t>
            </a:r>
            <a:r>
              <a:rPr lang="ja-JP" altLang="en-US"/>
              <a:t>系）</a:t>
            </a:r>
          </a:p>
          <a:p>
            <a:r>
              <a:rPr lang="en-US" altLang="ja-JP"/>
              <a:t>Gnu C</a:t>
            </a:r>
            <a:br>
              <a:rPr lang="en-US" altLang="ja-JP"/>
            </a:br>
            <a:r>
              <a:rPr lang="en-US" altLang="ja-JP"/>
              <a:t>MinGW+MSYS</a:t>
            </a:r>
            <a:r>
              <a:rPr lang="ja-JP" altLang="en-US"/>
              <a:t>環境下で利用可能（</a:t>
            </a:r>
            <a:r>
              <a:rPr lang="en-US" altLang="ja-JP"/>
              <a:t>Unix</a:t>
            </a:r>
            <a:r>
              <a:rPr lang="ja-JP" altLang="en-US"/>
              <a:t>系）</a:t>
            </a:r>
          </a:p>
          <a:p>
            <a:r>
              <a:rPr lang="en-US" altLang="ja-JP"/>
              <a:t>Intel C</a:t>
            </a:r>
            <a:br>
              <a:rPr lang="en-US" altLang="ja-JP"/>
            </a:br>
            <a:r>
              <a:rPr lang="en-US" altLang="ja-JP"/>
              <a:t>Linux</a:t>
            </a:r>
            <a:r>
              <a:rPr lang="ja-JP" altLang="en-US"/>
              <a:t>計算サーバにリモートログインすることで利用可能（マルチスレッドに対応；</a:t>
            </a:r>
            <a:r>
              <a:rPr lang="en-US" altLang="ja-JP"/>
              <a:t>Unix</a:t>
            </a:r>
            <a:r>
              <a:rPr lang="ja-JP" altLang="en-US"/>
              <a:t>系）</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r>
              <a:rPr lang="ja-JP" altLang="en-US"/>
              <a:t>自宅で使えるフリーの</a:t>
            </a:r>
            <a:r>
              <a:rPr lang="en-US" altLang="ja-JP"/>
              <a:t>C</a:t>
            </a:r>
            <a:r>
              <a:rPr lang="ja-JP" altLang="en-US"/>
              <a:t>言語</a:t>
            </a:r>
          </a:p>
        </p:txBody>
      </p:sp>
      <p:sp>
        <p:nvSpPr>
          <p:cNvPr id="609283" name="Rectangle 3"/>
          <p:cNvSpPr>
            <a:spLocks noGrp="1" noChangeArrowheads="1"/>
          </p:cNvSpPr>
          <p:nvPr>
            <p:ph type="body" idx="1"/>
          </p:nvPr>
        </p:nvSpPr>
        <p:spPr/>
        <p:txBody>
          <a:bodyPr/>
          <a:lstStyle/>
          <a:p>
            <a:r>
              <a:rPr lang="en-US" altLang="ja-JP"/>
              <a:t>Microsoft Visual Studio Express</a:t>
            </a:r>
            <a:br>
              <a:rPr lang="en-US" altLang="ja-JP"/>
            </a:br>
            <a:r>
              <a:rPr lang="ja-JP" altLang="en-US"/>
              <a:t>． </a:t>
            </a:r>
            <a:r>
              <a:rPr lang="en-US" altLang="ja-JP"/>
              <a:t>NET Framework</a:t>
            </a:r>
            <a:r>
              <a:rPr lang="ja-JP" altLang="en-US"/>
              <a:t>が利用できる（３０日を超えて使用する場合はユーザー登録が必要）</a:t>
            </a:r>
          </a:p>
          <a:p>
            <a:r>
              <a:rPr lang="en-US" altLang="ja-JP"/>
              <a:t>Borland C++</a:t>
            </a:r>
            <a:br>
              <a:rPr lang="en-US" altLang="ja-JP"/>
            </a:br>
            <a:r>
              <a:rPr lang="ja-JP" altLang="en-US"/>
              <a:t>テキストにも付属し、実績のあるコンパイラ</a:t>
            </a:r>
          </a:p>
          <a:p>
            <a:r>
              <a:rPr lang="en-US" altLang="ja-JP"/>
              <a:t>Gnu C</a:t>
            </a:r>
            <a:br>
              <a:rPr lang="en-US" altLang="ja-JP"/>
            </a:br>
            <a:r>
              <a:rPr lang="en-US" altLang="ja-JP"/>
              <a:t> Cygwin</a:t>
            </a:r>
            <a:r>
              <a:rPr lang="ja-JP" altLang="en-US"/>
              <a:t>環境下で利用可能（</a:t>
            </a:r>
            <a:r>
              <a:rPr lang="en-US" altLang="ja-JP"/>
              <a:t>Unix</a:t>
            </a:r>
            <a:r>
              <a:rPr lang="ja-JP" altLang="en-US"/>
              <a:t>系） </a:t>
            </a:r>
          </a:p>
          <a:p>
            <a:r>
              <a:rPr lang="en-US" altLang="ja-JP"/>
              <a:t>Gnu C</a:t>
            </a:r>
            <a:br>
              <a:rPr lang="en-US" altLang="ja-JP"/>
            </a:br>
            <a:r>
              <a:rPr lang="en-US" altLang="ja-JP"/>
              <a:t> MinGW+MSYS</a:t>
            </a:r>
            <a:r>
              <a:rPr lang="ja-JP" altLang="en-US"/>
              <a:t>環境下で利用可能（</a:t>
            </a:r>
            <a:r>
              <a:rPr lang="en-US" altLang="ja-JP"/>
              <a:t>Unix</a:t>
            </a:r>
            <a:r>
              <a:rPr lang="ja-JP" altLang="en-US"/>
              <a:t>系）</a:t>
            </a:r>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ja-JP" altLang="en-US"/>
              <a:t>プログラミングの大まかな流れ</a:t>
            </a:r>
          </a:p>
        </p:txBody>
      </p:sp>
      <p:sp>
        <p:nvSpPr>
          <p:cNvPr id="621571" name="Rectangle 3"/>
          <p:cNvSpPr>
            <a:spLocks noChangeArrowheads="1"/>
          </p:cNvSpPr>
          <p:nvPr/>
        </p:nvSpPr>
        <p:spPr bwMode="auto">
          <a:xfrm>
            <a:off x="295275" y="1928813"/>
            <a:ext cx="38147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ソースプログラムの作成</a:t>
            </a:r>
          </a:p>
        </p:txBody>
      </p:sp>
      <p:sp>
        <p:nvSpPr>
          <p:cNvPr id="621572" name="Rectangle 4"/>
          <p:cNvSpPr>
            <a:spLocks noChangeArrowheads="1"/>
          </p:cNvSpPr>
          <p:nvPr/>
        </p:nvSpPr>
        <p:spPr bwMode="auto">
          <a:xfrm>
            <a:off x="693738" y="3802063"/>
            <a:ext cx="301783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コンパイル＆リンク</a:t>
            </a:r>
          </a:p>
        </p:txBody>
      </p:sp>
      <p:sp>
        <p:nvSpPr>
          <p:cNvPr id="621573" name="Rectangle 5"/>
          <p:cNvSpPr>
            <a:spLocks noChangeArrowheads="1"/>
          </p:cNvSpPr>
          <p:nvPr/>
        </p:nvSpPr>
        <p:spPr bwMode="auto">
          <a:xfrm>
            <a:off x="250825" y="5640388"/>
            <a:ext cx="39036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実行可能ファイルの実行</a:t>
            </a:r>
          </a:p>
        </p:txBody>
      </p:sp>
      <p:sp>
        <p:nvSpPr>
          <p:cNvPr id="621574" name="AutoShape 6"/>
          <p:cNvSpPr>
            <a:spLocks noChangeArrowheads="1"/>
          </p:cNvSpPr>
          <p:nvPr/>
        </p:nvSpPr>
        <p:spPr bwMode="auto">
          <a:xfrm>
            <a:off x="1914525" y="2474913"/>
            <a:ext cx="576263"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5" name="AutoShape 7"/>
          <p:cNvSpPr>
            <a:spLocks noChangeArrowheads="1"/>
          </p:cNvSpPr>
          <p:nvPr/>
        </p:nvSpPr>
        <p:spPr bwMode="auto">
          <a:xfrm>
            <a:off x="1916113" y="4346575"/>
            <a:ext cx="576262"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6" name="Text Box 8"/>
          <p:cNvSpPr txBox="1">
            <a:spLocks noChangeArrowheads="1"/>
          </p:cNvSpPr>
          <p:nvPr/>
        </p:nvSpPr>
        <p:spPr bwMode="auto">
          <a:xfrm>
            <a:off x="4284663" y="1844675"/>
            <a:ext cx="469070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dirty="0">
                <a:solidFill>
                  <a:schemeClr val="tx1"/>
                </a:solidFill>
              </a:rPr>
              <a:t>テキストエディタでソースプログラムを作成</a:t>
            </a:r>
          </a:p>
          <a:p>
            <a:r>
              <a:rPr lang="ja-JP" altLang="en-US" sz="2000" dirty="0">
                <a:solidFill>
                  <a:schemeClr val="tx1"/>
                </a:solidFill>
              </a:rPr>
              <a:t>拡張子を「</a:t>
            </a:r>
            <a:r>
              <a:rPr lang="en-US" altLang="ja-JP" sz="2000" b="1" dirty="0">
                <a:solidFill>
                  <a:schemeClr val="tx1"/>
                </a:solidFill>
                <a:latin typeface="Courier New" panose="02070309020205020404" pitchFamily="49" charset="0"/>
              </a:rPr>
              <a:t>.c</a:t>
            </a:r>
            <a:r>
              <a:rPr lang="ja-JP" altLang="en-US" sz="2000" dirty="0">
                <a:solidFill>
                  <a:schemeClr val="tx1"/>
                </a:solidFill>
              </a:rPr>
              <a:t>」として保存（</a:t>
            </a:r>
            <a:r>
              <a:rPr lang="en-US" altLang="ja-JP" sz="2000" b="1" dirty="0" err="1">
                <a:solidFill>
                  <a:schemeClr val="tx1"/>
                </a:solidFill>
                <a:latin typeface="Courier New" panose="02070309020205020404" pitchFamily="49" charset="0"/>
              </a:rPr>
              <a:t>hogehoge.c</a:t>
            </a:r>
            <a:r>
              <a:rPr lang="ja-JP" altLang="en-US" sz="2000" dirty="0" smtClean="0">
                <a:solidFill>
                  <a:schemeClr val="tx1"/>
                </a:solidFill>
              </a:rPr>
              <a:t>）</a:t>
            </a:r>
            <a:endParaRPr lang="en-US" altLang="ja-JP" sz="2000" dirty="0" smtClean="0">
              <a:solidFill>
                <a:schemeClr val="tx1"/>
              </a:solidFill>
            </a:endParaRPr>
          </a:p>
          <a:p>
            <a:r>
              <a:rPr lang="ja-JP" altLang="en-US" sz="2000" dirty="0">
                <a:solidFill>
                  <a:schemeClr val="tx1"/>
                </a:solidFill>
              </a:rPr>
              <a:t>なお、この作業を「コーディング」と</a:t>
            </a:r>
            <a:r>
              <a:rPr lang="ja-JP" altLang="en-US" sz="2000" dirty="0" smtClean="0">
                <a:solidFill>
                  <a:schemeClr val="tx1"/>
                </a:solidFill>
              </a:rPr>
              <a:t>呼ぶ</a:t>
            </a:r>
            <a:endParaRPr lang="en-US" altLang="ja-JP" sz="2000" dirty="0">
              <a:solidFill>
                <a:schemeClr val="tx1"/>
              </a:solidFill>
            </a:endParaRPr>
          </a:p>
        </p:txBody>
      </p:sp>
      <p:sp>
        <p:nvSpPr>
          <p:cNvPr id="621577" name="Text Box 9"/>
          <p:cNvSpPr txBox="1">
            <a:spLocks noChangeArrowheads="1"/>
          </p:cNvSpPr>
          <p:nvPr/>
        </p:nvSpPr>
        <p:spPr bwMode="auto">
          <a:xfrm>
            <a:off x="4284663" y="3716338"/>
            <a:ext cx="3724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ソースプログラムを機械語に変換</a:t>
            </a:r>
          </a:p>
          <a:p>
            <a:r>
              <a:rPr lang="ja-JP" altLang="en-US" sz="2000">
                <a:solidFill>
                  <a:schemeClr val="tx1"/>
                </a:solidFill>
              </a:rPr>
              <a:t>「</a:t>
            </a:r>
            <a:r>
              <a:rPr lang="en-US" altLang="ja-JP" sz="2000" b="1">
                <a:solidFill>
                  <a:schemeClr val="tx1"/>
                </a:solidFill>
                <a:latin typeface="Courier New" panose="02070309020205020404" pitchFamily="49" charset="0"/>
              </a:rPr>
              <a:t>cl hogehoge.c</a:t>
            </a:r>
            <a:r>
              <a:rPr lang="ja-JP" altLang="en-US" sz="2000">
                <a:solidFill>
                  <a:schemeClr val="tx1"/>
                </a:solidFill>
              </a:rPr>
              <a:t>」を実行</a:t>
            </a:r>
          </a:p>
        </p:txBody>
      </p:sp>
      <p:sp>
        <p:nvSpPr>
          <p:cNvPr id="621578" name="Text Box 10"/>
          <p:cNvSpPr txBox="1">
            <a:spLocks noChangeArrowheads="1"/>
          </p:cNvSpPr>
          <p:nvPr/>
        </p:nvSpPr>
        <p:spPr bwMode="auto">
          <a:xfrm>
            <a:off x="4284663" y="5588000"/>
            <a:ext cx="484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実行可能ファイル（ロードモジュール）を実行</a:t>
            </a:r>
          </a:p>
          <a:p>
            <a:r>
              <a:rPr lang="ja-JP" altLang="en-US" sz="2000">
                <a:solidFill>
                  <a:schemeClr val="tx1"/>
                </a:solidFill>
              </a:rPr>
              <a:t>「</a:t>
            </a:r>
            <a:r>
              <a:rPr lang="en-US" altLang="ja-JP" sz="2000" b="1">
                <a:solidFill>
                  <a:schemeClr val="tx1"/>
                </a:solidFill>
                <a:latin typeface="Courier New" panose="02070309020205020404" pitchFamily="49" charset="0"/>
              </a:rPr>
              <a:t>hogehoge.exe</a:t>
            </a:r>
            <a:r>
              <a:rPr lang="ja-JP" altLang="en-US" sz="2000">
                <a:solidFill>
                  <a:schemeClr val="tx1"/>
                </a:solidFill>
              </a:rPr>
              <a:t>」を実行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idx="4294967295"/>
          </p:nvPr>
        </p:nvSpPr>
        <p:spPr/>
        <p:txBody>
          <a:bodyPr/>
          <a:lstStyle/>
          <a:p>
            <a:r>
              <a:rPr lang="ja-JP" altLang="en-US" sz="4000"/>
              <a:t>情報処理技術者試験について（１）</a:t>
            </a:r>
          </a:p>
        </p:txBody>
      </p:sp>
      <p:sp>
        <p:nvSpPr>
          <p:cNvPr id="630787"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title" idx="4294967295"/>
          </p:nvPr>
        </p:nvSpPr>
        <p:spPr/>
        <p:txBody>
          <a:bodyPr/>
          <a:lstStyle/>
          <a:p>
            <a:r>
              <a:rPr lang="ja-JP" altLang="en-US" sz="4000"/>
              <a:t>情報処理技術者試験について（２）</a:t>
            </a:r>
          </a:p>
        </p:txBody>
      </p:sp>
      <p:sp>
        <p:nvSpPr>
          <p:cNvPr id="632835" name="Rectangle 3"/>
          <p:cNvSpPr>
            <a:spLocks noGrp="1" noChangeArrowheads="1"/>
          </p:cNvSpPr>
          <p:nvPr>
            <p:ph type="body" idx="4294967295"/>
          </p:nvPr>
        </p:nvSpPr>
        <p:spPr/>
        <p:txBody>
          <a:bodyPr/>
          <a:lstStyle/>
          <a:p>
            <a:r>
              <a:rPr lang="ja-JP" altLang="ja-JP" sz="2800" dirty="0"/>
              <a:t>そのためには、コンピュータなどの情報機器に対して偏見を持つのではなく、情報処理に関する基礎的な知識や技術をしっかり習得した上で、コンピュータやスマートフォンなどを上手（正しく効率的）に使えるようになることが大切</a:t>
            </a:r>
            <a:r>
              <a:rPr lang="ja-JP" altLang="ja-JP" sz="2800" dirty="0" smtClean="0"/>
              <a:t>です</a:t>
            </a:r>
            <a:r>
              <a:rPr lang="ja-JP" altLang="en-US" sz="2800" dirty="0" smtClean="0"/>
              <a:t>。 </a:t>
            </a:r>
            <a:endParaRPr lang="ja-JP" altLang="en-US" sz="2800" dirty="0"/>
          </a:p>
          <a:p>
            <a:r>
              <a:rPr lang="ja-JP" altLang="ja-JP" sz="2800" dirty="0"/>
              <a:t>また、正しい知識を習得することで、最近急増しているネットワーク犯罪に巻き込まれ、知らず知らずの間に犯罪の被害者や加害者になってしまうことを未然に防ぎましょう</a:t>
            </a:r>
            <a:r>
              <a:rPr lang="ja-JP" altLang="en-US" sz="2800" dirty="0" smtClean="0"/>
              <a:t>。</a:t>
            </a:r>
            <a:endParaRPr lang="ja-JP" altLang="en-US" sz="2800" dirty="0"/>
          </a:p>
          <a:p>
            <a:r>
              <a:rPr lang="ja-JP" altLang="en-US" sz="2800" dirty="0"/>
              <a:t>この機会に、チャレンジしてみては如何でしょうか。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idx="4294967295"/>
          </p:nvPr>
        </p:nvSpPr>
        <p:spPr/>
        <p:txBody>
          <a:bodyPr/>
          <a:lstStyle/>
          <a:p>
            <a:r>
              <a:rPr lang="ja-JP" altLang="en-US" sz="4000"/>
              <a:t>情報処理技術者試験について（３）</a:t>
            </a:r>
          </a:p>
        </p:txBody>
      </p:sp>
      <p:sp>
        <p:nvSpPr>
          <p:cNvPr id="634883" name="Rectangle 3"/>
          <p:cNvSpPr>
            <a:spLocks noGrp="1" noChangeArrowheads="1"/>
          </p:cNvSpPr>
          <p:nvPr>
            <p:ph type="body" idx="4294967295"/>
          </p:nvPr>
        </p:nvSpPr>
        <p:spPr/>
        <p:txBody>
          <a:bodyPr/>
          <a:lstStyle/>
          <a:p>
            <a:r>
              <a:rPr lang="ja-JP" altLang="en-US" dirty="0"/>
              <a:t>平成２１年度より、</a:t>
            </a:r>
            <a:r>
              <a:rPr lang="ja-JP" altLang="en-US" dirty="0">
                <a:solidFill>
                  <a:srgbClr val="0000FF"/>
                </a:solidFill>
              </a:rPr>
              <a:t>新試験制度スタート</a:t>
            </a:r>
          </a:p>
          <a:p>
            <a:r>
              <a:rPr kumimoji="0" lang="ja-JP" altLang="en-US" dirty="0"/>
              <a:t>詳細については、情報処理推進機構（ＩＰＡ）を参照のこと　（</a:t>
            </a:r>
            <a:r>
              <a:rPr kumimoji="0" lang="en-US" altLang="ja-JP" dirty="0">
                <a:hlinkClick r:id="rId3"/>
              </a:rPr>
              <a:t>http://www.jitec.ipa.go.jp/</a:t>
            </a:r>
            <a:r>
              <a:rPr kumimoji="0" lang="ja-JP" altLang="en-US" dirty="0"/>
              <a:t>）</a:t>
            </a:r>
          </a:p>
          <a:p>
            <a:r>
              <a:rPr kumimoji="0" lang="ja-JP" altLang="en-US" dirty="0"/>
              <a:t>幸山研究室ＨＰの試験に関する詳細事項</a:t>
            </a:r>
            <a:br>
              <a:rPr kumimoji="0" lang="ja-JP" altLang="en-US" dirty="0"/>
            </a:br>
            <a:r>
              <a:rPr kumimoji="0" lang="ja-JP" altLang="en-US" sz="1600" dirty="0"/>
              <a:t>（</a:t>
            </a:r>
            <a:r>
              <a:rPr kumimoji="0" lang="en-US" altLang="ja-JP" sz="1600" dirty="0">
                <a:hlinkClick r:id="rId4"/>
              </a:rPr>
              <a:t>http://</a:t>
            </a:r>
            <a:r>
              <a:rPr kumimoji="0" lang="en-US" altLang="ja-JP" sz="1600" dirty="0" smtClean="0">
                <a:hlinkClick r:id="rId4"/>
              </a:rPr>
              <a:t>kouyama.sci.u-toyama.ac.jp/main/computer/personal/jitec/information.htm</a:t>
            </a:r>
            <a:r>
              <a:rPr kumimoji="0" lang="ja-JP" altLang="en-US" sz="1600" dirty="0"/>
              <a:t>）</a:t>
            </a:r>
          </a:p>
          <a:p>
            <a:r>
              <a:rPr kumimoji="0" lang="ja-JP" altLang="en-US" dirty="0"/>
              <a:t>幸山研究室ＨＰの数学科合格者データ</a:t>
            </a:r>
            <a:br>
              <a:rPr kumimoji="0" lang="ja-JP" altLang="en-US" dirty="0"/>
            </a:br>
            <a:r>
              <a:rPr kumimoji="0" lang="ja-JP" altLang="en-US" sz="1600" dirty="0"/>
              <a:t>（</a:t>
            </a:r>
            <a:r>
              <a:rPr kumimoji="0" lang="en-US" altLang="ja-JP" sz="1600" dirty="0">
                <a:hlinkClick r:id="rId5"/>
              </a:rPr>
              <a:t>http://</a:t>
            </a:r>
            <a:r>
              <a:rPr kumimoji="0" lang="en-US" altLang="ja-JP" sz="1600" dirty="0" smtClean="0">
                <a:hlinkClick r:id="rId5"/>
              </a:rPr>
              <a:t>kouyama.sci.u-toyama.ac.jp/main/computer/personal/jitec/pass.htm</a:t>
            </a:r>
            <a:r>
              <a:rPr kumimoji="0" lang="ja-JP" altLang="en-US" sz="1600" dirty="0"/>
              <a:t>）</a:t>
            </a:r>
          </a:p>
          <a:p>
            <a:pPr>
              <a:buFont typeface="Wingdings" panose="05000000000000000000" pitchFamily="2" charset="2"/>
              <a:buNone/>
            </a:pPr>
            <a:endParaRPr kumimoji="0" lang="en-US" altLang="ja-JP"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９</a:t>
            </a:r>
            <a:r>
              <a:rPr lang="ja-JP" altLang="en-US" sz="3200" dirty="0" smtClean="0"/>
              <a:t>年度 </a:t>
            </a:r>
            <a:r>
              <a:rPr lang="ja-JP" altLang="en-US" sz="3200" dirty="0"/>
              <a:t>秋期 情報処理技術者試験 案内</a:t>
            </a:r>
          </a:p>
        </p:txBody>
      </p:sp>
      <p:sp>
        <p:nvSpPr>
          <p:cNvPr id="13315" name="Rectangle 3"/>
          <p:cNvSpPr>
            <a:spLocks noGrp="1" noChangeArrowheads="1"/>
          </p:cNvSpPr>
          <p:nvPr>
            <p:ph type="body" idx="4294967295"/>
          </p:nvPr>
        </p:nvSpPr>
        <p:spPr>
          <a:xfrm>
            <a:off x="457200" y="1557338"/>
            <a:ext cx="8229600" cy="5040014"/>
          </a:xfrm>
        </p:spPr>
        <p:txBody>
          <a:bodyPr/>
          <a:lstStyle/>
          <a:p>
            <a:r>
              <a:rPr lang="ja-JP" altLang="en-US" dirty="0">
                <a:solidFill>
                  <a:schemeClr val="accent1"/>
                </a:solidFill>
              </a:rPr>
              <a:t>試験区分</a:t>
            </a:r>
          </a:p>
          <a:p>
            <a:pPr lvl="1"/>
            <a:r>
              <a:rPr lang="ja-JP" altLang="en-US" dirty="0" smtClean="0"/>
              <a:t>応用</a:t>
            </a:r>
            <a:r>
              <a:rPr lang="ja-JP" altLang="en-US" dirty="0"/>
              <a:t>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a:t>
            </a:r>
            <a:r>
              <a:rPr lang="ja-JP" altLang="en-US" sz="1800" dirty="0" smtClean="0">
                <a:solidFill>
                  <a:srgbClr val="FF0000"/>
                </a:solidFill>
              </a:rPr>
              <a:t>チャレンジ</a:t>
            </a:r>
            <a:endParaRPr lang="en-US" altLang="ja-JP" sz="1800" dirty="0" smtClean="0">
              <a:solidFill>
                <a:srgbClr val="FF0000"/>
              </a:solidFill>
            </a:endParaRPr>
          </a:p>
          <a:p>
            <a:pPr lvl="1"/>
            <a:r>
              <a:rPr lang="ja-JP" altLang="en-US" dirty="0" smtClean="0"/>
              <a:t>情報セキュリティマネジメント試験（レベル１）</a:t>
            </a:r>
            <a:endParaRPr lang="en-US" altLang="ja-JP" dirty="0" smtClean="0"/>
          </a:p>
          <a:p>
            <a:r>
              <a:rPr lang="ja-JP" altLang="en-US" dirty="0" smtClean="0">
                <a:solidFill>
                  <a:schemeClr val="accent1"/>
                </a:solidFill>
              </a:rPr>
              <a:t>試験</a:t>
            </a:r>
            <a:r>
              <a:rPr lang="ja-JP" altLang="en-US" dirty="0">
                <a:solidFill>
                  <a:schemeClr val="accent1"/>
                </a:solidFill>
              </a:rPr>
              <a:t>日</a:t>
            </a:r>
          </a:p>
          <a:p>
            <a:pPr lvl="1"/>
            <a:r>
              <a:rPr lang="ja-JP" altLang="en-US" dirty="0"/>
              <a:t>平成</a:t>
            </a:r>
            <a:r>
              <a:rPr lang="ja-JP" altLang="en-US" dirty="0" smtClean="0"/>
              <a:t>２９年</a:t>
            </a:r>
            <a:r>
              <a:rPr lang="ja-JP" altLang="en-US" dirty="0"/>
              <a:t>１０月</a:t>
            </a:r>
            <a:r>
              <a:rPr lang="ja-JP" altLang="en-US" dirty="0" smtClean="0"/>
              <a:t>１５日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２９年</a:t>
            </a:r>
            <a:r>
              <a:rPr lang="ja-JP" altLang="en-US" dirty="0"/>
              <a:t>７月中旬予定</a:t>
            </a:r>
            <a:br>
              <a:rPr lang="ja-JP" altLang="en-US" dirty="0"/>
            </a:br>
            <a:r>
              <a:rPr lang="ja-JP" altLang="en-US" dirty="0"/>
              <a:t>（配布を開始次第、掲示板にてお知らせします）</a:t>
            </a:r>
          </a:p>
        </p:txBody>
      </p:sp>
    </p:spTree>
    <p:extLst>
      <p:ext uri="{BB962C8B-B14F-4D97-AF65-F5344CB8AC3E}">
        <p14:creationId xmlns:p14="http://schemas.microsoft.com/office/powerpoint/2010/main" val="4252810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ＩＴパスポート試験（ＣＢＴ方式）</a:t>
            </a:r>
            <a:endParaRPr kumimoji="1" lang="ja-JP" altLang="en-US" dirty="0"/>
          </a:p>
        </p:txBody>
      </p:sp>
      <p:sp>
        <p:nvSpPr>
          <p:cNvPr id="5" name="コンテンツ プレースホルダー 4"/>
          <p:cNvSpPr>
            <a:spLocks noGrp="1"/>
          </p:cNvSpPr>
          <p:nvPr>
            <p:ph idx="1"/>
          </p:nvPr>
        </p:nvSpPr>
        <p:spPr>
          <a:xfrm>
            <a:off x="457200" y="1557338"/>
            <a:ext cx="8363272" cy="5112022"/>
          </a:xfrm>
        </p:spPr>
        <p:txBody>
          <a:bodyPr/>
          <a:lstStyle/>
          <a:p>
            <a:r>
              <a:rPr kumimoji="1" lang="ja-JP" altLang="en-US" dirty="0" smtClean="0"/>
              <a:t>ＣＢＴ方式とは、コンピュータの前に座って選択式の問題に解答する試験方式</a:t>
            </a:r>
            <a:endParaRPr kumimoji="1" lang="en-US" altLang="ja-JP" dirty="0" smtClean="0"/>
          </a:p>
          <a:p>
            <a:r>
              <a:rPr lang="ja-JP" altLang="en-US" dirty="0"/>
              <a:t>富山</a:t>
            </a:r>
            <a:r>
              <a:rPr lang="ja-JP" altLang="en-US" dirty="0" smtClean="0"/>
              <a:t>と高岡でほぼ毎週土曜日に実施</a:t>
            </a:r>
            <a:endParaRPr lang="en-US" altLang="ja-JP" dirty="0" smtClean="0"/>
          </a:p>
          <a:p>
            <a:r>
              <a:rPr kumimoji="1" lang="ja-JP" altLang="en-US" dirty="0"/>
              <a:t>何度</a:t>
            </a:r>
            <a:r>
              <a:rPr kumimoji="1" lang="ja-JP" altLang="en-US" dirty="0" smtClean="0"/>
              <a:t>でもチャレンジできる</a:t>
            </a:r>
            <a:endParaRPr kumimoji="1" lang="en-US" altLang="ja-JP" dirty="0" smtClean="0"/>
          </a:p>
          <a:p>
            <a:r>
              <a:rPr lang="ja-JP" altLang="en-US" dirty="0" smtClean="0"/>
              <a:t>情報化社会に適応した人材であることを社会（企業や学校）に示せる</a:t>
            </a:r>
            <a:r>
              <a:rPr lang="en-US" altLang="ja-JP" dirty="0" smtClean="0"/>
              <a:t/>
            </a:r>
            <a:br>
              <a:rPr lang="en-US" altLang="ja-JP" dirty="0" smtClean="0"/>
            </a:br>
            <a:r>
              <a:rPr lang="en-US" altLang="ja-JP" dirty="0" smtClean="0"/>
              <a:t/>
            </a:r>
            <a:br>
              <a:rPr lang="en-US" altLang="ja-JP" dirty="0" smtClean="0"/>
            </a:br>
            <a:r>
              <a:rPr lang="ja-JP" altLang="en-US" sz="2000" dirty="0" smtClean="0"/>
              <a:t>●</a:t>
            </a:r>
            <a:r>
              <a:rPr lang="ja-JP" altLang="en-US" sz="2000" dirty="0"/>
              <a:t>情報セキュリティや情報モラルに関する知識が身に付きます</a:t>
            </a:r>
            <a:r>
              <a:rPr lang="en-US" altLang="ja-JP" sz="2000" dirty="0" smtClean="0"/>
              <a:t/>
            </a:r>
            <a:br>
              <a:rPr lang="en-US" altLang="ja-JP" sz="2000" dirty="0" smtClean="0"/>
            </a:br>
            <a:r>
              <a:rPr lang="ja-JP" altLang="en-US" sz="2000" dirty="0" smtClean="0"/>
              <a:t>●</a:t>
            </a:r>
            <a:r>
              <a:rPr lang="ja-JP" altLang="en-US" sz="2000" dirty="0"/>
              <a:t>企業コンプライアンス・法令遵守に貢献する正しい知識が身に</a:t>
            </a:r>
            <a:r>
              <a:rPr lang="ja-JP" altLang="en-US" sz="2000" dirty="0" smtClean="0"/>
              <a:t>付きます</a:t>
            </a:r>
            <a:r>
              <a:rPr lang="en-US" altLang="ja-JP" sz="2000" dirty="0"/>
              <a:t/>
            </a:r>
            <a:br>
              <a:rPr lang="en-US" altLang="ja-JP" sz="2000" dirty="0"/>
            </a:br>
            <a:r>
              <a:rPr lang="ja-JP" altLang="en-US" sz="2000" dirty="0" smtClean="0"/>
              <a:t>●</a:t>
            </a:r>
            <a:r>
              <a:rPr lang="ja-JP" altLang="en-US" sz="2000" dirty="0"/>
              <a:t>経営戦略、財務など、経営全般に関する基礎知識が身に</a:t>
            </a:r>
            <a:r>
              <a:rPr lang="ja-JP" altLang="en-US" sz="2000" dirty="0" smtClean="0"/>
              <a:t>付きます</a:t>
            </a:r>
            <a:r>
              <a:rPr lang="en-US" altLang="ja-JP" sz="2000" dirty="0" smtClean="0"/>
              <a:t/>
            </a:r>
            <a:br>
              <a:rPr lang="en-US" altLang="ja-JP" sz="2000" dirty="0" smtClean="0"/>
            </a:br>
            <a:r>
              <a:rPr lang="ja-JP" altLang="en-US" sz="2000" dirty="0" smtClean="0"/>
              <a:t>●</a:t>
            </a:r>
            <a:r>
              <a:rPr lang="ja-JP" altLang="en-US" sz="2000" dirty="0"/>
              <a:t>業務に必要な</a:t>
            </a:r>
            <a:r>
              <a:rPr lang="en-US" altLang="ja-JP" sz="2000" dirty="0"/>
              <a:t>IT</a:t>
            </a:r>
            <a:r>
              <a:rPr lang="ja-JP" altLang="en-US" sz="2000" dirty="0"/>
              <a:t>の基礎知識が身に付きます</a:t>
            </a:r>
            <a:endParaRPr lang="en-US" altLang="ja-JP" sz="2000" dirty="0" smtClean="0"/>
          </a:p>
        </p:txBody>
      </p:sp>
    </p:spTree>
    <p:extLst>
      <p:ext uri="{BB962C8B-B14F-4D97-AF65-F5344CB8AC3E}">
        <p14:creationId xmlns:p14="http://schemas.microsoft.com/office/powerpoint/2010/main" val="4271376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idx="4294967295"/>
          </p:nvPr>
        </p:nvSpPr>
        <p:spPr/>
        <p:txBody>
          <a:bodyPr/>
          <a:lstStyle/>
          <a:p>
            <a:r>
              <a:rPr lang="ja-JP" altLang="en-US"/>
              <a:t>コンピュータはなぜ動くの？</a:t>
            </a:r>
          </a:p>
        </p:txBody>
      </p:sp>
      <p:sp>
        <p:nvSpPr>
          <p:cNvPr id="613379"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数学に基づいた緻密な理論の下でコンピュータが如何に動作しているのかを学んだ。</a:t>
            </a:r>
            <a:br>
              <a:rPr lang="ja-JP" altLang="en-US" b="1"/>
            </a:br>
            <a:r>
              <a:rPr lang="ja-JP" altLang="en-US" b="1"/>
              <a:t> </a:t>
            </a:r>
            <a:r>
              <a:rPr lang="en-US" altLang="ja-JP" sz="2800" b="1"/>
              <a:t>→</a:t>
            </a:r>
            <a:r>
              <a:rPr lang="ja-JP" altLang="en-US" sz="2800" b="1"/>
              <a:t>　プログラミング</a:t>
            </a:r>
            <a:r>
              <a:rPr lang="en-US" altLang="ja-JP" sz="2800" b="1"/>
              <a:t>Ⅰ</a:t>
            </a:r>
            <a:r>
              <a:rPr lang="ja-JP" altLang="en-US" sz="2800" b="1"/>
              <a:t>（２年前学期）</a:t>
            </a:r>
            <a:endParaRPr lang="ja-JP" altLang="en-US" b="1"/>
          </a:p>
          <a:p>
            <a:r>
              <a:rPr lang="ja-JP" altLang="en-US" b="1"/>
              <a:t>プログラミング</a:t>
            </a:r>
            <a:r>
              <a:rPr lang="en-US" altLang="ja-JP" b="1"/>
              <a:t>Ⅱ</a:t>
            </a:r>
            <a:r>
              <a:rPr lang="ja-JP" altLang="en-US" b="1"/>
              <a:t>ではプログラミングに必要な基礎知識を学び、Ｃ言語によるプログラミング（演習）を学習する。</a:t>
            </a:r>
            <a:endParaRPr kumimoji="0" lang="ja-JP" altLang="en-US"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idx="4294967295"/>
          </p:nvPr>
        </p:nvSpPr>
        <p:spPr/>
        <p:txBody>
          <a:bodyPr/>
          <a:lstStyle/>
          <a:p>
            <a:r>
              <a:rPr lang="ja-JP" altLang="en-US"/>
              <a:t>コンピュータシステム［再掲］</a:t>
            </a:r>
          </a:p>
        </p:txBody>
      </p:sp>
      <p:pic>
        <p:nvPicPr>
          <p:cNvPr id="389123" name="Picture 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389124"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125"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コンピュータ</a:t>
            </a:r>
          </a:p>
        </p:txBody>
      </p:sp>
      <p:sp>
        <p:nvSpPr>
          <p:cNvPr id="389126" name="Line 6"/>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389127" name="Line 7"/>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389128" name="Text Box 8"/>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外部</a:t>
            </a:r>
          </a:p>
        </p:txBody>
      </p:sp>
      <p:sp>
        <p:nvSpPr>
          <p:cNvPr id="389129" name="Text Box 9"/>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プログラム</a:t>
            </a:r>
          </a:p>
        </p:txBody>
      </p:sp>
      <p:sp>
        <p:nvSpPr>
          <p:cNvPr id="389130" name="Text Box 10"/>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データ</a:t>
            </a:r>
          </a:p>
        </p:txBody>
      </p:sp>
      <p:sp>
        <p:nvSpPr>
          <p:cNvPr id="389131" name="Text Box 11"/>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結果</a:t>
            </a:r>
          </a:p>
        </p:txBody>
      </p:sp>
      <p:sp>
        <p:nvSpPr>
          <p:cNvPr id="389132" name="Text Box 12"/>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処理</a:t>
            </a:r>
          </a:p>
        </p:txBody>
      </p:sp>
      <p:pic>
        <p:nvPicPr>
          <p:cNvPr id="389133" name="Picture 13"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extLst>
      <p:ext uri="{BB962C8B-B14F-4D97-AF65-F5344CB8AC3E}">
        <p14:creationId xmlns:p14="http://schemas.microsoft.com/office/powerpoint/2010/main" val="114255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で学んだこと</a:t>
            </a:r>
          </a:p>
        </p:txBody>
      </p:sp>
      <p:sp>
        <p:nvSpPr>
          <p:cNvPr id="617475"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コンピュータの歴史とプログラミング言語</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619523" name="Rectangle 3"/>
          <p:cNvSpPr>
            <a:spLocks noGrp="1" noChangeArrowheads="1"/>
          </p:cNvSpPr>
          <p:nvPr>
            <p:ph type="body" idx="4294967295"/>
          </p:nvPr>
        </p:nvSpPr>
        <p:spPr/>
        <p:txBody>
          <a:bodyPr/>
          <a:lstStyle/>
          <a:p>
            <a:r>
              <a:rPr lang="ja-JP" altLang="en-US"/>
              <a:t>ファイルシステムの理解</a:t>
            </a:r>
          </a:p>
          <a:p>
            <a:r>
              <a:rPr lang="ja-JP" altLang="en-US"/>
              <a:t>ＣＵＩ（コマンドプロンプト；シェル；ターミナル）におけるコマンドの使い方</a:t>
            </a:r>
          </a:p>
          <a:p>
            <a:r>
              <a:rPr lang="ja-JP" altLang="en-US"/>
              <a:t>Ｃ言語によるプログラミング法</a:t>
            </a:r>
          </a:p>
          <a:p>
            <a:r>
              <a:rPr lang="ja-JP" altLang="en-US"/>
              <a:t>定番（知っておきたい）プログラム</a:t>
            </a:r>
          </a:p>
          <a:p>
            <a:r>
              <a:rPr kumimoji="0" lang="ja-JP" altLang="en-US"/>
              <a:t>並び替えに関するプログラム</a:t>
            </a:r>
          </a:p>
          <a:p>
            <a:r>
              <a:rPr kumimoji="0" lang="ja-JP" altLang="en-US"/>
              <a:t>線形代数に関するプログラム（オプション）</a:t>
            </a:r>
            <a:endParaRPr kumimoji="0" lang="en-US" altLang="ja-JP"/>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idx="4294967295"/>
          </p:nvPr>
        </p:nvSpPr>
        <p:spPr/>
        <p:txBody>
          <a:bodyPr/>
          <a:lstStyle/>
          <a:p>
            <a:r>
              <a:rPr lang="ja-JP" altLang="en-US"/>
              <a:t>プログラミングとは</a:t>
            </a:r>
          </a:p>
        </p:txBody>
      </p:sp>
      <p:sp>
        <p:nvSpPr>
          <p:cNvPr id="114691" name="Rectangle 3"/>
          <p:cNvSpPr>
            <a:spLocks noGrp="1" noChangeArrowheads="1"/>
          </p:cNvSpPr>
          <p:nvPr>
            <p:ph type="body" idx="4294967295"/>
          </p:nvPr>
        </p:nvSpPr>
        <p:spPr/>
        <p:txBody>
          <a:bodyPr/>
          <a:lstStyle/>
          <a:p>
            <a:r>
              <a:rPr lang="ja-JP" altLang="en-US"/>
              <a:t>論理的な思考能力が必要</a:t>
            </a:r>
          </a:p>
          <a:p>
            <a:r>
              <a:rPr lang="en-US" altLang="ja-JP"/>
              <a:t>1</a:t>
            </a:r>
            <a:r>
              <a:rPr lang="ja-JP" altLang="en-US"/>
              <a:t>つでも間違えると正しく動かない</a:t>
            </a:r>
          </a:p>
          <a:p>
            <a:r>
              <a:rPr lang="ja-JP" altLang="en-US"/>
              <a:t>全てを正しく理解する必要がある</a:t>
            </a:r>
          </a:p>
          <a:p>
            <a:r>
              <a:rPr lang="ja-JP" altLang="en-US"/>
              <a:t>人間のような柔軟さはないので、全ての命令を一つ一つ正しく記述しなければならない</a:t>
            </a:r>
          </a:p>
          <a:p>
            <a:r>
              <a:rPr lang="ja-JP" altLang="en-US"/>
              <a:t>怖がる必要はない（直せばよい）</a:t>
            </a:r>
          </a:p>
          <a:p>
            <a:pPr lvl="1"/>
            <a:r>
              <a:rPr lang="ja-JP" altLang="en-US"/>
              <a:t>間違えていれば正しい結果が得られない</a:t>
            </a:r>
          </a:p>
          <a:p>
            <a:pPr lvl="1"/>
            <a:r>
              <a:rPr lang="ja-JP" altLang="en-US"/>
              <a:t>人間は間違いと勘違いをよくする</a:t>
            </a:r>
          </a:p>
          <a:p>
            <a:endParaRPr lang="ja-JP" altLang="en-US"/>
          </a:p>
          <a:p>
            <a:endParaRPr lang="ja-JP" altLang="en-US"/>
          </a:p>
          <a:p>
            <a:endParaRPr lang="ja-JP" altLang="en-US"/>
          </a:p>
        </p:txBody>
      </p:sp>
      <p:sp>
        <p:nvSpPr>
          <p:cNvPr id="603140" name="テキスト ボックス 4"/>
          <p:cNvSpPr txBox="1">
            <a:spLocks noChangeArrowheads="1"/>
          </p:cNvSpPr>
          <p:nvPr/>
        </p:nvSpPr>
        <p:spPr bwMode="auto">
          <a:xfrm>
            <a:off x="5805488" y="630238"/>
            <a:ext cx="262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3200"/>
              <a:t>NEXT</a:t>
            </a:r>
            <a:r>
              <a:rPr lang="ja-JP" altLang="en-US" sz="3200"/>
              <a:t>　</a:t>
            </a:r>
            <a:r>
              <a:rPr lang="en-US" altLang="ja-JP" sz="3200"/>
              <a:t>STEP</a:t>
            </a:r>
            <a:endParaRPr lang="ja-JP" altLang="en-US" sz="3200"/>
          </a:p>
        </p:txBody>
      </p:sp>
      <p:sp>
        <p:nvSpPr>
          <p:cNvPr id="109573" name="テキスト ボックス 5"/>
          <p:cNvSpPr txBox="1">
            <a:spLocks noChangeArrowheads="1"/>
          </p:cNvSpPr>
          <p:nvPr/>
        </p:nvSpPr>
        <p:spPr bwMode="auto">
          <a:xfrm>
            <a:off x="587375" y="6069013"/>
            <a:ext cx="805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3600">
                <a:solidFill>
                  <a:srgbClr val="FF0000"/>
                </a:solidFill>
              </a:rPr>
              <a:t>自分の頭で考え、自分の手を動かすべし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wipe(left)">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wipe(left)">
                                      <p:cBhvr>
                                        <p:cTn id="12" dur="500"/>
                                        <p:tgtEl>
                                          <p:spTgt spid="114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wipe(left)">
                                      <p:cBhvr>
                                        <p:cTn id="17" dur="500"/>
                                        <p:tgtEl>
                                          <p:spTgt spid="114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3" end="3"/>
                                            </p:txEl>
                                          </p:spTgt>
                                        </p:tgtEl>
                                        <p:attrNameLst>
                                          <p:attrName>style.visibility</p:attrName>
                                        </p:attrNameLst>
                                      </p:cBhvr>
                                      <p:to>
                                        <p:strVal val="visible"/>
                                      </p:to>
                                    </p:set>
                                    <p:animEffect transition="in" filter="wipe(left)">
                                      <p:cBhvr>
                                        <p:cTn id="22" dur="500"/>
                                        <p:tgtEl>
                                          <p:spTgt spid="1146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Effect transition="in" filter="wipe(left)">
                                      <p:cBhvr>
                                        <p:cTn id="27" dur="500"/>
                                        <p:tgtEl>
                                          <p:spTgt spid="1146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4691">
                                            <p:txEl>
                                              <p:pRg st="5" end="5"/>
                                            </p:txEl>
                                          </p:spTgt>
                                        </p:tgtEl>
                                        <p:attrNameLst>
                                          <p:attrName>style.visibility</p:attrName>
                                        </p:attrNameLst>
                                      </p:cBhvr>
                                      <p:to>
                                        <p:strVal val="visible"/>
                                      </p:to>
                                    </p:set>
                                    <p:animEffect transition="in" filter="wipe(left)">
                                      <p:cBhvr>
                                        <p:cTn id="32" dur="500"/>
                                        <p:tgtEl>
                                          <p:spTgt spid="1146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4691">
                                            <p:txEl>
                                              <p:pRg st="6" end="6"/>
                                            </p:txEl>
                                          </p:spTgt>
                                        </p:tgtEl>
                                        <p:attrNameLst>
                                          <p:attrName>style.visibility</p:attrName>
                                        </p:attrNameLst>
                                      </p:cBhvr>
                                      <p:to>
                                        <p:strVal val="visible"/>
                                      </p:to>
                                    </p:set>
                                    <p:animEffect transition="in" filter="wipe(left)">
                                      <p:cBhvr>
                                        <p:cTn id="37" dur="500"/>
                                        <p:tgtEl>
                                          <p:spTgt spid="1146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9573"/>
                                        </p:tgtEl>
                                        <p:attrNameLst>
                                          <p:attrName>style.visibility</p:attrName>
                                        </p:attrNameLst>
                                      </p:cBhvr>
                                      <p:to>
                                        <p:strVal val="visible"/>
                                      </p:to>
                                    </p:set>
                                    <p:anim calcmode="lin" valueType="num">
                                      <p:cBhvr additive="base">
                                        <p:cTn id="42" dur="500" fill="hold"/>
                                        <p:tgtEl>
                                          <p:spTgt spid="109573"/>
                                        </p:tgtEl>
                                        <p:attrNameLst>
                                          <p:attrName>ppt_x</p:attrName>
                                        </p:attrNameLst>
                                      </p:cBhvr>
                                      <p:tavLst>
                                        <p:tav tm="0">
                                          <p:val>
                                            <p:strVal val="#ppt_x"/>
                                          </p:val>
                                        </p:tav>
                                        <p:tav tm="100000">
                                          <p:val>
                                            <p:strVal val="#ppt_x"/>
                                          </p:val>
                                        </p:tav>
                                      </p:tavLst>
                                    </p:anim>
                                    <p:anim calcmode="lin" valueType="num">
                                      <p:cBhvr additive="base">
                                        <p:cTn id="43"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p:bldP spid="1095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en-US" altLang="ja-JP" dirty="0" smtClean="0"/>
              <a:t>C</a:t>
            </a:r>
            <a:r>
              <a:rPr lang="ja-JP" altLang="en-US" dirty="0" smtClean="0"/>
              <a:t>言語の特徴</a:t>
            </a:r>
            <a:endParaRPr lang="ja-JP" altLang="en-US" dirty="0"/>
          </a:p>
        </p:txBody>
      </p:sp>
      <p:sp>
        <p:nvSpPr>
          <p:cNvPr id="619523" name="Rectangle 3"/>
          <p:cNvSpPr>
            <a:spLocks noGrp="1" noChangeArrowheads="1"/>
          </p:cNvSpPr>
          <p:nvPr>
            <p:ph type="body" idx="4294967295"/>
          </p:nvPr>
        </p:nvSpPr>
        <p:spPr>
          <a:xfrm>
            <a:off x="457200" y="1557338"/>
            <a:ext cx="8229600" cy="3887886"/>
          </a:xfrm>
        </p:spPr>
        <p:txBody>
          <a:bodyPr/>
          <a:lstStyle/>
          <a:p>
            <a:r>
              <a:rPr lang="ja-JP" altLang="en-US" dirty="0" smtClean="0"/>
              <a:t>構造化プログラミング向き言語</a:t>
            </a:r>
            <a:endParaRPr lang="ja-JP" altLang="en-US" dirty="0"/>
          </a:p>
          <a:p>
            <a:r>
              <a:rPr lang="ja-JP" altLang="en-US" dirty="0" smtClean="0"/>
              <a:t>“低水準”な高級言語</a:t>
            </a:r>
            <a:endParaRPr lang="ja-JP" altLang="en-US" dirty="0"/>
          </a:p>
          <a:p>
            <a:r>
              <a:rPr lang="ja-JP" altLang="en-US" dirty="0" smtClean="0"/>
              <a:t>データ型が豊富</a:t>
            </a:r>
            <a:endParaRPr lang="ja-JP" altLang="en-US" dirty="0"/>
          </a:p>
          <a:p>
            <a:r>
              <a:rPr lang="ja-JP" altLang="en-US" dirty="0" smtClean="0"/>
              <a:t>コンパクトな言語仕様</a:t>
            </a:r>
            <a:endParaRPr lang="ja-JP" altLang="en-US" dirty="0"/>
          </a:p>
          <a:p>
            <a:r>
              <a:rPr kumimoji="0" lang="ja-JP" altLang="en-US" dirty="0"/>
              <a:t>関数</a:t>
            </a:r>
            <a:r>
              <a:rPr kumimoji="0" lang="ja-JP" altLang="en-US" dirty="0" smtClean="0"/>
              <a:t>によるモジュール化</a:t>
            </a:r>
            <a:endParaRPr kumimoji="0" lang="ja-JP" altLang="en-US" dirty="0"/>
          </a:p>
          <a:p>
            <a:r>
              <a:rPr kumimoji="0" lang="ja-JP" altLang="en-US" dirty="0" smtClean="0"/>
              <a:t>移植性が高い</a:t>
            </a:r>
            <a:endParaRPr kumimoji="0" lang="en-US" altLang="ja-JP" dirty="0"/>
          </a:p>
        </p:txBody>
      </p:sp>
      <p:sp>
        <p:nvSpPr>
          <p:cNvPr id="2" name="テキスト ボックス 1"/>
          <p:cNvSpPr txBox="1"/>
          <p:nvPr/>
        </p:nvSpPr>
        <p:spPr>
          <a:xfrm>
            <a:off x="809582" y="5661248"/>
            <a:ext cx="7524836" cy="646331"/>
          </a:xfrm>
          <a:prstGeom prst="rect">
            <a:avLst/>
          </a:prstGeom>
          <a:noFill/>
        </p:spPr>
        <p:txBody>
          <a:bodyPr wrap="square" rtlCol="0">
            <a:spAutoFit/>
          </a:bodyPr>
          <a:lstStyle/>
          <a:p>
            <a:r>
              <a:rPr kumimoji="1" lang="ja-JP" altLang="en-US" sz="3600" dirty="0" smtClean="0"/>
              <a:t>「</a:t>
            </a:r>
            <a:r>
              <a:rPr kumimoji="1" lang="en-US" altLang="ja-JP" sz="3600" dirty="0" smtClean="0"/>
              <a:t>C</a:t>
            </a:r>
            <a:r>
              <a:rPr kumimoji="1" lang="ja-JP" altLang="en-US" sz="3600" dirty="0" smtClean="0"/>
              <a:t>言語スタートブック」より抜粋</a:t>
            </a:r>
            <a:r>
              <a:rPr lang="ja-JP" altLang="en-US" sz="3600" dirty="0" smtClean="0"/>
              <a:t>（</a:t>
            </a:r>
            <a:r>
              <a:rPr lang="en-US" altLang="ja-JP" sz="3600" dirty="0" smtClean="0"/>
              <a:t>P.18</a:t>
            </a:r>
            <a:r>
              <a:rPr lang="ja-JP" altLang="en-US" sz="3600" dirty="0" smtClean="0"/>
              <a:t>）</a:t>
            </a:r>
            <a:endParaRPr kumimoji="1" lang="en-US" altLang="ja-JP" sz="3600" dirty="0" smtClean="0"/>
          </a:p>
        </p:txBody>
      </p:sp>
    </p:spTree>
    <p:extLst>
      <p:ext uri="{BB962C8B-B14F-4D97-AF65-F5344CB8AC3E}">
        <p14:creationId xmlns:p14="http://schemas.microsoft.com/office/powerpoint/2010/main" val="3212104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r>
              <a:rPr lang="ja-JP" altLang="en-US" dirty="0"/>
              <a:t>最も基本的な</a:t>
            </a:r>
            <a:r>
              <a:rPr lang="en-US" altLang="ja-JP" dirty="0"/>
              <a:t>C</a:t>
            </a:r>
            <a:r>
              <a:rPr lang="ja-JP" altLang="en-US" dirty="0"/>
              <a:t>言語プログラム</a:t>
            </a:r>
          </a:p>
        </p:txBody>
      </p:sp>
      <p:sp>
        <p:nvSpPr>
          <p:cNvPr id="605187" name="Rectangle 3"/>
          <p:cNvSpPr>
            <a:spLocks noGrp="1" noChangeArrowheads="1"/>
          </p:cNvSpPr>
          <p:nvPr>
            <p:ph type="body" idx="1"/>
          </p:nvPr>
        </p:nvSpPr>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int main(void)</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a:t>
            </a:r>
            <a:r>
              <a:rPr lang="ja-JP" altLang="en-US" b="1">
                <a:solidFill>
                  <a:srgbClr val="0000FF"/>
                </a:solidFill>
                <a:latin typeface="Courier New" panose="02070309020205020404" pitchFamily="49" charset="0"/>
                <a:ea typeface="MS UI Gothic" panose="020B0600070205080204" pitchFamily="50" charset="-128"/>
              </a:rPr>
              <a:t>　</a:t>
            </a:r>
            <a:r>
              <a:rPr lang="en-US" altLang="ja-JP" b="1">
                <a:solidFill>
                  <a:srgbClr val="0000FF"/>
                </a:solidFill>
                <a:latin typeface="Courier New" panose="02070309020205020404" pitchFamily="49" charset="0"/>
                <a:ea typeface="MS UI Gothic" panose="020B0600070205080204" pitchFamily="50" charset="-128"/>
              </a:rPr>
              <a:t>World\n”);</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return 0;</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5188" name="Text Box 4"/>
          <p:cNvSpPr txBox="1">
            <a:spLocks noChangeArrowheads="1"/>
          </p:cNvSpPr>
          <p:nvPr/>
        </p:nvSpPr>
        <p:spPr bwMode="auto">
          <a:xfrm>
            <a:off x="1976438" y="6162675"/>
            <a:ext cx="5191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＊現在推奨されている書き方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p:txBody>
          <a:bodyPr/>
          <a:lstStyle/>
          <a:p>
            <a:r>
              <a:rPr lang="ja-JP" altLang="en-US" sz="4000"/>
              <a:t>「スタートブック」の</a:t>
            </a:r>
            <a:r>
              <a:rPr lang="en-US" altLang="ja-JP" sz="4000"/>
              <a:t>C</a:t>
            </a:r>
            <a:r>
              <a:rPr lang="ja-JP" altLang="en-US" sz="4000"/>
              <a:t>言語プログラム</a:t>
            </a:r>
          </a:p>
        </p:txBody>
      </p:sp>
      <p:sp>
        <p:nvSpPr>
          <p:cNvPr id="606211" name="Rectangle 3"/>
          <p:cNvSpPr>
            <a:spLocks noGrp="1" noChangeArrowheads="1"/>
          </p:cNvSpPr>
          <p:nvPr>
            <p:ph type="body" idx="1"/>
          </p:nvPr>
        </p:nvSpPr>
        <p:spPr>
          <a:xfrm>
            <a:off x="457200" y="1557338"/>
            <a:ext cx="8229600" cy="3527425"/>
          </a:xfrm>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void main()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 World\n”);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6212" name="Text Box 4"/>
          <p:cNvSpPr txBox="1">
            <a:spLocks noChangeArrowheads="1"/>
          </p:cNvSpPr>
          <p:nvPr/>
        </p:nvSpPr>
        <p:spPr bwMode="auto">
          <a:xfrm>
            <a:off x="752475" y="5675313"/>
            <a:ext cx="76390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＊情報処理技術者試験に対応した書き方</a:t>
            </a:r>
          </a:p>
          <a:p>
            <a:r>
              <a:rPr lang="ja-JP" altLang="en-US" sz="3200">
                <a:solidFill>
                  <a:schemeClr val="tx1"/>
                </a:solidFill>
              </a:rPr>
              <a:t>ただし、現在推奨されている書き方ではない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5225</TotalTime>
  <Words>755</Words>
  <Application>Microsoft Office PowerPoint</Application>
  <PresentationFormat>画面に合わせる (4:3)</PresentationFormat>
  <Paragraphs>137</Paragraphs>
  <Slides>19</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ＭＳ Ｐ明朝</vt:lpstr>
      <vt:lpstr>MS UI Gothic</vt:lpstr>
      <vt:lpstr>Arial</vt:lpstr>
      <vt:lpstr>Courier New</vt:lpstr>
      <vt:lpstr>Times New Roman</vt:lpstr>
      <vt:lpstr>Wingdings</vt:lpstr>
      <vt:lpstr>1_Pixel</vt:lpstr>
      <vt:lpstr>プログラミングⅠ</vt:lpstr>
      <vt:lpstr>コンピュータはなぜ動くの？</vt:lpstr>
      <vt:lpstr>コンピュータシステム［再掲］</vt:lpstr>
      <vt:lpstr>プログラミングⅠで学んだこと</vt:lpstr>
      <vt:lpstr>プログラミングⅡで学ぶこと</vt:lpstr>
      <vt:lpstr>プログラミングとは</vt:lpstr>
      <vt:lpstr>C言語の特徴</vt:lpstr>
      <vt:lpstr>最も基本的なC言語プログラム</vt:lpstr>
      <vt:lpstr>「スタートブック」のC言語プログラム</vt:lpstr>
      <vt:lpstr>はじめにマスターすべきこと</vt:lpstr>
      <vt:lpstr>C言語をマスターするためのポイント</vt:lpstr>
      <vt:lpstr>大学の端末室で利用できるC言語</vt:lpstr>
      <vt:lpstr>自宅で使えるフリーのC言語</vt:lpstr>
      <vt:lpstr>プログラミングの大まかな流れ</vt:lpstr>
      <vt:lpstr>情報処理技術者試験について（１）</vt:lpstr>
      <vt:lpstr>情報処理技術者試験について（２）</vt:lpstr>
      <vt:lpstr>情報処理技術者試験について（３）</vt:lpstr>
      <vt:lpstr>平成２９年度 秋期 情報処理技術者試験 案内</vt:lpstr>
      <vt:lpstr>ＩＴパスポート試験（ＣＢＴ方式）</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547</cp:revision>
  <dcterms:created xsi:type="dcterms:W3CDTF">1601-01-01T00:00:00Z</dcterms:created>
  <dcterms:modified xsi:type="dcterms:W3CDTF">2017-03-23T14:07:06Z</dcterms:modified>
</cp:coreProperties>
</file>