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411" r:id="rId2"/>
    <p:sldId id="412" r:id="rId3"/>
    <p:sldId id="413" r:id="rId4"/>
    <p:sldId id="414" r:id="rId5"/>
    <p:sldId id="415" r:id="rId6"/>
    <p:sldId id="416" r:id="rId7"/>
    <p:sldId id="417" r:id="rId8"/>
    <p:sldId id="418" r:id="rId9"/>
    <p:sldId id="419" r:id="rId10"/>
    <p:sldId id="427" r:id="rId11"/>
    <p:sldId id="421" r:id="rId12"/>
    <p:sldId id="422" r:id="rId13"/>
    <p:sldId id="423" r:id="rId14"/>
    <p:sldId id="424" r:id="rId15"/>
    <p:sldId id="474" r:id="rId16"/>
    <p:sldId id="475" r:id="rId17"/>
    <p:sldId id="476" r:id="rId18"/>
    <p:sldId id="425" r:id="rId19"/>
    <p:sldId id="426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  <a:srgbClr val="DEDEDE"/>
    <a:srgbClr val="C0C0C0"/>
    <a:srgbClr val="FFFF00"/>
    <a:srgbClr val="996633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94491F1F-E163-45D5-A229-2D7AF5C64BE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1692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388707CC-BC3D-4C06-B364-1F55B28B2B7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9950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4423A-E9E8-459F-A6E0-8BEA1A4B9887}" type="slidenum">
              <a:rPr lang="ja-JP" altLang="en-US"/>
              <a:pPr/>
              <a:t>1</a:t>
            </a:fld>
            <a:endParaRPr lang="en-US" altLang="ja-JP"/>
          </a:p>
        </p:txBody>
      </p:sp>
      <p:sp>
        <p:nvSpPr>
          <p:cNvPr id="37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57161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C6B8DF-F8E2-43E9-8487-BC3B194344A1}" type="slidenum">
              <a:rPr lang="ja-JP" altLang="en-US"/>
              <a:pPr/>
              <a:t>10</a:t>
            </a:fld>
            <a:endParaRPr lang="en-US" altLang="ja-JP"/>
          </a:p>
        </p:txBody>
      </p:sp>
      <p:sp>
        <p:nvSpPr>
          <p:cNvPr id="403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881511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CCB59E-A218-4EAF-8AB0-9E2E9447E065}" type="slidenum">
              <a:rPr lang="ja-JP" altLang="en-US"/>
              <a:pPr/>
              <a:t>11</a:t>
            </a:fld>
            <a:endParaRPr lang="en-US" altLang="ja-JP"/>
          </a:p>
        </p:txBody>
      </p:sp>
      <p:sp>
        <p:nvSpPr>
          <p:cNvPr id="391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742767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BCAC29-160B-47E2-89E2-A1695FD9EBA4}" type="slidenum">
              <a:rPr lang="ja-JP" altLang="en-US"/>
              <a:pPr/>
              <a:t>12</a:t>
            </a:fld>
            <a:endParaRPr lang="en-US" altLang="ja-JP"/>
          </a:p>
        </p:txBody>
      </p:sp>
      <p:sp>
        <p:nvSpPr>
          <p:cNvPr id="393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812150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912397-9C99-4C79-B568-792CE9CE4332}" type="slidenum">
              <a:rPr lang="ja-JP" altLang="en-US"/>
              <a:pPr/>
              <a:t>13</a:t>
            </a:fld>
            <a:endParaRPr lang="en-US" altLang="ja-JP"/>
          </a:p>
        </p:txBody>
      </p:sp>
      <p:sp>
        <p:nvSpPr>
          <p:cNvPr id="395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84749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EEDEDA-87BD-4D87-8B00-A5FC67BA0F1B}" type="slidenum">
              <a:rPr lang="ja-JP" altLang="en-US"/>
              <a:pPr/>
              <a:t>14</a:t>
            </a:fld>
            <a:endParaRPr lang="en-US" altLang="ja-JP"/>
          </a:p>
        </p:txBody>
      </p:sp>
      <p:sp>
        <p:nvSpPr>
          <p:cNvPr id="397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989841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935053-AB44-4CFC-AAD9-C8F28644F69A}" type="slidenum">
              <a:rPr lang="ja-JP" altLang="en-US"/>
              <a:pPr/>
              <a:t>18</a:t>
            </a:fld>
            <a:endParaRPr lang="en-US" altLang="ja-JP"/>
          </a:p>
        </p:txBody>
      </p:sp>
      <p:sp>
        <p:nvSpPr>
          <p:cNvPr id="399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26890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91823E-9FB4-45B7-83E8-A071D15B310A}" type="slidenum">
              <a:rPr lang="ja-JP" altLang="en-US"/>
              <a:pPr/>
              <a:t>19</a:t>
            </a:fld>
            <a:endParaRPr lang="en-US" altLang="ja-JP"/>
          </a:p>
        </p:txBody>
      </p:sp>
      <p:sp>
        <p:nvSpPr>
          <p:cNvPr id="401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1208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BB5476-6272-4A01-AB30-CFBD4BCDAD29}" type="slidenum">
              <a:rPr lang="ja-JP" altLang="en-US"/>
              <a:pPr/>
              <a:t>2</a:t>
            </a:fld>
            <a:endParaRPr lang="en-US" altLang="ja-JP"/>
          </a:p>
        </p:txBody>
      </p:sp>
      <p:sp>
        <p:nvSpPr>
          <p:cNvPr id="372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10165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64D6F-9FB4-4BFD-9673-D50403494838}" type="slidenum">
              <a:rPr lang="ja-JP" altLang="en-US"/>
              <a:pPr/>
              <a:t>3</a:t>
            </a:fld>
            <a:endParaRPr lang="en-US" altLang="ja-JP"/>
          </a:p>
        </p:txBody>
      </p:sp>
      <p:sp>
        <p:nvSpPr>
          <p:cNvPr id="374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型番：６（４１），誤り訂正レベル：Ｈ，２００％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554263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19194A-D2CB-4420-B2D7-73688613B225}" type="slidenum">
              <a:rPr lang="ja-JP" altLang="en-US"/>
              <a:pPr/>
              <a:t>4</a:t>
            </a:fld>
            <a:endParaRPr lang="en-US" altLang="ja-JP"/>
          </a:p>
        </p:txBody>
      </p:sp>
      <p:sp>
        <p:nvSpPr>
          <p:cNvPr id="376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33433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DC1D97-DA79-4D0B-9B53-BBE91D172955}" type="slidenum">
              <a:rPr lang="ja-JP" altLang="en-US"/>
              <a:pPr/>
              <a:t>5</a:t>
            </a:fld>
            <a:endParaRPr lang="en-US" altLang="ja-JP"/>
          </a:p>
        </p:txBody>
      </p:sp>
      <p:sp>
        <p:nvSpPr>
          <p:cNvPr id="378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649841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75A770-E599-4E72-94B5-AFE1CB4F95D9}" type="slidenum">
              <a:rPr lang="ja-JP" altLang="en-US"/>
              <a:pPr/>
              <a:t>6</a:t>
            </a:fld>
            <a:endParaRPr lang="en-US" altLang="ja-JP"/>
          </a:p>
        </p:txBody>
      </p:sp>
      <p:sp>
        <p:nvSpPr>
          <p:cNvPr id="380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型番：６（４１），誤り訂正レベル：Ｈ，２５０％</a:t>
            </a:r>
            <a:endParaRPr lang="en-US" altLang="ja-JP" dirty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796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12B38F-EA93-4AD5-B3C3-8C172464FF03}" type="slidenum">
              <a:rPr lang="ja-JP" altLang="en-US"/>
              <a:pPr/>
              <a:t>7</a:t>
            </a:fld>
            <a:endParaRPr lang="en-US" altLang="ja-JP"/>
          </a:p>
        </p:txBody>
      </p:sp>
      <p:sp>
        <p:nvSpPr>
          <p:cNvPr id="382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75807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200FF7-2EA6-46B0-8790-5CA042917620}" type="slidenum">
              <a:rPr lang="ja-JP" altLang="en-US"/>
              <a:pPr/>
              <a:t>8</a:t>
            </a:fld>
            <a:endParaRPr lang="en-US" altLang="ja-JP"/>
          </a:p>
        </p:txBody>
      </p:sp>
      <p:sp>
        <p:nvSpPr>
          <p:cNvPr id="385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型番：６（４１），誤り訂正レベル：Ｈ，２００％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5111041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A7DDCF-2DE2-4FD6-8727-A0AF318D2C16}" type="slidenum">
              <a:rPr lang="ja-JP" altLang="en-US"/>
              <a:pPr/>
              <a:t>9</a:t>
            </a:fld>
            <a:endParaRPr lang="en-US" altLang="ja-JP"/>
          </a:p>
        </p:txBody>
      </p:sp>
      <p:sp>
        <p:nvSpPr>
          <p:cNvPr id="387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7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5408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923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9237" name="Text Box 21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/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1903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3915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タイトル、クリップ アート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オンライン画像のプレースホルダー 2"/>
          <p:cNvSpPr>
            <a:spLocks noGrp="1"/>
          </p:cNvSpPr>
          <p:nvPr>
            <p:ph type="clipArt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7448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557338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4081463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7872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755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57200" y="1557338"/>
            <a:ext cx="8229600" cy="4895850"/>
          </a:xfrm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1210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557338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4081463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0740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5733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41455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292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82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958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527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6888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622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820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8209" name="Text Box 17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kumimoji="0" lang="en-US" altLang="ja-JP" sz="1800" b="1" dirty="0" smtClean="0">
                <a:solidFill>
                  <a:schemeClr val="bg1"/>
                </a:solidFill>
              </a:rPr>
              <a:t>2019</a:t>
            </a:r>
            <a:r>
              <a:rPr kumimoji="0"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kumimoji="0" lang="ja-JP" altLang="en-US" sz="1800" b="1" dirty="0">
                <a:solidFill>
                  <a:schemeClr val="bg1"/>
                </a:solidFill>
              </a:rPr>
              <a:t>　情報</a:t>
            </a:r>
            <a:r>
              <a:rPr kumimoji="0" lang="ja-JP" altLang="en-US" sz="1800" b="1" dirty="0" smtClean="0">
                <a:solidFill>
                  <a:schemeClr val="bg1"/>
                </a:solidFill>
              </a:rPr>
              <a:t>数理特論</a:t>
            </a:r>
            <a:r>
              <a:rPr kumimoji="0" lang="en-US" altLang="ja-JP" sz="1800" b="1" dirty="0" smtClean="0">
                <a:solidFill>
                  <a:schemeClr val="bg1"/>
                </a:solidFill>
              </a:rPr>
              <a:t>B</a:t>
            </a:r>
            <a:endParaRPr lang="en-US" altLang="ja-JP" sz="18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ll-labs.com/news/2001/february/26/shannon2_lg.jpe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bell-labs.com/news/2001/february/26/shannon_lg.jpeg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情報</a:t>
            </a:r>
            <a:r>
              <a:rPr lang="ja-JP" altLang="en-US" dirty="0" smtClean="0"/>
              <a:t>数理特論</a:t>
            </a:r>
            <a:r>
              <a:rPr lang="en-US" altLang="ja-JP" dirty="0" smtClean="0"/>
              <a:t>B</a:t>
            </a:r>
            <a:endParaRPr lang="ja-JP" altLang="en-US" dirty="0"/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ja-JP" altLang="en-US"/>
              <a:t>～ 授業紹介 ～</a:t>
            </a:r>
          </a:p>
        </p:txBody>
      </p:sp>
      <p:sp>
        <p:nvSpPr>
          <p:cNvPr id="369668" name="Text Box 4"/>
          <p:cNvSpPr txBox="1">
            <a:spLocks noChangeArrowheads="1"/>
          </p:cNvSpPr>
          <p:nvPr/>
        </p:nvSpPr>
        <p:spPr bwMode="auto">
          <a:xfrm>
            <a:off x="3276600" y="1706563"/>
            <a:ext cx="48958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2800" b="1" dirty="0" smtClean="0">
                <a:solidFill>
                  <a:schemeClr val="bg1"/>
                </a:solidFill>
              </a:rPr>
              <a:t>2019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年度</a:t>
            </a:r>
            <a:endParaRPr lang="ja-JP" alt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クロード　</a:t>
            </a:r>
            <a:r>
              <a:rPr lang="en-US" altLang="ja-JP"/>
              <a:t>E.</a:t>
            </a:r>
            <a:r>
              <a:rPr lang="ja-JP" altLang="en-US"/>
              <a:t>　シャノン</a:t>
            </a:r>
          </a:p>
        </p:txBody>
      </p:sp>
      <p:sp>
        <p:nvSpPr>
          <p:cNvPr id="402435" name="Rectangle 3"/>
          <p:cNvSpPr>
            <a:spLocks noChangeArrowheads="1"/>
          </p:cNvSpPr>
          <p:nvPr/>
        </p:nvSpPr>
        <p:spPr bwMode="auto">
          <a:xfrm>
            <a:off x="611188" y="1557338"/>
            <a:ext cx="3529012" cy="4895850"/>
          </a:xfrm>
          <a:prstGeom prst="rect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2436" name="Rectangle 4"/>
          <p:cNvSpPr>
            <a:spLocks noChangeArrowheads="1"/>
          </p:cNvSpPr>
          <p:nvPr/>
        </p:nvSpPr>
        <p:spPr bwMode="auto">
          <a:xfrm>
            <a:off x="4500563" y="2781300"/>
            <a:ext cx="4032250" cy="3671888"/>
          </a:xfrm>
          <a:prstGeom prst="rect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2437" name="Text Box 5"/>
          <p:cNvSpPr txBox="1">
            <a:spLocks noChangeArrowheads="1"/>
          </p:cNvSpPr>
          <p:nvPr/>
        </p:nvSpPr>
        <p:spPr bwMode="auto">
          <a:xfrm>
            <a:off x="827088" y="5876925"/>
            <a:ext cx="1962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著作権保護画像</a:t>
            </a:r>
          </a:p>
        </p:txBody>
      </p:sp>
      <p:sp>
        <p:nvSpPr>
          <p:cNvPr id="402438" name="Text Box 6"/>
          <p:cNvSpPr txBox="1">
            <a:spLocks noChangeArrowheads="1"/>
          </p:cNvSpPr>
          <p:nvPr/>
        </p:nvSpPr>
        <p:spPr bwMode="auto">
          <a:xfrm>
            <a:off x="4716463" y="5876925"/>
            <a:ext cx="1962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著作権保護画像</a:t>
            </a:r>
          </a:p>
        </p:txBody>
      </p:sp>
      <p:sp>
        <p:nvSpPr>
          <p:cNvPr id="402439" name="Text Box 7"/>
          <p:cNvSpPr txBox="1">
            <a:spLocks noChangeArrowheads="1"/>
          </p:cNvSpPr>
          <p:nvPr/>
        </p:nvSpPr>
        <p:spPr bwMode="auto">
          <a:xfrm>
            <a:off x="877888" y="3429000"/>
            <a:ext cx="2973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180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3"/>
              </a:rPr>
              <a:t>http://www.bell-labs.com</a:t>
            </a:r>
          </a:p>
          <a:p>
            <a:r>
              <a:rPr lang="en-US" altLang="ja-JP" sz="180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3"/>
              </a:rPr>
              <a:t>/news/2001/february/26</a:t>
            </a:r>
          </a:p>
          <a:p>
            <a:r>
              <a:rPr lang="en-US" altLang="ja-JP" sz="180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3"/>
              </a:rPr>
              <a:t>/shannon2_lg.jpeg</a:t>
            </a:r>
            <a:endParaRPr lang="en-US" altLang="ja-JP" sz="18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02440" name="Text Box 8"/>
          <p:cNvSpPr txBox="1">
            <a:spLocks noChangeArrowheads="1"/>
          </p:cNvSpPr>
          <p:nvPr/>
        </p:nvSpPr>
        <p:spPr bwMode="auto">
          <a:xfrm>
            <a:off x="5003800" y="4005263"/>
            <a:ext cx="2973388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180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4"/>
              </a:rPr>
              <a:t>http://www.bell-labs.com</a:t>
            </a:r>
          </a:p>
          <a:p>
            <a:r>
              <a:rPr lang="en-US" altLang="ja-JP" sz="180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4"/>
              </a:rPr>
              <a:t>/news/2001/february/26</a:t>
            </a:r>
          </a:p>
          <a:p>
            <a:r>
              <a:rPr lang="en-US" altLang="ja-JP" sz="180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4"/>
              </a:rPr>
              <a:t>/shannon_lg.jpeg</a:t>
            </a:r>
            <a:endParaRPr lang="en-US" altLang="ja-JP" sz="18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02441" name="Text Box 9"/>
          <p:cNvSpPr txBox="1">
            <a:spLocks noChangeArrowheads="1"/>
          </p:cNvSpPr>
          <p:nvPr/>
        </p:nvSpPr>
        <p:spPr bwMode="auto">
          <a:xfrm>
            <a:off x="4532313" y="1628775"/>
            <a:ext cx="41941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Claude Elwood Shannon</a:t>
            </a:r>
          </a:p>
          <a:p>
            <a:r>
              <a:rPr lang="ja-JP" altLang="en-US"/>
              <a:t>（</a:t>
            </a:r>
            <a:r>
              <a:rPr lang="en-US" altLang="ja-JP"/>
              <a:t>1916</a:t>
            </a:r>
            <a:r>
              <a:rPr lang="ja-JP" altLang="en-US"/>
              <a:t>年</a:t>
            </a:r>
            <a:r>
              <a:rPr lang="en-US" altLang="ja-JP"/>
              <a:t>4</a:t>
            </a:r>
            <a:r>
              <a:rPr lang="ja-JP" altLang="en-US"/>
              <a:t>月</a:t>
            </a:r>
            <a:r>
              <a:rPr lang="en-US" altLang="ja-JP"/>
              <a:t>30</a:t>
            </a:r>
            <a:r>
              <a:rPr lang="ja-JP" altLang="en-US"/>
              <a:t>日～</a:t>
            </a:r>
            <a:r>
              <a:rPr lang="en-US" altLang="ja-JP"/>
              <a:t>2001</a:t>
            </a:r>
            <a:r>
              <a:rPr lang="ja-JP" altLang="en-US"/>
              <a:t>年</a:t>
            </a:r>
            <a:r>
              <a:rPr lang="en-US" altLang="ja-JP"/>
              <a:t>2</a:t>
            </a:r>
            <a:r>
              <a:rPr lang="ja-JP" altLang="en-US"/>
              <a:t>月</a:t>
            </a:r>
            <a:r>
              <a:rPr lang="en-US" altLang="ja-JP"/>
              <a:t>24</a:t>
            </a:r>
            <a:r>
              <a:rPr lang="ja-JP" altLang="en-US"/>
              <a:t>日）</a:t>
            </a:r>
          </a:p>
        </p:txBody>
      </p:sp>
      <p:sp>
        <p:nvSpPr>
          <p:cNvPr id="402442" name="Text Box 10"/>
          <p:cNvSpPr txBox="1">
            <a:spLocks noChangeArrowheads="1"/>
          </p:cNvSpPr>
          <p:nvPr/>
        </p:nvSpPr>
        <p:spPr bwMode="auto">
          <a:xfrm>
            <a:off x="4572000" y="2276475"/>
            <a:ext cx="4054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＊後に、「情報理論の父」と呼ばれる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シャノンの情報理論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情報を確率的概念として定義</a:t>
            </a:r>
          </a:p>
          <a:p>
            <a:r>
              <a:rPr lang="ja-JP" altLang="en-US"/>
              <a:t>情報を定量化するために情報量を定義</a:t>
            </a:r>
            <a:br>
              <a:rPr lang="ja-JP" altLang="en-US"/>
            </a:br>
            <a:r>
              <a:rPr lang="ja-JP" altLang="en-US"/>
              <a:t>（情報量の単位として</a:t>
            </a:r>
            <a:r>
              <a:rPr lang="ja-JP" altLang="en-US">
                <a:solidFill>
                  <a:srgbClr val="0000FF"/>
                </a:solidFill>
              </a:rPr>
              <a:t>ビット</a:t>
            </a:r>
            <a:r>
              <a:rPr lang="ja-JP" altLang="en-US"/>
              <a:t>を導入）</a:t>
            </a:r>
          </a:p>
          <a:p>
            <a:r>
              <a:rPr lang="ja-JP" altLang="en-US"/>
              <a:t>情報源を定義し、情報源が発する情報量を計算できること</a:t>
            </a:r>
          </a:p>
          <a:p>
            <a:r>
              <a:rPr lang="ja-JP" altLang="en-US"/>
              <a:t>通信系のモデルを示し、通信路容量を定義し、この通信路容量を超えなければ</a:t>
            </a:r>
            <a:r>
              <a:rPr lang="ja-JP" altLang="en-US">
                <a:solidFill>
                  <a:srgbClr val="0000FF"/>
                </a:solidFill>
              </a:rPr>
              <a:t>適当な符号化により誤りなしに伝達が可能である</a:t>
            </a:r>
            <a:r>
              <a:rPr lang="ja-JP" altLang="en-US"/>
              <a:t>こと</a:t>
            </a:r>
          </a:p>
        </p:txBody>
      </p:sp>
      <p:sp>
        <p:nvSpPr>
          <p:cNvPr id="390148" name="Text Box 4"/>
          <p:cNvSpPr txBox="1">
            <a:spLocks noChangeArrowheads="1"/>
          </p:cNvSpPr>
          <p:nvPr/>
        </p:nvSpPr>
        <p:spPr bwMode="auto">
          <a:xfrm>
            <a:off x="4487863" y="5949950"/>
            <a:ext cx="28209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600" b="1">
                <a:solidFill>
                  <a:srgbClr val="0000FF"/>
                </a:solidFill>
              </a:rPr>
              <a:t>誤り訂正符号</a:t>
            </a:r>
          </a:p>
        </p:txBody>
      </p:sp>
      <p:sp>
        <p:nvSpPr>
          <p:cNvPr id="390149" name="Line 5"/>
          <p:cNvSpPr>
            <a:spLocks noChangeShapeType="1"/>
          </p:cNvSpPr>
          <p:nvPr/>
        </p:nvSpPr>
        <p:spPr bwMode="auto">
          <a:xfrm>
            <a:off x="3203575" y="5876925"/>
            <a:ext cx="1296988" cy="43180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0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0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0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0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0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0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0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0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0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0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147" grpId="0" build="p"/>
      <p:bldP spid="390148" grpId="0"/>
      <p:bldP spid="39014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シャノンの通信系のモデル</a:t>
            </a:r>
          </a:p>
        </p:txBody>
      </p:sp>
      <p:sp>
        <p:nvSpPr>
          <p:cNvPr id="392195" name="Text Box 3"/>
          <p:cNvSpPr txBox="1">
            <a:spLocks noChangeArrowheads="1"/>
          </p:cNvSpPr>
          <p:nvPr/>
        </p:nvSpPr>
        <p:spPr bwMode="auto">
          <a:xfrm>
            <a:off x="755650" y="3736975"/>
            <a:ext cx="984250" cy="4349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情報源</a:t>
            </a:r>
          </a:p>
        </p:txBody>
      </p:sp>
      <p:sp>
        <p:nvSpPr>
          <p:cNvPr id="392196" name="Text Box 4"/>
          <p:cNvSpPr txBox="1">
            <a:spLocks noChangeArrowheads="1"/>
          </p:cNvSpPr>
          <p:nvPr/>
        </p:nvSpPr>
        <p:spPr bwMode="auto">
          <a:xfrm>
            <a:off x="2408238" y="3735388"/>
            <a:ext cx="984250" cy="4349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符号器</a:t>
            </a:r>
          </a:p>
        </p:txBody>
      </p:sp>
      <p:sp>
        <p:nvSpPr>
          <p:cNvPr id="392197" name="Text Box 5"/>
          <p:cNvSpPr txBox="1">
            <a:spLocks noChangeArrowheads="1"/>
          </p:cNvSpPr>
          <p:nvPr/>
        </p:nvSpPr>
        <p:spPr bwMode="auto">
          <a:xfrm>
            <a:off x="4214813" y="5299075"/>
            <a:ext cx="730250" cy="4349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雑音</a:t>
            </a:r>
          </a:p>
        </p:txBody>
      </p:sp>
      <p:sp>
        <p:nvSpPr>
          <p:cNvPr id="392198" name="Text Box 6"/>
          <p:cNvSpPr txBox="1">
            <a:spLocks noChangeArrowheads="1"/>
          </p:cNvSpPr>
          <p:nvPr/>
        </p:nvSpPr>
        <p:spPr bwMode="auto">
          <a:xfrm>
            <a:off x="5716588" y="3736975"/>
            <a:ext cx="984250" cy="4349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復号器</a:t>
            </a:r>
          </a:p>
        </p:txBody>
      </p:sp>
      <p:sp>
        <p:nvSpPr>
          <p:cNvPr id="392199" name="Text Box 7"/>
          <p:cNvSpPr txBox="1">
            <a:spLocks noChangeArrowheads="1"/>
          </p:cNvSpPr>
          <p:nvPr/>
        </p:nvSpPr>
        <p:spPr bwMode="auto">
          <a:xfrm>
            <a:off x="4062413" y="3735388"/>
            <a:ext cx="984250" cy="4349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通信路</a:t>
            </a:r>
          </a:p>
        </p:txBody>
      </p:sp>
      <p:sp>
        <p:nvSpPr>
          <p:cNvPr id="392200" name="Text Box 8"/>
          <p:cNvSpPr txBox="1">
            <a:spLocks noChangeArrowheads="1"/>
          </p:cNvSpPr>
          <p:nvPr/>
        </p:nvSpPr>
        <p:spPr bwMode="auto">
          <a:xfrm>
            <a:off x="7370763" y="3735388"/>
            <a:ext cx="944562" cy="4349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あて先</a:t>
            </a:r>
          </a:p>
        </p:txBody>
      </p:sp>
      <p:sp>
        <p:nvSpPr>
          <p:cNvPr id="392201" name="Line 9"/>
          <p:cNvSpPr>
            <a:spLocks noChangeShapeType="1"/>
          </p:cNvSpPr>
          <p:nvPr/>
        </p:nvSpPr>
        <p:spPr bwMode="auto">
          <a:xfrm>
            <a:off x="1763713" y="3930650"/>
            <a:ext cx="647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2202" name="Line 10"/>
          <p:cNvSpPr>
            <a:spLocks noChangeShapeType="1"/>
          </p:cNvSpPr>
          <p:nvPr/>
        </p:nvSpPr>
        <p:spPr bwMode="auto">
          <a:xfrm>
            <a:off x="5076825" y="3930650"/>
            <a:ext cx="647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2203" name="Line 11"/>
          <p:cNvSpPr>
            <a:spLocks noChangeShapeType="1"/>
          </p:cNvSpPr>
          <p:nvPr/>
        </p:nvSpPr>
        <p:spPr bwMode="auto">
          <a:xfrm>
            <a:off x="6732588" y="3930650"/>
            <a:ext cx="647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2204" name="Line 12"/>
          <p:cNvSpPr>
            <a:spLocks noChangeShapeType="1"/>
          </p:cNvSpPr>
          <p:nvPr/>
        </p:nvSpPr>
        <p:spPr bwMode="auto">
          <a:xfrm>
            <a:off x="3419475" y="3930650"/>
            <a:ext cx="647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2205" name="Line 13"/>
          <p:cNvSpPr>
            <a:spLocks noChangeShapeType="1"/>
          </p:cNvSpPr>
          <p:nvPr/>
        </p:nvSpPr>
        <p:spPr bwMode="auto">
          <a:xfrm>
            <a:off x="2916238" y="2635250"/>
            <a:ext cx="0" cy="1079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2206" name="Line 14"/>
          <p:cNvSpPr>
            <a:spLocks noChangeShapeType="1"/>
          </p:cNvSpPr>
          <p:nvPr/>
        </p:nvSpPr>
        <p:spPr bwMode="auto">
          <a:xfrm>
            <a:off x="6227763" y="2635250"/>
            <a:ext cx="0" cy="1079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2207" name="Text Box 15"/>
          <p:cNvSpPr txBox="1">
            <a:spLocks noChangeArrowheads="1"/>
          </p:cNvSpPr>
          <p:nvPr/>
        </p:nvSpPr>
        <p:spPr bwMode="auto">
          <a:xfrm>
            <a:off x="854075" y="2166938"/>
            <a:ext cx="4078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誤りを訂正するための符号語の付加</a:t>
            </a:r>
          </a:p>
        </p:txBody>
      </p:sp>
      <p:sp>
        <p:nvSpPr>
          <p:cNvPr id="392208" name="Text Box 16"/>
          <p:cNvSpPr txBox="1">
            <a:spLocks noChangeArrowheads="1"/>
          </p:cNvSpPr>
          <p:nvPr/>
        </p:nvSpPr>
        <p:spPr bwMode="auto">
          <a:xfrm>
            <a:off x="5216525" y="2166938"/>
            <a:ext cx="2092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誤りの検出と訂正</a:t>
            </a:r>
          </a:p>
        </p:txBody>
      </p:sp>
      <p:sp>
        <p:nvSpPr>
          <p:cNvPr id="392209" name="Text Box 17"/>
          <p:cNvSpPr txBox="1">
            <a:spLocks noChangeArrowheads="1"/>
          </p:cNvSpPr>
          <p:nvPr/>
        </p:nvSpPr>
        <p:spPr bwMode="auto">
          <a:xfrm>
            <a:off x="1692275" y="3211513"/>
            <a:ext cx="692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情報</a:t>
            </a:r>
            <a:endParaRPr lang="en-US" altLang="ja-JP"/>
          </a:p>
        </p:txBody>
      </p:sp>
      <p:sp>
        <p:nvSpPr>
          <p:cNvPr id="392210" name="Text Box 18"/>
          <p:cNvSpPr txBox="1">
            <a:spLocks noChangeArrowheads="1"/>
          </p:cNvSpPr>
          <p:nvPr/>
        </p:nvSpPr>
        <p:spPr bwMode="auto">
          <a:xfrm>
            <a:off x="3203575" y="3211513"/>
            <a:ext cx="946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符号語</a:t>
            </a:r>
            <a:endParaRPr lang="en-US" altLang="ja-JP"/>
          </a:p>
        </p:txBody>
      </p:sp>
      <p:sp>
        <p:nvSpPr>
          <p:cNvPr id="392211" name="Text Box 19"/>
          <p:cNvSpPr txBox="1">
            <a:spLocks noChangeArrowheads="1"/>
          </p:cNvSpPr>
          <p:nvPr/>
        </p:nvSpPr>
        <p:spPr bwMode="auto">
          <a:xfrm>
            <a:off x="4849813" y="3211513"/>
            <a:ext cx="946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受信語</a:t>
            </a:r>
            <a:endParaRPr lang="en-US" altLang="ja-JP"/>
          </a:p>
        </p:txBody>
      </p:sp>
      <p:sp>
        <p:nvSpPr>
          <p:cNvPr id="392212" name="Text Box 20"/>
          <p:cNvSpPr txBox="1">
            <a:spLocks noChangeArrowheads="1"/>
          </p:cNvSpPr>
          <p:nvPr/>
        </p:nvSpPr>
        <p:spPr bwMode="auto">
          <a:xfrm>
            <a:off x="6443663" y="3211513"/>
            <a:ext cx="120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推定情報</a:t>
            </a:r>
            <a:endParaRPr lang="en-US" altLang="ja-JP"/>
          </a:p>
        </p:txBody>
      </p:sp>
      <p:sp>
        <p:nvSpPr>
          <p:cNvPr id="392213" name="Text Box 21"/>
          <p:cNvSpPr txBox="1">
            <a:spLocks noChangeArrowheads="1"/>
          </p:cNvSpPr>
          <p:nvPr/>
        </p:nvSpPr>
        <p:spPr bwMode="auto">
          <a:xfrm>
            <a:off x="4687888" y="4579938"/>
            <a:ext cx="1539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誤りパターン</a:t>
            </a:r>
          </a:p>
        </p:txBody>
      </p:sp>
      <p:sp>
        <p:nvSpPr>
          <p:cNvPr id="392214" name="Line 22"/>
          <p:cNvSpPr>
            <a:spLocks noChangeShapeType="1"/>
          </p:cNvSpPr>
          <p:nvPr/>
        </p:nvSpPr>
        <p:spPr bwMode="auto">
          <a:xfrm>
            <a:off x="4572000" y="4219575"/>
            <a:ext cx="0" cy="1079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符号理論（講義前半）</a:t>
            </a:r>
            <a:endParaRPr lang="en-US" altLang="ja-JP"/>
          </a:p>
        </p:txBody>
      </p:sp>
      <p:sp>
        <p:nvSpPr>
          <p:cNvPr id="394243" name="AutoShape 3"/>
          <p:cNvSpPr>
            <a:spLocks noChangeArrowheads="1"/>
          </p:cNvSpPr>
          <p:nvPr/>
        </p:nvSpPr>
        <p:spPr bwMode="auto">
          <a:xfrm>
            <a:off x="431800" y="1484313"/>
            <a:ext cx="8280400" cy="5040312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2400"/>
          </a:p>
        </p:txBody>
      </p:sp>
      <p:sp>
        <p:nvSpPr>
          <p:cNvPr id="394244" name="AutoShape 4"/>
          <p:cNvSpPr>
            <a:spLocks noChangeArrowheads="1"/>
          </p:cNvSpPr>
          <p:nvPr/>
        </p:nvSpPr>
        <p:spPr bwMode="auto">
          <a:xfrm>
            <a:off x="755650" y="3068638"/>
            <a:ext cx="2087563" cy="31686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/>
              <a:t>誤り訂正符号理論</a:t>
            </a:r>
          </a:p>
          <a:p>
            <a:pPr algn="ctr"/>
            <a:endParaRPr lang="ja-JP" altLang="en-US"/>
          </a:p>
          <a:p>
            <a:pPr algn="ctr"/>
            <a:r>
              <a:rPr lang="ja-JP" altLang="en-US" sz="1800"/>
              <a:t>・ 情報の正確性</a:t>
            </a:r>
          </a:p>
        </p:txBody>
      </p:sp>
      <p:sp>
        <p:nvSpPr>
          <p:cNvPr id="394245" name="AutoShape 5"/>
          <p:cNvSpPr>
            <a:spLocks noChangeArrowheads="1"/>
          </p:cNvSpPr>
          <p:nvPr/>
        </p:nvSpPr>
        <p:spPr bwMode="auto">
          <a:xfrm>
            <a:off x="3132138" y="3068638"/>
            <a:ext cx="2087562" cy="31686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/>
              <a:t>暗号理論</a:t>
            </a:r>
          </a:p>
          <a:p>
            <a:pPr algn="ctr"/>
            <a:endParaRPr lang="ja-JP" altLang="en-US" b="1"/>
          </a:p>
          <a:p>
            <a:pPr algn="ctr"/>
            <a:r>
              <a:rPr lang="ja-JP" altLang="en-US" sz="1800"/>
              <a:t>・ 情報の秘密性</a:t>
            </a:r>
          </a:p>
        </p:txBody>
      </p:sp>
      <p:sp>
        <p:nvSpPr>
          <p:cNvPr id="394246" name="AutoShape 6"/>
          <p:cNvSpPr>
            <a:spLocks noChangeArrowheads="1"/>
          </p:cNvSpPr>
          <p:nvPr/>
        </p:nvSpPr>
        <p:spPr bwMode="auto">
          <a:xfrm>
            <a:off x="5508625" y="3068638"/>
            <a:ext cx="2087563" cy="31686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/>
              <a:t>圧縮理論</a:t>
            </a:r>
          </a:p>
          <a:p>
            <a:pPr algn="ctr"/>
            <a:endParaRPr lang="ja-JP" altLang="en-US"/>
          </a:p>
          <a:p>
            <a:pPr algn="ctr"/>
            <a:r>
              <a:rPr lang="ja-JP" altLang="en-US" sz="1800"/>
              <a:t>・ 情報の効率性</a:t>
            </a:r>
          </a:p>
        </p:txBody>
      </p:sp>
      <p:sp>
        <p:nvSpPr>
          <p:cNvPr id="394247" name="Text Box 7"/>
          <p:cNvSpPr txBox="1">
            <a:spLocks noChangeArrowheads="1"/>
          </p:cNvSpPr>
          <p:nvPr/>
        </p:nvSpPr>
        <p:spPr bwMode="auto">
          <a:xfrm>
            <a:off x="7812088" y="4424363"/>
            <a:ext cx="647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/>
              <a:t>・・・</a:t>
            </a:r>
          </a:p>
        </p:txBody>
      </p:sp>
      <p:sp>
        <p:nvSpPr>
          <p:cNvPr id="394248" name="Text Box 8"/>
          <p:cNvSpPr txBox="1">
            <a:spLocks noChangeArrowheads="1"/>
          </p:cNvSpPr>
          <p:nvPr/>
        </p:nvSpPr>
        <p:spPr bwMode="auto">
          <a:xfrm>
            <a:off x="900113" y="1700213"/>
            <a:ext cx="52562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3200"/>
              <a:t>符号理論（広義の符号理論）</a:t>
            </a:r>
          </a:p>
        </p:txBody>
      </p:sp>
      <p:sp>
        <p:nvSpPr>
          <p:cNvPr id="394249" name="Text Box 9"/>
          <p:cNvSpPr txBox="1">
            <a:spLocks noChangeArrowheads="1"/>
          </p:cNvSpPr>
          <p:nvPr/>
        </p:nvSpPr>
        <p:spPr bwMode="auto">
          <a:xfrm>
            <a:off x="1187450" y="2324100"/>
            <a:ext cx="655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ja-JP" altLang="en-US" sz="2400"/>
              <a:t>・ 情</a:t>
            </a:r>
            <a:r>
              <a:rPr lang="ja-JP" altLang="en-US" sz="2400"/>
              <a:t>報量（ビットの導入）　</a:t>
            </a:r>
            <a:r>
              <a:rPr lang="en-US" altLang="ja-JP" sz="2400"/>
              <a:t>⇒</a:t>
            </a:r>
            <a:r>
              <a:rPr lang="ja-JP" altLang="en-US" sz="2400"/>
              <a:t>　様々なデジタル情報</a:t>
            </a:r>
          </a:p>
        </p:txBody>
      </p:sp>
      <p:sp>
        <p:nvSpPr>
          <p:cNvPr id="394250" name="Text Box 10"/>
          <p:cNvSpPr txBox="1">
            <a:spLocks noChangeArrowheads="1"/>
          </p:cNvSpPr>
          <p:nvPr/>
        </p:nvSpPr>
        <p:spPr bwMode="auto">
          <a:xfrm>
            <a:off x="6091238" y="1844675"/>
            <a:ext cx="150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sz="1600">
                <a:solidFill>
                  <a:srgbClr val="FF0000"/>
                </a:solidFill>
              </a:rPr>
              <a:t>＊統計・</a:t>
            </a:r>
            <a:r>
              <a:rPr lang="ja-JP" altLang="en-US" sz="1600">
                <a:solidFill>
                  <a:srgbClr val="FF0000"/>
                </a:solidFill>
              </a:rPr>
              <a:t>確率論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AutoShape 2"/>
          <p:cNvSpPr>
            <a:spLocks noChangeArrowheads="1"/>
          </p:cNvSpPr>
          <p:nvPr/>
        </p:nvSpPr>
        <p:spPr bwMode="auto">
          <a:xfrm>
            <a:off x="7380288" y="3716338"/>
            <a:ext cx="1690687" cy="2087562"/>
          </a:xfrm>
          <a:prstGeom prst="flowChartAlternateProcess">
            <a:avLst/>
          </a:prstGeom>
          <a:solidFill>
            <a:srgbClr val="FFFF00"/>
          </a:solidFill>
          <a:ln w="38100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1" name="AutoShape 3"/>
          <p:cNvSpPr>
            <a:spLocks noChangeArrowheads="1"/>
          </p:cNvSpPr>
          <p:nvPr/>
        </p:nvSpPr>
        <p:spPr bwMode="auto">
          <a:xfrm>
            <a:off x="179388" y="1341438"/>
            <a:ext cx="6985000" cy="5183187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2" name="AutoShape 4"/>
          <p:cNvSpPr>
            <a:spLocks noChangeArrowheads="1"/>
          </p:cNvSpPr>
          <p:nvPr/>
        </p:nvSpPr>
        <p:spPr bwMode="auto">
          <a:xfrm>
            <a:off x="468313" y="2205038"/>
            <a:ext cx="5976937" cy="4032250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3962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誤り訂正符号理論（講義後半）</a:t>
            </a:r>
          </a:p>
        </p:txBody>
      </p:sp>
      <p:sp>
        <p:nvSpPr>
          <p:cNvPr id="396294" name="AutoShape 6"/>
          <p:cNvSpPr>
            <a:spLocks noChangeArrowheads="1"/>
          </p:cNvSpPr>
          <p:nvPr/>
        </p:nvSpPr>
        <p:spPr bwMode="auto">
          <a:xfrm>
            <a:off x="2916238" y="2708275"/>
            <a:ext cx="3024187" cy="3313113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5" name="AutoShape 7"/>
          <p:cNvSpPr>
            <a:spLocks noChangeArrowheads="1"/>
          </p:cNvSpPr>
          <p:nvPr/>
        </p:nvSpPr>
        <p:spPr bwMode="auto">
          <a:xfrm>
            <a:off x="3348038" y="4438650"/>
            <a:ext cx="2305050" cy="1295400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6" name="AutoShape 8"/>
          <p:cNvSpPr>
            <a:spLocks noChangeArrowheads="1"/>
          </p:cNvSpPr>
          <p:nvPr/>
        </p:nvSpPr>
        <p:spPr bwMode="auto">
          <a:xfrm>
            <a:off x="3563938" y="4941888"/>
            <a:ext cx="1871662" cy="576262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7" name="Text Box 9"/>
          <p:cNvSpPr txBox="1">
            <a:spLocks noChangeArrowheads="1"/>
          </p:cNvSpPr>
          <p:nvPr/>
        </p:nvSpPr>
        <p:spPr bwMode="auto">
          <a:xfrm>
            <a:off x="3737255" y="5014913"/>
            <a:ext cx="10583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b="1" dirty="0"/>
              <a:t>RS</a:t>
            </a:r>
            <a:r>
              <a:rPr lang="ja-JP" altLang="en-US" b="1" dirty="0" smtClean="0"/>
              <a:t>符号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298" name="Text Box 10"/>
          <p:cNvSpPr txBox="1">
            <a:spLocks noChangeArrowheads="1"/>
          </p:cNvSpPr>
          <p:nvPr/>
        </p:nvSpPr>
        <p:spPr bwMode="auto">
          <a:xfrm>
            <a:off x="3618811" y="4510088"/>
            <a:ext cx="125867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en-US" altLang="ja-JP" b="1" dirty="0"/>
              <a:t>BCH</a:t>
            </a:r>
            <a:r>
              <a:rPr kumimoji="0" lang="ja-JP" altLang="en-US" b="1" dirty="0" smtClean="0"/>
              <a:t>符</a:t>
            </a:r>
            <a:r>
              <a:rPr lang="ja-JP" altLang="en-US" b="1" dirty="0" smtClean="0"/>
              <a:t>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299" name="Text Box 11"/>
          <p:cNvSpPr txBox="1">
            <a:spLocks noChangeArrowheads="1"/>
          </p:cNvSpPr>
          <p:nvPr/>
        </p:nvSpPr>
        <p:spPr bwMode="auto">
          <a:xfrm>
            <a:off x="910738" y="2290763"/>
            <a:ext cx="1217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b="1" dirty="0"/>
              <a:t>線形</a:t>
            </a:r>
            <a:r>
              <a:rPr lang="ja-JP" altLang="en-US" b="1" dirty="0" smtClean="0"/>
              <a:t>符号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300" name="Text Box 12"/>
          <p:cNvSpPr txBox="1">
            <a:spLocks noChangeArrowheads="1"/>
          </p:cNvSpPr>
          <p:nvPr/>
        </p:nvSpPr>
        <p:spPr bwMode="auto">
          <a:xfrm>
            <a:off x="3291988" y="2795588"/>
            <a:ext cx="1217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b="1" dirty="0"/>
              <a:t>巡回</a:t>
            </a:r>
            <a:r>
              <a:rPr kumimoji="0" lang="ja-JP" altLang="en-US" b="1" dirty="0" smtClean="0"/>
              <a:t>符</a:t>
            </a:r>
            <a:r>
              <a:rPr lang="ja-JP" altLang="en-US" b="1" dirty="0" smtClean="0"/>
              <a:t>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301" name="AutoShape 13"/>
          <p:cNvSpPr>
            <a:spLocks noChangeArrowheads="1"/>
          </p:cNvSpPr>
          <p:nvPr/>
        </p:nvSpPr>
        <p:spPr bwMode="auto">
          <a:xfrm>
            <a:off x="6589713" y="2205038"/>
            <a:ext cx="360362" cy="2016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02" name="Text Box 14"/>
          <p:cNvSpPr txBox="1">
            <a:spLocks noChangeArrowheads="1"/>
          </p:cNvSpPr>
          <p:nvPr/>
        </p:nvSpPr>
        <p:spPr bwMode="auto">
          <a:xfrm>
            <a:off x="6530975" y="2708275"/>
            <a:ext cx="488950" cy="117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algn="ctr"/>
            <a:r>
              <a:rPr lang="ja-JP" altLang="en-US" b="1"/>
              <a:t>算術符号</a:t>
            </a:r>
            <a:r>
              <a:rPr lang="en-US" altLang="ja-JP" b="1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96303" name="Text Box 15"/>
          <p:cNvSpPr txBox="1">
            <a:spLocks noChangeArrowheads="1"/>
          </p:cNvSpPr>
          <p:nvPr/>
        </p:nvSpPr>
        <p:spPr bwMode="auto">
          <a:xfrm>
            <a:off x="654050" y="1462088"/>
            <a:ext cx="2222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b="1" dirty="0"/>
              <a:t>誤り訂正符号</a:t>
            </a:r>
            <a:r>
              <a:rPr lang="ja-JP" altLang="en-US" b="1" dirty="0" smtClean="0"/>
              <a:t>理論</a:t>
            </a:r>
            <a:endParaRPr lang="en-US" altLang="ja-JP" b="1" dirty="0">
              <a:solidFill>
                <a:schemeClr val="folHlink"/>
              </a:solidFill>
            </a:endParaRPr>
          </a:p>
        </p:txBody>
      </p:sp>
      <p:sp>
        <p:nvSpPr>
          <p:cNvPr id="396304" name="Text Box 16"/>
          <p:cNvSpPr txBox="1">
            <a:spLocks noChangeArrowheads="1"/>
          </p:cNvSpPr>
          <p:nvPr/>
        </p:nvSpPr>
        <p:spPr bwMode="auto">
          <a:xfrm>
            <a:off x="695325" y="2754313"/>
            <a:ext cx="20891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/>
              <a:t>●</a:t>
            </a:r>
            <a:r>
              <a:rPr lang="ja-JP" altLang="en-US" sz="1800"/>
              <a:t>ハミング距離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線形写像，像，核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生成行列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検査行列</a:t>
            </a:r>
          </a:p>
        </p:txBody>
      </p:sp>
      <p:sp>
        <p:nvSpPr>
          <p:cNvPr id="396305" name="Text Box 17"/>
          <p:cNvSpPr txBox="1">
            <a:spLocks noChangeArrowheads="1"/>
          </p:cNvSpPr>
          <p:nvPr/>
        </p:nvSpPr>
        <p:spPr bwMode="auto">
          <a:xfrm>
            <a:off x="2089150" y="2300288"/>
            <a:ext cx="1403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sz="1600">
                <a:solidFill>
                  <a:srgbClr val="FF0000"/>
                </a:solidFill>
              </a:rPr>
              <a:t>＊線</a:t>
            </a:r>
            <a:r>
              <a:rPr lang="ja-JP" altLang="en-US" sz="1600">
                <a:solidFill>
                  <a:srgbClr val="FF0000"/>
                </a:solidFill>
              </a:rPr>
              <a:t>形代数学</a:t>
            </a:r>
          </a:p>
        </p:txBody>
      </p:sp>
      <p:sp>
        <p:nvSpPr>
          <p:cNvPr id="396306" name="Text Box 18"/>
          <p:cNvSpPr txBox="1">
            <a:spLocks noChangeArrowheads="1"/>
          </p:cNvSpPr>
          <p:nvPr/>
        </p:nvSpPr>
        <p:spPr bwMode="auto">
          <a:xfrm>
            <a:off x="4500563" y="2805113"/>
            <a:ext cx="99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sz="1600">
                <a:solidFill>
                  <a:srgbClr val="FF0000"/>
                </a:solidFill>
              </a:rPr>
              <a:t>＊</a:t>
            </a:r>
            <a:r>
              <a:rPr lang="ja-JP" altLang="en-US" sz="1600">
                <a:solidFill>
                  <a:srgbClr val="FF0000"/>
                </a:solidFill>
              </a:rPr>
              <a:t>代数学</a:t>
            </a:r>
          </a:p>
        </p:txBody>
      </p:sp>
      <p:sp>
        <p:nvSpPr>
          <p:cNvPr id="396307" name="Text Box 19"/>
          <p:cNvSpPr txBox="1">
            <a:spLocks noChangeArrowheads="1"/>
          </p:cNvSpPr>
          <p:nvPr/>
        </p:nvSpPr>
        <p:spPr bwMode="auto">
          <a:xfrm>
            <a:off x="3205163" y="3305175"/>
            <a:ext cx="27813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/>
              <a:t>●</a:t>
            </a:r>
            <a:r>
              <a:rPr lang="ja-JP" altLang="en-US" sz="1800"/>
              <a:t>生成多項式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検査多項式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ガロア体（ガロア拡大体）</a:t>
            </a:r>
          </a:p>
        </p:txBody>
      </p:sp>
      <p:sp>
        <p:nvSpPr>
          <p:cNvPr id="396308" name="Line 20"/>
          <p:cNvSpPr>
            <a:spLocks noChangeShapeType="1"/>
          </p:cNvSpPr>
          <p:nvPr/>
        </p:nvSpPr>
        <p:spPr bwMode="auto">
          <a:xfrm>
            <a:off x="2051050" y="3500438"/>
            <a:ext cx="11525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09" name="Line 21"/>
          <p:cNvSpPr>
            <a:spLocks noChangeShapeType="1"/>
          </p:cNvSpPr>
          <p:nvPr/>
        </p:nvSpPr>
        <p:spPr bwMode="auto">
          <a:xfrm>
            <a:off x="2052638" y="3789363"/>
            <a:ext cx="11525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10" name="Line 22"/>
          <p:cNvSpPr>
            <a:spLocks noChangeShapeType="1"/>
          </p:cNvSpPr>
          <p:nvPr/>
        </p:nvSpPr>
        <p:spPr bwMode="auto">
          <a:xfrm>
            <a:off x="4870450" y="4724400"/>
            <a:ext cx="2870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11" name="Line 23"/>
          <p:cNvSpPr>
            <a:spLocks noChangeShapeType="1"/>
          </p:cNvSpPr>
          <p:nvPr/>
        </p:nvSpPr>
        <p:spPr bwMode="auto">
          <a:xfrm>
            <a:off x="4870450" y="5229225"/>
            <a:ext cx="2870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12" name="Text Box 24"/>
          <p:cNvSpPr txBox="1">
            <a:spLocks noChangeArrowheads="1"/>
          </p:cNvSpPr>
          <p:nvPr/>
        </p:nvSpPr>
        <p:spPr bwMode="auto">
          <a:xfrm>
            <a:off x="7812088" y="4508500"/>
            <a:ext cx="120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/>
              <a:t>形式情報</a:t>
            </a:r>
          </a:p>
        </p:txBody>
      </p:sp>
      <p:sp>
        <p:nvSpPr>
          <p:cNvPr id="396313" name="Text Box 25"/>
          <p:cNvSpPr txBox="1">
            <a:spLocks noChangeArrowheads="1"/>
          </p:cNvSpPr>
          <p:nvPr/>
        </p:nvSpPr>
        <p:spPr bwMode="auto">
          <a:xfrm>
            <a:off x="7812088" y="5013325"/>
            <a:ext cx="11477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/>
              <a:t>データの誤り訂正</a:t>
            </a:r>
          </a:p>
        </p:txBody>
      </p:sp>
      <p:sp>
        <p:nvSpPr>
          <p:cNvPr id="396314" name="Text Box 26"/>
          <p:cNvSpPr txBox="1">
            <a:spLocks noChangeArrowheads="1"/>
          </p:cNvSpPr>
          <p:nvPr/>
        </p:nvSpPr>
        <p:spPr bwMode="auto">
          <a:xfrm>
            <a:off x="7593013" y="3860800"/>
            <a:ext cx="1263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b="1"/>
              <a:t>QR</a:t>
            </a:r>
            <a:r>
              <a:rPr lang="ja-JP" altLang="en-US" b="1"/>
              <a:t>コード</a:t>
            </a:r>
            <a:r>
              <a:rPr lang="en-US" altLang="ja-JP" b="1">
                <a:solidFill>
                  <a:srgbClr val="FFFF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生活の中の符号理論（１）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954" y="2708920"/>
            <a:ext cx="2846090" cy="2276872"/>
          </a:xfrm>
          <a:prstGeom prst="rect">
            <a:avLst/>
          </a:prstGeom>
        </p:spPr>
      </p:pic>
      <p:sp>
        <p:nvSpPr>
          <p:cNvPr id="5" name="Line 22"/>
          <p:cNvSpPr>
            <a:spLocks noChangeShapeType="1"/>
          </p:cNvSpPr>
          <p:nvPr/>
        </p:nvSpPr>
        <p:spPr bwMode="auto">
          <a:xfrm>
            <a:off x="3667618" y="2969568"/>
            <a:ext cx="925686" cy="7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47738" y="2753544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い</a:t>
            </a:r>
            <a:r>
              <a:rPr lang="ja-JP" altLang="en-US" dirty="0"/>
              <a:t>ぬ</a:t>
            </a:r>
            <a:endParaRPr kumimoji="1" lang="ja-JP" altLang="en-US" dirty="0"/>
          </a:p>
        </p:txBody>
      </p:sp>
      <p:sp>
        <p:nvSpPr>
          <p:cNvPr id="7" name="Line 22"/>
          <p:cNvSpPr>
            <a:spLocks noChangeShapeType="1"/>
          </p:cNvSpPr>
          <p:nvPr/>
        </p:nvSpPr>
        <p:spPr bwMode="auto">
          <a:xfrm>
            <a:off x="3667618" y="3400872"/>
            <a:ext cx="925686" cy="7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747738" y="3185592"/>
            <a:ext cx="6559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Do</a:t>
            </a:r>
            <a:r>
              <a:rPr lang="en-US" altLang="ja-JP" dirty="0"/>
              <a:t>g</a:t>
            </a:r>
            <a:endParaRPr kumimoji="1" lang="ja-JP" altLang="en-US" dirty="0"/>
          </a:p>
        </p:txBody>
      </p:sp>
      <p:sp>
        <p:nvSpPr>
          <p:cNvPr id="9" name="Line 22"/>
          <p:cNvSpPr>
            <a:spLocks noChangeShapeType="1"/>
          </p:cNvSpPr>
          <p:nvPr/>
        </p:nvSpPr>
        <p:spPr bwMode="auto">
          <a:xfrm>
            <a:off x="5549448" y="2969568"/>
            <a:ext cx="1430538" cy="83215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" name="Line 22"/>
          <p:cNvSpPr>
            <a:spLocks noChangeShapeType="1"/>
          </p:cNvSpPr>
          <p:nvPr/>
        </p:nvSpPr>
        <p:spPr bwMode="auto">
          <a:xfrm>
            <a:off x="5556780" y="3400872"/>
            <a:ext cx="1423206" cy="5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133079" y="3721586"/>
            <a:ext cx="1183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0031925</a:t>
            </a:r>
            <a:endParaRPr kumimoji="1" lang="ja-JP" alt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Line 22"/>
          <p:cNvSpPr>
            <a:spLocks noChangeShapeType="1"/>
          </p:cNvSpPr>
          <p:nvPr/>
        </p:nvSpPr>
        <p:spPr bwMode="auto">
          <a:xfrm>
            <a:off x="3700027" y="4713729"/>
            <a:ext cx="925686" cy="7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80147" y="4513674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・・・</a:t>
            </a:r>
            <a:endParaRPr kumimoji="1" lang="ja-JP" altLang="en-US" dirty="0"/>
          </a:p>
        </p:txBody>
      </p:sp>
      <p:sp>
        <p:nvSpPr>
          <p:cNvPr id="14" name="Line 22"/>
          <p:cNvSpPr>
            <a:spLocks noChangeShapeType="1"/>
          </p:cNvSpPr>
          <p:nvPr/>
        </p:nvSpPr>
        <p:spPr bwMode="auto">
          <a:xfrm flipV="1">
            <a:off x="5596780" y="4077072"/>
            <a:ext cx="1383206" cy="63665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859194" y="3766537"/>
            <a:ext cx="492443" cy="47705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smtClean="0"/>
              <a:t>・・・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871645" y="3761656"/>
            <a:ext cx="492443" cy="47705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smtClean="0"/>
              <a:t>・・・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879757" y="3761656"/>
            <a:ext cx="492443" cy="47705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smtClean="0"/>
              <a:t>・・・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9552" y="1710681"/>
            <a:ext cx="55787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人間が使っている言葉も符号である</a:t>
            </a:r>
            <a:endParaRPr kumimoji="1" lang="ja-JP" altLang="en-US" sz="2800" dirty="0"/>
          </a:p>
        </p:txBody>
      </p:sp>
      <p:sp>
        <p:nvSpPr>
          <p:cNvPr id="21" name="AutoShape 6"/>
          <p:cNvSpPr>
            <a:spLocks noChangeArrowheads="1"/>
          </p:cNvSpPr>
          <p:nvPr/>
        </p:nvSpPr>
        <p:spPr bwMode="auto">
          <a:xfrm flipV="1">
            <a:off x="7344564" y="4238710"/>
            <a:ext cx="760366" cy="1152128"/>
          </a:xfrm>
          <a:prstGeom prst="downArrow">
            <a:avLst>
              <a:gd name="adj1" fmla="val 38565"/>
              <a:gd name="adj2" fmla="val 39629"/>
            </a:avLst>
          </a:prstGeom>
          <a:solidFill>
            <a:srgbClr val="0000FF"/>
          </a:solidFill>
          <a:ln w="38100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741945" y="5589240"/>
            <a:ext cx="1965603" cy="707886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科学的</a:t>
            </a:r>
            <a:r>
              <a:rPr lang="ja-JP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に符号化</a:t>
            </a:r>
            <a:endParaRPr lang="en-US" altLang="ja-JP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r>
              <a:rPr kumimoji="1" lang="ja-JP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（数値で表現）</a:t>
            </a:r>
            <a:endParaRPr kumimoji="1" lang="ja-JP" alt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45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生活の中の符号理論（２）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613" y="3936464"/>
            <a:ext cx="2651787" cy="198884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9918" y="3936464"/>
            <a:ext cx="2664296" cy="1998222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8732" y="3933056"/>
            <a:ext cx="2525716" cy="200163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395536" y="1772816"/>
            <a:ext cx="843371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人間だけでなく</a:t>
            </a:r>
            <a:endParaRPr kumimoji="1" lang="en-US" altLang="ja-JP" sz="2400" dirty="0" smtClean="0"/>
          </a:p>
          <a:p>
            <a:endParaRPr lang="en-US" altLang="ja-JP" sz="2400" dirty="0"/>
          </a:p>
          <a:p>
            <a:r>
              <a:rPr kumimoji="1" lang="ja-JP" altLang="en-US" sz="2400" dirty="0" smtClean="0"/>
              <a:t>その他の動物も</a:t>
            </a:r>
            <a:r>
              <a:rPr lang="ja-JP" altLang="en-US" sz="2400" dirty="0"/>
              <a:t>（周波数やパターンを組み合わせた）</a:t>
            </a:r>
            <a:r>
              <a:rPr kumimoji="1" lang="ja-JP" altLang="en-US" sz="2400" dirty="0" smtClean="0"/>
              <a:t>音を用いて</a:t>
            </a:r>
            <a:endParaRPr kumimoji="1" lang="en-US" altLang="ja-JP" sz="2400" dirty="0" smtClean="0"/>
          </a:p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コミュニケーション</a:t>
            </a:r>
            <a:r>
              <a:rPr kumimoji="1" lang="ja-JP" altLang="en-US" sz="2400" dirty="0" smtClean="0"/>
              <a:t>を行って</a:t>
            </a:r>
            <a:r>
              <a:rPr lang="ja-JP" altLang="en-US" sz="2400" dirty="0" smtClean="0"/>
              <a:t>おり、</a:t>
            </a:r>
            <a:r>
              <a:rPr kumimoji="1" lang="ja-JP" altLang="en-US" sz="2400" dirty="0" smtClean="0"/>
              <a:t>これも一つの符号である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9117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生活の中の符号理論（３）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895998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 smtClean="0"/>
              <a:t>「いぬ」を細分化すると</a:t>
            </a:r>
            <a:endParaRPr kumimoji="1" lang="en-US" altLang="ja-JP" dirty="0" smtClean="0"/>
          </a:p>
          <a:p>
            <a:r>
              <a:rPr kumimoji="1" lang="ja-JP" altLang="en-US" dirty="0" smtClean="0"/>
              <a:t>秋田犬</a:t>
            </a:r>
            <a:r>
              <a:rPr kumimoji="1" lang="en-US" altLang="ja-JP" dirty="0" smtClean="0"/>
              <a:t>				</a:t>
            </a:r>
            <a:r>
              <a:rPr lang="en-US" altLang="ja-JP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0031925</a:t>
            </a:r>
            <a:r>
              <a:rPr lang="en-US" altLang="ja-JP" dirty="0" smtClean="0"/>
              <a:t>0001</a:t>
            </a:r>
            <a:endParaRPr kumimoji="1" lang="en-US" altLang="ja-JP" dirty="0" smtClean="0"/>
          </a:p>
          <a:p>
            <a:r>
              <a:rPr lang="ja-JP" altLang="en-US" dirty="0" smtClean="0"/>
              <a:t>シェパード</a:t>
            </a:r>
            <a:r>
              <a:rPr lang="en-US" altLang="ja-JP" dirty="0" smtClean="0"/>
              <a:t>			</a:t>
            </a:r>
            <a:r>
              <a:rPr lang="en-US" altLang="ja-JP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0031925</a:t>
            </a:r>
            <a:r>
              <a:rPr lang="en-US" altLang="ja-JP" dirty="0" smtClean="0"/>
              <a:t>0002</a:t>
            </a:r>
          </a:p>
          <a:p>
            <a:r>
              <a:rPr kumimoji="1" lang="ja-JP" altLang="en-US" dirty="0" smtClean="0"/>
              <a:t>ダックスフンド</a:t>
            </a:r>
            <a:r>
              <a:rPr kumimoji="1" lang="en-US" altLang="ja-JP" dirty="0" smtClean="0"/>
              <a:t>			</a:t>
            </a:r>
            <a:r>
              <a:rPr lang="en-US" altLang="ja-JP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0031925</a:t>
            </a:r>
            <a:r>
              <a:rPr lang="en-US" altLang="ja-JP" dirty="0" smtClean="0"/>
              <a:t>0003</a:t>
            </a:r>
            <a:endParaRPr kumimoji="1" lang="en-US" altLang="ja-JP" dirty="0" smtClean="0"/>
          </a:p>
          <a:p>
            <a:r>
              <a:rPr lang="ja-JP" altLang="en-US" dirty="0" smtClean="0"/>
              <a:t>チワワ</a:t>
            </a:r>
            <a:r>
              <a:rPr lang="en-US" altLang="ja-JP" dirty="0" smtClean="0"/>
              <a:t>				</a:t>
            </a:r>
            <a:r>
              <a:rPr lang="en-US" altLang="ja-JP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0031925</a:t>
            </a:r>
            <a:r>
              <a:rPr lang="en-US" altLang="ja-JP" dirty="0" smtClean="0"/>
              <a:t>0004</a:t>
            </a:r>
          </a:p>
          <a:p>
            <a:r>
              <a:rPr lang="ja-JP" altLang="en-US" dirty="0" smtClean="0"/>
              <a:t>マルチーズ</a:t>
            </a:r>
            <a:r>
              <a:rPr lang="en-US" altLang="ja-JP" dirty="0" smtClean="0"/>
              <a:t>			</a:t>
            </a:r>
            <a:r>
              <a:rPr lang="en-US" altLang="ja-JP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0031925</a:t>
            </a:r>
            <a:r>
              <a:rPr lang="en-US" altLang="ja-JP" dirty="0" smtClean="0"/>
              <a:t>0005</a:t>
            </a:r>
            <a:endParaRPr lang="en-US" altLang="ja-JP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87269" y="5085184"/>
            <a:ext cx="492443" cy="47705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smtClean="0"/>
              <a:t>・・・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48099" y="5733256"/>
            <a:ext cx="48478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>
                <a:solidFill>
                  <a:srgbClr val="FF0000"/>
                </a:solidFill>
              </a:rPr>
              <a:t>エントロピー増大の法則</a:t>
            </a:r>
            <a:endParaRPr kumimoji="1" lang="ja-JP" altLang="en-US" sz="3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311805" y="5085184"/>
            <a:ext cx="492443" cy="47705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smtClean="0"/>
              <a:t>・・・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9680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生活</a:t>
            </a:r>
            <a:r>
              <a:rPr lang="ja-JP" altLang="en-US" dirty="0"/>
              <a:t>の</a:t>
            </a:r>
            <a:r>
              <a:rPr lang="ja-JP" altLang="en-US" dirty="0" smtClean="0"/>
              <a:t>中の</a:t>
            </a:r>
            <a:r>
              <a:rPr lang="ja-JP" altLang="en-US" dirty="0"/>
              <a:t>誤り訂正（</a:t>
            </a:r>
            <a:r>
              <a:rPr lang="en-US" altLang="ja-JP" dirty="0"/>
              <a:t>1</a:t>
            </a:r>
            <a:r>
              <a:rPr lang="ja-JP" altLang="en-US" dirty="0"/>
              <a:t>）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5303168"/>
            <a:ext cx="7921625" cy="646112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ja-JP" altLang="en-US" sz="3600" dirty="0">
                <a:solidFill>
                  <a:srgbClr val="0000FF"/>
                </a:solidFill>
              </a:rPr>
              <a:t>人間も高度な誤り訂正能力を持っている</a:t>
            </a:r>
          </a:p>
        </p:txBody>
      </p:sp>
      <p:sp>
        <p:nvSpPr>
          <p:cNvPr id="3983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57338"/>
            <a:ext cx="8291513" cy="3239814"/>
          </a:xfrm>
        </p:spPr>
        <p:txBody>
          <a:bodyPr/>
          <a:lstStyle/>
          <a:p>
            <a:r>
              <a:rPr lang="ja-JP" altLang="en-US" dirty="0"/>
              <a:t>「</a:t>
            </a:r>
            <a:r>
              <a:rPr kumimoji="0" lang="ja-JP" altLang="en-US" dirty="0"/>
              <a:t>おじいさんはやまへしばかりき、おばさんはかわへせんたくに</a:t>
            </a:r>
            <a:r>
              <a:rPr kumimoji="0" lang="ja-JP" altLang="en-US" dirty="0" smtClean="0"/>
              <a:t>いきませた</a:t>
            </a:r>
            <a:r>
              <a:rPr lang="ja-JP" altLang="en-US" dirty="0"/>
              <a:t>」</a:t>
            </a:r>
          </a:p>
          <a:p>
            <a:r>
              <a:rPr kumimoji="0" lang="ja-JP" altLang="en-US" dirty="0"/>
              <a:t>「おじいさんはやまへしばかり</a:t>
            </a:r>
            <a:r>
              <a:rPr kumimoji="0" lang="ja-JP" altLang="en-US" b="1" dirty="0">
                <a:solidFill>
                  <a:srgbClr val="0000FF"/>
                </a:solidFill>
              </a:rPr>
              <a:t>に</a:t>
            </a:r>
            <a:r>
              <a:rPr kumimoji="0" lang="ja-JP" altLang="en-US" dirty="0"/>
              <a:t>、おば</a:t>
            </a:r>
            <a:r>
              <a:rPr kumimoji="0" lang="ja-JP" altLang="en-US" b="1" dirty="0">
                <a:solidFill>
                  <a:srgbClr val="0000FF"/>
                </a:solidFill>
              </a:rPr>
              <a:t>あ</a:t>
            </a:r>
            <a:r>
              <a:rPr kumimoji="0" lang="ja-JP" altLang="en-US" dirty="0"/>
              <a:t>さんはかわへせんたくにいきま</a:t>
            </a:r>
            <a:r>
              <a:rPr kumimoji="0" lang="ja-JP" altLang="en-US" b="1" dirty="0">
                <a:solidFill>
                  <a:srgbClr val="0000FF"/>
                </a:solidFill>
              </a:rPr>
              <a:t>し</a:t>
            </a:r>
            <a:r>
              <a:rPr kumimoji="0" lang="ja-JP" altLang="en-US" dirty="0"/>
              <a:t>た</a:t>
            </a:r>
            <a:r>
              <a:rPr lang="ja-JP" altLang="en-US" dirty="0" smtClean="0"/>
              <a:t>」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>				</a:t>
            </a:r>
            <a:r>
              <a:rPr lang="en-US" altLang="ja-JP" dirty="0" smtClean="0">
                <a:solidFill>
                  <a:srgbClr val="0000FF"/>
                </a:solidFill>
              </a:rPr>
              <a:t>↑</a:t>
            </a:r>
            <a:br>
              <a:rPr lang="en-US" altLang="ja-JP" dirty="0" smtClean="0">
                <a:solidFill>
                  <a:srgbClr val="0000FF"/>
                </a:solidFill>
              </a:rPr>
            </a:br>
            <a:r>
              <a:rPr lang="en-US" altLang="ja-JP" dirty="0" smtClean="0">
                <a:solidFill>
                  <a:srgbClr val="0000FF"/>
                </a:solidFill>
              </a:rPr>
              <a:t>		</a:t>
            </a:r>
            <a:r>
              <a:rPr lang="ja-JP" altLang="en-US" dirty="0" smtClean="0">
                <a:solidFill>
                  <a:srgbClr val="0000FF"/>
                </a:solidFill>
              </a:rPr>
              <a:t>　誤り</a:t>
            </a:r>
            <a:r>
              <a:rPr lang="ja-JP" altLang="en-US" dirty="0">
                <a:solidFill>
                  <a:srgbClr val="0000FF"/>
                </a:solidFill>
              </a:rPr>
              <a:t>訂正された文章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8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8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339" grpId="0" build="p"/>
      <p:bldP spid="398340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生活</a:t>
            </a:r>
            <a:r>
              <a:rPr lang="ja-JP" altLang="en-US" dirty="0"/>
              <a:t>の</a:t>
            </a:r>
            <a:r>
              <a:rPr lang="ja-JP" altLang="en-US" dirty="0" smtClean="0"/>
              <a:t>中の</a:t>
            </a:r>
            <a:r>
              <a:rPr lang="ja-JP" altLang="en-US" dirty="0"/>
              <a:t>誤り訂正（</a:t>
            </a:r>
            <a:r>
              <a:rPr lang="en-US" altLang="ja-JP" dirty="0"/>
              <a:t>2</a:t>
            </a:r>
            <a:r>
              <a:rPr lang="ja-JP" altLang="en-US" dirty="0"/>
              <a:t>）</a:t>
            </a: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5900"/>
            <a:ext cx="8229600" cy="4895850"/>
          </a:xfrm>
        </p:spPr>
        <p:txBody>
          <a:bodyPr/>
          <a:lstStyle/>
          <a:p>
            <a:r>
              <a:rPr lang="ja-JP" altLang="en-US" dirty="0"/>
              <a:t>英語（単語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r>
              <a:rPr lang="ja-JP" altLang="en-US" dirty="0" smtClean="0"/>
              <a:t>中国語（漢字：象形文字）</a:t>
            </a:r>
            <a:endParaRPr lang="en-US" altLang="ja-JP" dirty="0" smtClean="0"/>
          </a:p>
          <a:p>
            <a:r>
              <a:rPr lang="ja-JP" altLang="en-US" dirty="0" smtClean="0"/>
              <a:t>日本語（漢字＋ひらがな）</a:t>
            </a:r>
            <a:endParaRPr lang="ja-JP" altLang="en-US" dirty="0"/>
          </a:p>
          <a:p>
            <a:r>
              <a:rPr lang="ja-JP" altLang="en-US" dirty="0"/>
              <a:t>韓国語</a:t>
            </a:r>
            <a:r>
              <a:rPr lang="ja-JP" altLang="en-US" dirty="0" smtClean="0"/>
              <a:t>（ハングル：音を文字へ）</a:t>
            </a:r>
            <a:endParaRPr lang="ja-JP" altLang="en-US" sz="2800" dirty="0"/>
          </a:p>
          <a:p>
            <a:pPr>
              <a:buFont typeface="Wingdings" panose="05000000000000000000" pitchFamily="2" charset="2"/>
              <a:buNone/>
            </a:pPr>
            <a:endParaRPr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7200" y="3933056"/>
            <a:ext cx="817723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ja-JP" altLang="en-US" sz="3600" dirty="0">
                <a:solidFill>
                  <a:srgbClr val="00007D">
                    <a:lumMod val="60000"/>
                    <a:lumOff val="40000"/>
                  </a:srgbClr>
                </a:solidFill>
              </a:rPr>
              <a:t>人間は</a:t>
            </a:r>
            <a:r>
              <a:rPr lang="ja-JP" altLang="en-US" sz="3600" dirty="0" smtClean="0">
                <a:solidFill>
                  <a:srgbClr val="00007D">
                    <a:lumMod val="60000"/>
                    <a:lumOff val="40000"/>
                  </a:srgbClr>
                </a:solidFill>
              </a:rPr>
              <a:t>、膨大</a:t>
            </a:r>
            <a:r>
              <a:rPr lang="ja-JP" altLang="en-US" sz="3600" dirty="0">
                <a:solidFill>
                  <a:srgbClr val="00007D">
                    <a:lumMod val="60000"/>
                    <a:lumOff val="40000"/>
                  </a:srgbClr>
                </a:solidFill>
              </a:rPr>
              <a:t>な時間をかけ</a:t>
            </a:r>
            <a:r>
              <a:rPr lang="ja-JP" altLang="en-US" sz="3600" dirty="0" smtClean="0">
                <a:solidFill>
                  <a:srgbClr val="00007D">
                    <a:lumMod val="60000"/>
                    <a:lumOff val="40000"/>
                  </a:srgbClr>
                </a:solidFill>
              </a:rPr>
              <a:t>、</a:t>
            </a:r>
            <a:endParaRPr lang="en-US" altLang="ja-JP" sz="3600" dirty="0" smtClean="0">
              <a:solidFill>
                <a:srgbClr val="00007D">
                  <a:lumMod val="60000"/>
                  <a:lumOff val="40000"/>
                </a:srgbClr>
              </a:solidFill>
            </a:endParaRPr>
          </a:p>
          <a:p>
            <a:pPr lvl="0"/>
            <a:r>
              <a:rPr lang="ja-JP" altLang="en-US" sz="3600" dirty="0" smtClean="0">
                <a:solidFill>
                  <a:srgbClr val="00007D">
                    <a:lumMod val="60000"/>
                    <a:lumOff val="40000"/>
                  </a:srgbClr>
                </a:solidFill>
              </a:rPr>
              <a:t>膨大</a:t>
            </a:r>
            <a:r>
              <a:rPr lang="ja-JP" altLang="en-US" sz="3600" dirty="0">
                <a:solidFill>
                  <a:srgbClr val="00007D">
                    <a:lumMod val="60000"/>
                    <a:lumOff val="40000"/>
                  </a:srgbClr>
                </a:solidFill>
              </a:rPr>
              <a:t>な</a:t>
            </a:r>
            <a:r>
              <a:rPr lang="ja-JP" altLang="en-US" sz="3600" dirty="0" smtClean="0">
                <a:solidFill>
                  <a:srgbClr val="00007D">
                    <a:lumMod val="60000"/>
                    <a:lumOff val="40000"/>
                  </a:srgbClr>
                </a:solidFill>
              </a:rPr>
              <a:t>経験を伴って、</a:t>
            </a:r>
            <a:endParaRPr lang="en-US" altLang="ja-JP" sz="3600" dirty="0" smtClean="0">
              <a:solidFill>
                <a:srgbClr val="00007D">
                  <a:lumMod val="60000"/>
                  <a:lumOff val="40000"/>
                </a:srgbClr>
              </a:solidFill>
            </a:endParaRPr>
          </a:p>
          <a:p>
            <a:pPr lvl="0"/>
            <a:r>
              <a:rPr lang="ja-JP" altLang="en-US" sz="3600" dirty="0" smtClean="0">
                <a:solidFill>
                  <a:srgbClr val="00007D">
                    <a:lumMod val="60000"/>
                    <a:lumOff val="40000"/>
                  </a:srgbClr>
                </a:solidFill>
              </a:rPr>
              <a:t>言語（言葉）に</a:t>
            </a:r>
            <a:r>
              <a:rPr lang="ja-JP" altLang="en-US" sz="3600" dirty="0">
                <a:solidFill>
                  <a:srgbClr val="00007D">
                    <a:lumMod val="60000"/>
                    <a:lumOff val="40000"/>
                  </a:srgbClr>
                </a:solidFill>
              </a:rPr>
              <a:t>誤り訂正能力</a:t>
            </a:r>
            <a:r>
              <a:rPr lang="ja-JP" altLang="en-US" sz="3600" dirty="0" smtClean="0">
                <a:solidFill>
                  <a:srgbClr val="00007D">
                    <a:lumMod val="60000"/>
                    <a:lumOff val="40000"/>
                  </a:srgbClr>
                </a:solidFill>
              </a:rPr>
              <a:t>を備え付けた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54836" y="5733256"/>
            <a:ext cx="36343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>
                <a:solidFill>
                  <a:srgbClr val="FF0000"/>
                </a:solidFill>
              </a:rPr>
              <a:t>コミュニケーション</a:t>
            </a:r>
            <a:endParaRPr kumimoji="1"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0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0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387" grpId="0" build="p"/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オリエンテーション（本日の内容）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ja-JP" altLang="en-US" dirty="0"/>
              <a:t>「</a:t>
            </a:r>
            <a:r>
              <a:rPr lang="en-US" altLang="ja-JP" dirty="0" smtClean="0"/>
              <a:t>2019</a:t>
            </a:r>
            <a:r>
              <a:rPr lang="ja-JP" altLang="en-US" dirty="0" smtClean="0"/>
              <a:t>年度 </a:t>
            </a:r>
            <a:r>
              <a:rPr lang="ja-JP" altLang="en-US" dirty="0"/>
              <a:t>情報</a:t>
            </a:r>
            <a:r>
              <a:rPr lang="ja-JP" altLang="en-US" dirty="0" smtClean="0"/>
              <a:t>数理特論</a:t>
            </a:r>
            <a:r>
              <a:rPr lang="en-US" altLang="ja-JP" dirty="0" smtClean="0"/>
              <a:t>B</a:t>
            </a:r>
            <a:r>
              <a:rPr lang="ja-JP" altLang="en-US" dirty="0" smtClean="0"/>
              <a:t>」</a:t>
            </a:r>
            <a:r>
              <a:rPr lang="ja-JP" altLang="en-US" dirty="0"/>
              <a:t>学習支援ページの確認 （シラバスの確認</a:t>
            </a:r>
            <a:r>
              <a:rPr lang="ja-JP" altLang="en-US" dirty="0" smtClean="0"/>
              <a:t>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/>
              <a:t/>
            </a:r>
            <a:br>
              <a:rPr lang="ja-JP" altLang="en-US" dirty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ja-JP" altLang="en-US" dirty="0"/>
          </a:p>
          <a:p>
            <a:pPr marL="609600" indent="-609600">
              <a:lnSpc>
                <a:spcPct val="90000"/>
              </a:lnSpc>
            </a:pPr>
            <a:r>
              <a:rPr lang="ja-JP" altLang="en-US" dirty="0" smtClean="0"/>
              <a:t>非公開</a:t>
            </a:r>
            <a:r>
              <a:rPr lang="ja-JP" altLang="en-US" dirty="0"/>
              <a:t>コンテンツの閲覧方法に</a:t>
            </a:r>
            <a:r>
              <a:rPr lang="ja-JP" altLang="en-US" dirty="0" smtClean="0"/>
              <a:t>ついて</a:t>
            </a:r>
            <a:endParaRPr lang="ja-JP" altLang="en-US" dirty="0"/>
          </a:p>
        </p:txBody>
      </p:sp>
      <p:sp>
        <p:nvSpPr>
          <p:cNvPr id="371716" name="Text Box 4"/>
          <p:cNvSpPr txBox="1">
            <a:spLocks noChangeArrowheads="1"/>
          </p:cNvSpPr>
          <p:nvPr/>
        </p:nvSpPr>
        <p:spPr bwMode="auto">
          <a:xfrm>
            <a:off x="415925" y="3069729"/>
            <a:ext cx="83647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http://</a:t>
            </a:r>
            <a:r>
              <a:rPr lang="en-US" altLang="ja-JP" b="1" dirty="0" smtClean="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kouyama.sci.u-toyama.ac.jp/main/education/2019/infomath</a:t>
            </a:r>
            <a:r>
              <a:rPr lang="en-US" altLang="ja-JP" b="1" dirty="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/</a:t>
            </a:r>
          </a:p>
        </p:txBody>
      </p:sp>
      <p:sp>
        <p:nvSpPr>
          <p:cNvPr id="371717" name="AutoShape 5"/>
          <p:cNvSpPr>
            <a:spLocks noChangeArrowheads="1"/>
          </p:cNvSpPr>
          <p:nvPr/>
        </p:nvSpPr>
        <p:spPr bwMode="auto">
          <a:xfrm>
            <a:off x="6084888" y="2492896"/>
            <a:ext cx="2663825" cy="431800"/>
          </a:xfrm>
          <a:prstGeom prst="wedgeRoundRectCallout">
            <a:avLst>
              <a:gd name="adj1" fmla="val -41334"/>
              <a:gd name="adj2" fmla="val 90987"/>
              <a:gd name="adj3" fmla="val 16667"/>
            </a:avLst>
          </a:prstGeom>
          <a:noFill/>
          <a:ln w="381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ja-JP" altLang="en-US" b="1">
                <a:solidFill>
                  <a:srgbClr val="FF0000"/>
                </a:solidFill>
              </a:rPr>
              <a:t>全てココからチェック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55576" y="5445224"/>
            <a:ext cx="7766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オリエンテーションに引き続き講義（授業紹介）を行います。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QR</a:t>
            </a:r>
            <a:r>
              <a:rPr lang="ja-JP" altLang="en-US" dirty="0" smtClean="0"/>
              <a:t>コード（２次元コード）</a:t>
            </a:r>
            <a:endParaRPr lang="ja-JP" altLang="en-US" dirty="0"/>
          </a:p>
        </p:txBody>
      </p:sp>
      <p:pic>
        <p:nvPicPr>
          <p:cNvPr id="3" name="コンテンツ プレースホルダー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1825" y="2212826"/>
            <a:ext cx="2800350" cy="2800350"/>
          </a:xfrm>
        </p:spPr>
      </p:pic>
      <p:sp>
        <p:nvSpPr>
          <p:cNvPr id="4" name="テキスト ボックス 3"/>
          <p:cNvSpPr txBox="1"/>
          <p:nvPr/>
        </p:nvSpPr>
        <p:spPr>
          <a:xfrm>
            <a:off x="1579033" y="5909210"/>
            <a:ext cx="5985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＊</a:t>
            </a:r>
            <a:r>
              <a:rPr kumimoji="1" lang="en-US" altLang="ja-JP" dirty="0" smtClean="0"/>
              <a:t>QR</a:t>
            </a:r>
            <a:r>
              <a:rPr kumimoji="1" lang="ja-JP" altLang="en-US" dirty="0" smtClean="0"/>
              <a:t>コードは（株）デンソーウェーブの登録商標です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日本生まれの</a:t>
            </a:r>
            <a:r>
              <a:rPr lang="en-US" altLang="ja-JP"/>
              <a:t>QR</a:t>
            </a:r>
            <a:r>
              <a:rPr lang="ja-JP" altLang="en-US"/>
              <a:t>コード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(</a:t>
            </a:r>
            <a:r>
              <a:rPr lang="ja-JP" altLang="en-US" dirty="0"/>
              <a:t>株</a:t>
            </a:r>
            <a:r>
              <a:rPr lang="en-US" altLang="ja-JP" dirty="0"/>
              <a:t>)</a:t>
            </a:r>
            <a:r>
              <a:rPr lang="ja-JP" altLang="en-US" dirty="0"/>
              <a:t>デンソーウェーブによって開発</a:t>
            </a:r>
            <a:br>
              <a:rPr lang="ja-JP" altLang="en-US" dirty="0"/>
            </a:br>
            <a:r>
              <a:rPr lang="ja-JP" altLang="en-US" dirty="0"/>
              <a:t> </a:t>
            </a:r>
            <a:r>
              <a:rPr lang="ja-JP" altLang="en-US" sz="2400" dirty="0" smtClean="0"/>
              <a:t>自動車</a:t>
            </a:r>
            <a:r>
              <a:rPr lang="ja-JP" altLang="en-US" sz="2400" dirty="0"/>
              <a:t>に納める自動車部品を効率的に管理するため</a:t>
            </a:r>
          </a:p>
          <a:p>
            <a:r>
              <a:rPr kumimoji="0" lang="ja-JP" altLang="en-US" dirty="0"/>
              <a:t>高速読み取りを重視</a:t>
            </a:r>
            <a:r>
              <a:rPr kumimoji="0" lang="en-US" altLang="ja-JP" dirty="0"/>
              <a:t/>
            </a:r>
            <a:br>
              <a:rPr kumimoji="0" lang="en-US" altLang="ja-JP" dirty="0"/>
            </a:br>
            <a:r>
              <a:rPr kumimoji="0" lang="ja-JP" altLang="en-US" dirty="0"/>
              <a:t> </a:t>
            </a:r>
            <a:r>
              <a:rPr kumimoji="0" lang="en-US" altLang="ja-JP" sz="2400" dirty="0">
                <a:solidFill>
                  <a:srgbClr val="0000FF"/>
                </a:solidFill>
              </a:rPr>
              <a:t>Quick Response Code</a:t>
            </a:r>
            <a:r>
              <a:rPr kumimoji="0" lang="en-US" altLang="ja-JP" sz="2400" dirty="0"/>
              <a:t> </a:t>
            </a:r>
            <a:r>
              <a:rPr kumimoji="0" lang="ja-JP" altLang="en-US" sz="2400" dirty="0"/>
              <a:t>が 「</a:t>
            </a:r>
            <a:r>
              <a:rPr kumimoji="0" lang="en-US" altLang="ja-JP" sz="2400" dirty="0"/>
              <a:t>QR</a:t>
            </a:r>
            <a:r>
              <a:rPr kumimoji="0" lang="ja-JP" altLang="en-US" sz="2400" dirty="0"/>
              <a:t>コード」の名称の由来</a:t>
            </a:r>
            <a:r>
              <a:rPr kumimoji="0" lang="ja-JP" altLang="en-US" dirty="0"/>
              <a:t> </a:t>
            </a:r>
            <a:endParaRPr lang="ja-JP" altLang="en-US" sz="2400" dirty="0"/>
          </a:p>
          <a:p>
            <a:r>
              <a:rPr lang="ja-JP" altLang="en-US" dirty="0"/>
              <a:t>日本工業規格（</a:t>
            </a:r>
            <a:r>
              <a:rPr lang="en-US" altLang="ja-JP" dirty="0"/>
              <a:t>JIS X 0510</a:t>
            </a:r>
            <a:r>
              <a:rPr lang="ja-JP" altLang="en-US" dirty="0"/>
              <a:t>）</a:t>
            </a:r>
            <a:br>
              <a:rPr lang="ja-JP" altLang="en-US" dirty="0"/>
            </a:br>
            <a:r>
              <a:rPr lang="ja-JP" altLang="en-US" dirty="0"/>
              <a:t> </a:t>
            </a:r>
            <a:r>
              <a:rPr lang="ja-JP" altLang="en-US" sz="2400" dirty="0"/>
              <a:t>「</a:t>
            </a:r>
            <a:r>
              <a:rPr lang="en-US" altLang="ja-JP" sz="2400" dirty="0"/>
              <a:t>QR</a:t>
            </a:r>
            <a:r>
              <a:rPr lang="ja-JP" altLang="en-US" sz="2400" dirty="0"/>
              <a:t>コード」という名称は商標登録されている</a:t>
            </a:r>
            <a:br>
              <a:rPr lang="ja-JP" altLang="en-US" sz="2400" dirty="0"/>
            </a:br>
            <a:r>
              <a:rPr lang="ja-JP" altLang="en-US" sz="2400" dirty="0"/>
              <a:t> 「</a:t>
            </a:r>
            <a:r>
              <a:rPr lang="en-US" altLang="ja-JP" sz="2400" dirty="0"/>
              <a:t>QR</a:t>
            </a:r>
            <a:r>
              <a:rPr lang="ja-JP" altLang="en-US" sz="2400" dirty="0"/>
              <a:t>コード」は無料で利用できる</a:t>
            </a:r>
            <a:endParaRPr lang="ja-JP" altLang="en-US" dirty="0"/>
          </a:p>
          <a:p>
            <a:r>
              <a:rPr lang="ja-JP" altLang="en-US" dirty="0"/>
              <a:t>世界の規格へ（</a:t>
            </a:r>
            <a:r>
              <a:rPr lang="en-US" altLang="ja-JP" dirty="0"/>
              <a:t>ISO/IEC 18004</a:t>
            </a:r>
            <a:r>
              <a:rPr lang="ja-JP" altLang="en-US" dirty="0"/>
              <a:t>）</a:t>
            </a:r>
          </a:p>
          <a:p>
            <a:endParaRPr lang="ja-JP" altLang="en-US" dirty="0"/>
          </a:p>
          <a:p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5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5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5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5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5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5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なぜ「</a:t>
            </a:r>
            <a:r>
              <a:rPr lang="en-US" altLang="ja-JP"/>
              <a:t>QR</a:t>
            </a:r>
            <a:r>
              <a:rPr lang="ja-JP" altLang="en-US"/>
              <a:t>コード」なのか？</a:t>
            </a:r>
          </a:p>
        </p:txBody>
      </p:sp>
      <p:sp>
        <p:nvSpPr>
          <p:cNvPr id="377859" name="Text Box 3"/>
          <p:cNvSpPr txBox="1">
            <a:spLocks noChangeArrowheads="1"/>
          </p:cNvSpPr>
          <p:nvPr/>
        </p:nvSpPr>
        <p:spPr bwMode="auto">
          <a:xfrm>
            <a:off x="576263" y="1484313"/>
            <a:ext cx="7991475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ja-JP" altLang="en-US" sz="2800" dirty="0" smtClean="0"/>
              <a:t>カメラ付き</a:t>
            </a:r>
            <a:r>
              <a:rPr lang="ja-JP" altLang="en-US" sz="2800" dirty="0"/>
              <a:t>携帯電話の普及と共に</a:t>
            </a:r>
            <a:r>
              <a:rPr lang="en-US" altLang="ja-JP" sz="2800" dirty="0"/>
              <a:t>QR</a:t>
            </a:r>
            <a:r>
              <a:rPr lang="ja-JP" altLang="en-US" sz="2800" dirty="0"/>
              <a:t>コードと呼ばれる</a:t>
            </a:r>
            <a:r>
              <a:rPr lang="en-US" altLang="ja-JP" sz="2800" dirty="0"/>
              <a:t>2</a:t>
            </a:r>
            <a:r>
              <a:rPr lang="ja-JP" altLang="en-US" sz="2800" dirty="0"/>
              <a:t>次元コードを見かけることが多くなって</a:t>
            </a:r>
            <a:r>
              <a:rPr lang="ja-JP" altLang="en-US" sz="2800" dirty="0" smtClean="0"/>
              <a:t>きました。また、近年では世界中で</a:t>
            </a:r>
            <a:r>
              <a:rPr lang="en-US" altLang="ja-JP" sz="2800" dirty="0" smtClean="0"/>
              <a:t>QR</a:t>
            </a:r>
            <a:r>
              <a:rPr lang="ja-JP" altLang="en-US" sz="2800" dirty="0" smtClean="0"/>
              <a:t>コード決済と呼ばれる電子決済が盛んに利用されるようになりました。</a:t>
            </a:r>
            <a:r>
              <a:rPr lang="ja-JP" altLang="en-US" sz="2800" dirty="0"/>
              <a:t>さて、この</a:t>
            </a:r>
            <a:r>
              <a:rPr lang="en-US" altLang="ja-JP" sz="2800" dirty="0"/>
              <a:t>QR</a:t>
            </a:r>
            <a:r>
              <a:rPr lang="ja-JP" altLang="en-US" sz="2800" dirty="0"/>
              <a:t>コードにはいかなる秘密が隠されているのでしょうか。実は、緻密な数学の理論に基づいて構成された</a:t>
            </a:r>
            <a:r>
              <a:rPr lang="ja-JP" altLang="en-US" sz="2800" b="1" dirty="0">
                <a:solidFill>
                  <a:srgbClr val="0000FF"/>
                </a:solidFill>
              </a:rPr>
              <a:t>誤り訂正符号</a:t>
            </a:r>
            <a:r>
              <a:rPr lang="ja-JP" altLang="en-US" sz="2800" dirty="0"/>
              <a:t>と呼ばれる秘密が隠されています。</a:t>
            </a:r>
          </a:p>
        </p:txBody>
      </p:sp>
      <p:sp>
        <p:nvSpPr>
          <p:cNvPr id="377860" name="AutoShape 4"/>
          <p:cNvSpPr>
            <a:spLocks noChangeArrowheads="1"/>
          </p:cNvSpPr>
          <p:nvPr/>
        </p:nvSpPr>
        <p:spPr bwMode="auto">
          <a:xfrm>
            <a:off x="3924300" y="4653136"/>
            <a:ext cx="1296988" cy="976313"/>
          </a:xfrm>
          <a:prstGeom prst="downArrow">
            <a:avLst>
              <a:gd name="adj1" fmla="val 38565"/>
              <a:gd name="adj2" fmla="val 56750"/>
            </a:avLst>
          </a:prstGeom>
          <a:solidFill>
            <a:srgbClr val="0000FF"/>
          </a:solidFill>
          <a:ln w="38100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7861" name="Text Box 5"/>
          <p:cNvSpPr txBox="1">
            <a:spLocks noChangeArrowheads="1"/>
          </p:cNvSpPr>
          <p:nvPr/>
        </p:nvSpPr>
        <p:spPr bwMode="auto">
          <a:xfrm>
            <a:off x="1014413" y="5718199"/>
            <a:ext cx="7115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800" dirty="0"/>
              <a:t>数学が社会で役立っている１つの例として紹介</a:t>
            </a:r>
          </a:p>
        </p:txBody>
      </p:sp>
      <p:sp>
        <p:nvSpPr>
          <p:cNvPr id="377863" name="Text Box 7"/>
          <p:cNvSpPr txBox="1">
            <a:spLocks noChangeArrowheads="1"/>
          </p:cNvSpPr>
          <p:nvPr/>
        </p:nvSpPr>
        <p:spPr bwMode="auto">
          <a:xfrm>
            <a:off x="1290638" y="6223000"/>
            <a:ext cx="65627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800"/>
              <a:t>実際に目で見ることができて、手作りできる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7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7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7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7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7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7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60" grpId="0" animBg="1"/>
      <p:bldP spid="377861" grpId="0"/>
      <p:bldP spid="3778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コンテンツ プレースホルダー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110" y="1810767"/>
            <a:ext cx="3850481" cy="3850481"/>
          </a:xfrm>
        </p:spPr>
      </p:pic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QR</a:t>
            </a:r>
            <a:r>
              <a:rPr lang="ja-JP" altLang="en-US"/>
              <a:t>コード最大の特徴</a:t>
            </a:r>
          </a:p>
        </p:txBody>
      </p:sp>
      <p:sp>
        <p:nvSpPr>
          <p:cNvPr id="379908" name="Oval 4"/>
          <p:cNvSpPr>
            <a:spLocks noChangeArrowheads="1"/>
          </p:cNvSpPr>
          <p:nvPr/>
        </p:nvSpPr>
        <p:spPr bwMode="auto">
          <a:xfrm>
            <a:off x="3347913" y="1916113"/>
            <a:ext cx="1008063" cy="1008062"/>
          </a:xfrm>
          <a:prstGeom prst="ellips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9909" name="Oval 5"/>
          <p:cNvSpPr>
            <a:spLocks noChangeArrowheads="1"/>
          </p:cNvSpPr>
          <p:nvPr/>
        </p:nvSpPr>
        <p:spPr bwMode="auto">
          <a:xfrm>
            <a:off x="611560" y="1916832"/>
            <a:ext cx="1008063" cy="1008062"/>
          </a:xfrm>
          <a:prstGeom prst="ellips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9910" name="Oval 6"/>
          <p:cNvSpPr>
            <a:spLocks noChangeArrowheads="1"/>
          </p:cNvSpPr>
          <p:nvPr/>
        </p:nvSpPr>
        <p:spPr bwMode="auto">
          <a:xfrm>
            <a:off x="611560" y="4581178"/>
            <a:ext cx="1008063" cy="1008062"/>
          </a:xfrm>
          <a:prstGeom prst="ellips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9911" name="Line 7"/>
          <p:cNvSpPr>
            <a:spLocks noChangeShapeType="1"/>
          </p:cNvSpPr>
          <p:nvPr/>
        </p:nvSpPr>
        <p:spPr bwMode="auto">
          <a:xfrm flipV="1">
            <a:off x="539750" y="1628775"/>
            <a:ext cx="0" cy="45370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9912" name="Line 8"/>
          <p:cNvSpPr>
            <a:spLocks noChangeShapeType="1"/>
          </p:cNvSpPr>
          <p:nvPr/>
        </p:nvSpPr>
        <p:spPr bwMode="auto">
          <a:xfrm>
            <a:off x="179388" y="5661025"/>
            <a:ext cx="43211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9913" name="Line 9"/>
          <p:cNvSpPr>
            <a:spLocks noChangeShapeType="1"/>
          </p:cNvSpPr>
          <p:nvPr/>
        </p:nvSpPr>
        <p:spPr bwMode="auto">
          <a:xfrm flipH="1" flipV="1">
            <a:off x="3995935" y="2924174"/>
            <a:ext cx="936427" cy="18732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9914" name="Line 10"/>
          <p:cNvSpPr>
            <a:spLocks noChangeShapeType="1"/>
          </p:cNvSpPr>
          <p:nvPr/>
        </p:nvSpPr>
        <p:spPr bwMode="auto">
          <a:xfrm flipH="1" flipV="1">
            <a:off x="1509713" y="2762249"/>
            <a:ext cx="3422650" cy="20351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9915" name="Line 11"/>
          <p:cNvSpPr>
            <a:spLocks noChangeShapeType="1"/>
          </p:cNvSpPr>
          <p:nvPr/>
        </p:nvSpPr>
        <p:spPr bwMode="auto">
          <a:xfrm flipH="1">
            <a:off x="1662073" y="4797424"/>
            <a:ext cx="3270290" cy="215899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9916" name="Text Box 12"/>
          <p:cNvSpPr txBox="1">
            <a:spLocks noChangeArrowheads="1"/>
          </p:cNvSpPr>
          <p:nvPr/>
        </p:nvSpPr>
        <p:spPr bwMode="auto">
          <a:xfrm>
            <a:off x="4932363" y="4456113"/>
            <a:ext cx="42116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/>
              <a:t>QR</a:t>
            </a:r>
            <a:r>
              <a:rPr lang="ja-JP" altLang="en-US"/>
              <a:t>コード最大の特徴である</a:t>
            </a:r>
            <a:r>
              <a:rPr lang="en-US" altLang="ja-JP"/>
              <a:t>3</a:t>
            </a:r>
            <a:r>
              <a:rPr lang="ja-JP" altLang="en-US"/>
              <a:t>箇所に配置された</a:t>
            </a:r>
            <a:r>
              <a:rPr lang="ja-JP" altLang="en-US" b="1">
                <a:solidFill>
                  <a:srgbClr val="0000FF"/>
                </a:solidFill>
              </a:rPr>
              <a:t>位置検出パターン</a:t>
            </a:r>
          </a:p>
        </p:txBody>
      </p:sp>
      <p:sp>
        <p:nvSpPr>
          <p:cNvPr id="379917" name="Text Box 13"/>
          <p:cNvSpPr txBox="1">
            <a:spLocks noChangeArrowheads="1"/>
          </p:cNvSpPr>
          <p:nvPr/>
        </p:nvSpPr>
        <p:spPr bwMode="auto">
          <a:xfrm>
            <a:off x="4895850" y="1700213"/>
            <a:ext cx="4140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/>
              <a:t>バーコードが</a:t>
            </a:r>
            <a:r>
              <a:rPr lang="en-US" altLang="ja-JP"/>
              <a:t>1</a:t>
            </a:r>
            <a:r>
              <a:rPr lang="ja-JP" altLang="en-US"/>
              <a:t>次元コードであるのに対して、</a:t>
            </a:r>
            <a:r>
              <a:rPr lang="en-US" altLang="ja-JP"/>
              <a:t>QR</a:t>
            </a:r>
            <a:r>
              <a:rPr lang="ja-JP" altLang="en-US"/>
              <a:t>コードは</a:t>
            </a:r>
            <a:r>
              <a:rPr lang="en-US" altLang="ja-JP" b="1">
                <a:solidFill>
                  <a:srgbClr val="FF0000"/>
                </a:solidFill>
              </a:rPr>
              <a:t>2</a:t>
            </a:r>
            <a:r>
              <a:rPr lang="ja-JP" altLang="en-US" b="1">
                <a:solidFill>
                  <a:srgbClr val="FF0000"/>
                </a:solidFill>
              </a:rPr>
              <a:t>次元コード</a:t>
            </a:r>
          </a:p>
        </p:txBody>
      </p:sp>
      <p:sp>
        <p:nvSpPr>
          <p:cNvPr id="379918" name="Line 14"/>
          <p:cNvSpPr>
            <a:spLocks noChangeShapeType="1"/>
          </p:cNvSpPr>
          <p:nvPr/>
        </p:nvSpPr>
        <p:spPr bwMode="auto">
          <a:xfrm>
            <a:off x="4789488" y="3789363"/>
            <a:ext cx="410368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9919" name="Text Box 15"/>
          <p:cNvSpPr txBox="1">
            <a:spLocks noChangeArrowheads="1"/>
          </p:cNvSpPr>
          <p:nvPr/>
        </p:nvSpPr>
        <p:spPr bwMode="auto">
          <a:xfrm>
            <a:off x="4953000" y="2587625"/>
            <a:ext cx="14906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/>
              <a:t>バーコードの例</a:t>
            </a:r>
          </a:p>
        </p:txBody>
      </p:sp>
      <p:sp>
        <p:nvSpPr>
          <p:cNvPr id="379920" name="Text Box 16"/>
          <p:cNvSpPr txBox="1">
            <a:spLocks noChangeArrowheads="1"/>
          </p:cNvSpPr>
          <p:nvPr/>
        </p:nvSpPr>
        <p:spPr bwMode="auto">
          <a:xfrm>
            <a:off x="1509713" y="6188075"/>
            <a:ext cx="63801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＊世の中には</a:t>
            </a:r>
            <a:r>
              <a:rPr lang="en-US" altLang="ja-JP"/>
              <a:t>QR</a:t>
            </a:r>
            <a:r>
              <a:rPr lang="ja-JP" altLang="en-US"/>
              <a:t>コード以外にも様々な</a:t>
            </a:r>
            <a:r>
              <a:rPr lang="en-US" altLang="ja-JP"/>
              <a:t>2</a:t>
            </a:r>
            <a:r>
              <a:rPr lang="ja-JP" altLang="en-US"/>
              <a:t>次元コードがある</a:t>
            </a:r>
          </a:p>
        </p:txBody>
      </p:sp>
      <p:grpSp>
        <p:nvGrpSpPr>
          <p:cNvPr id="379921" name="Group 17"/>
          <p:cNvGrpSpPr>
            <a:grpSpLocks/>
          </p:cNvGrpSpPr>
          <p:nvPr/>
        </p:nvGrpSpPr>
        <p:grpSpPr bwMode="auto">
          <a:xfrm>
            <a:off x="5076825" y="2997200"/>
            <a:ext cx="3563938" cy="576263"/>
            <a:chOff x="3198" y="1888"/>
            <a:chExt cx="2245" cy="363"/>
          </a:xfrm>
        </p:grpSpPr>
        <p:sp>
          <p:nvSpPr>
            <p:cNvPr id="379922" name="Line 18"/>
            <p:cNvSpPr>
              <a:spLocks noChangeShapeType="1"/>
            </p:cNvSpPr>
            <p:nvPr/>
          </p:nvSpPr>
          <p:spPr bwMode="auto">
            <a:xfrm>
              <a:off x="3198" y="1888"/>
              <a:ext cx="0" cy="363"/>
            </a:xfrm>
            <a:prstGeom prst="line">
              <a:avLst/>
            </a:prstGeom>
            <a:noFill/>
            <a:ln w="1270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23" name="Line 19"/>
            <p:cNvSpPr>
              <a:spLocks noChangeShapeType="1"/>
            </p:cNvSpPr>
            <p:nvPr/>
          </p:nvSpPr>
          <p:spPr bwMode="auto">
            <a:xfrm>
              <a:off x="3288" y="1888"/>
              <a:ext cx="0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24" name="Line 20"/>
            <p:cNvSpPr>
              <a:spLocks noChangeShapeType="1"/>
            </p:cNvSpPr>
            <p:nvPr/>
          </p:nvSpPr>
          <p:spPr bwMode="auto">
            <a:xfrm>
              <a:off x="3379" y="1888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25" name="Line 21"/>
            <p:cNvSpPr>
              <a:spLocks noChangeShapeType="1"/>
            </p:cNvSpPr>
            <p:nvPr/>
          </p:nvSpPr>
          <p:spPr bwMode="auto">
            <a:xfrm>
              <a:off x="3493" y="1888"/>
              <a:ext cx="0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26" name="Line 22"/>
            <p:cNvSpPr>
              <a:spLocks noChangeShapeType="1"/>
            </p:cNvSpPr>
            <p:nvPr/>
          </p:nvSpPr>
          <p:spPr bwMode="auto">
            <a:xfrm>
              <a:off x="3538" y="1888"/>
              <a:ext cx="0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27" name="Line 23"/>
            <p:cNvSpPr>
              <a:spLocks noChangeShapeType="1"/>
            </p:cNvSpPr>
            <p:nvPr/>
          </p:nvSpPr>
          <p:spPr bwMode="auto">
            <a:xfrm>
              <a:off x="3629" y="1888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28" name="Line 24"/>
            <p:cNvSpPr>
              <a:spLocks noChangeShapeType="1"/>
            </p:cNvSpPr>
            <p:nvPr/>
          </p:nvSpPr>
          <p:spPr bwMode="auto">
            <a:xfrm>
              <a:off x="3583" y="1888"/>
              <a:ext cx="0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29" name="Line 25"/>
            <p:cNvSpPr>
              <a:spLocks noChangeShapeType="1"/>
            </p:cNvSpPr>
            <p:nvPr/>
          </p:nvSpPr>
          <p:spPr bwMode="auto">
            <a:xfrm>
              <a:off x="3674" y="1888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30" name="Line 26"/>
            <p:cNvSpPr>
              <a:spLocks noChangeShapeType="1"/>
            </p:cNvSpPr>
            <p:nvPr/>
          </p:nvSpPr>
          <p:spPr bwMode="auto">
            <a:xfrm>
              <a:off x="3765" y="1888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31" name="Line 27"/>
            <p:cNvSpPr>
              <a:spLocks noChangeShapeType="1"/>
            </p:cNvSpPr>
            <p:nvPr/>
          </p:nvSpPr>
          <p:spPr bwMode="auto">
            <a:xfrm>
              <a:off x="3810" y="1888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32" name="Line 28"/>
            <p:cNvSpPr>
              <a:spLocks noChangeShapeType="1"/>
            </p:cNvSpPr>
            <p:nvPr/>
          </p:nvSpPr>
          <p:spPr bwMode="auto">
            <a:xfrm>
              <a:off x="3424" y="1888"/>
              <a:ext cx="0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33" name="Line 29"/>
            <p:cNvSpPr>
              <a:spLocks noChangeShapeType="1"/>
            </p:cNvSpPr>
            <p:nvPr/>
          </p:nvSpPr>
          <p:spPr bwMode="auto">
            <a:xfrm>
              <a:off x="3901" y="1888"/>
              <a:ext cx="0" cy="363"/>
            </a:xfrm>
            <a:prstGeom prst="line">
              <a:avLst/>
            </a:prstGeom>
            <a:noFill/>
            <a:ln w="1270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34" name="Line 30"/>
            <p:cNvSpPr>
              <a:spLocks noChangeShapeType="1"/>
            </p:cNvSpPr>
            <p:nvPr/>
          </p:nvSpPr>
          <p:spPr bwMode="auto">
            <a:xfrm>
              <a:off x="3992" y="1888"/>
              <a:ext cx="0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35" name="Line 31"/>
            <p:cNvSpPr>
              <a:spLocks noChangeShapeType="1"/>
            </p:cNvSpPr>
            <p:nvPr/>
          </p:nvSpPr>
          <p:spPr bwMode="auto">
            <a:xfrm>
              <a:off x="4037" y="1888"/>
              <a:ext cx="0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36" name="Line 32"/>
            <p:cNvSpPr>
              <a:spLocks noChangeShapeType="1"/>
            </p:cNvSpPr>
            <p:nvPr/>
          </p:nvSpPr>
          <p:spPr bwMode="auto">
            <a:xfrm>
              <a:off x="4128" y="1888"/>
              <a:ext cx="0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37" name="Line 33"/>
            <p:cNvSpPr>
              <a:spLocks noChangeShapeType="1"/>
            </p:cNvSpPr>
            <p:nvPr/>
          </p:nvSpPr>
          <p:spPr bwMode="auto">
            <a:xfrm>
              <a:off x="4173" y="1888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38" name="Line 34"/>
            <p:cNvSpPr>
              <a:spLocks noChangeShapeType="1"/>
            </p:cNvSpPr>
            <p:nvPr/>
          </p:nvSpPr>
          <p:spPr bwMode="auto">
            <a:xfrm>
              <a:off x="4219" y="1888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39" name="Line 35"/>
            <p:cNvSpPr>
              <a:spLocks noChangeShapeType="1"/>
            </p:cNvSpPr>
            <p:nvPr/>
          </p:nvSpPr>
          <p:spPr bwMode="auto">
            <a:xfrm>
              <a:off x="4264" y="1888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40" name="Line 36"/>
            <p:cNvSpPr>
              <a:spLocks noChangeShapeType="1"/>
            </p:cNvSpPr>
            <p:nvPr/>
          </p:nvSpPr>
          <p:spPr bwMode="auto">
            <a:xfrm>
              <a:off x="4355" y="1888"/>
              <a:ext cx="0" cy="363"/>
            </a:xfrm>
            <a:prstGeom prst="line">
              <a:avLst/>
            </a:prstGeom>
            <a:noFill/>
            <a:ln w="1270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41" name="Line 37"/>
            <p:cNvSpPr>
              <a:spLocks noChangeShapeType="1"/>
            </p:cNvSpPr>
            <p:nvPr/>
          </p:nvSpPr>
          <p:spPr bwMode="auto">
            <a:xfrm>
              <a:off x="4445" y="1888"/>
              <a:ext cx="0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42" name="Line 38"/>
            <p:cNvSpPr>
              <a:spLocks noChangeShapeType="1"/>
            </p:cNvSpPr>
            <p:nvPr/>
          </p:nvSpPr>
          <p:spPr bwMode="auto">
            <a:xfrm>
              <a:off x="4491" y="1888"/>
              <a:ext cx="0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43" name="Line 39"/>
            <p:cNvSpPr>
              <a:spLocks noChangeShapeType="1"/>
            </p:cNvSpPr>
            <p:nvPr/>
          </p:nvSpPr>
          <p:spPr bwMode="auto">
            <a:xfrm>
              <a:off x="4582" y="1888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44" name="Line 40"/>
            <p:cNvSpPr>
              <a:spLocks noChangeShapeType="1"/>
            </p:cNvSpPr>
            <p:nvPr/>
          </p:nvSpPr>
          <p:spPr bwMode="auto">
            <a:xfrm>
              <a:off x="4536" y="1888"/>
              <a:ext cx="0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45" name="Line 41"/>
            <p:cNvSpPr>
              <a:spLocks noChangeShapeType="1"/>
            </p:cNvSpPr>
            <p:nvPr/>
          </p:nvSpPr>
          <p:spPr bwMode="auto">
            <a:xfrm>
              <a:off x="4672" y="1888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46" name="Line 42"/>
            <p:cNvSpPr>
              <a:spLocks noChangeShapeType="1"/>
            </p:cNvSpPr>
            <p:nvPr/>
          </p:nvSpPr>
          <p:spPr bwMode="auto">
            <a:xfrm>
              <a:off x="4626" y="1888"/>
              <a:ext cx="0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47" name="Line 43"/>
            <p:cNvSpPr>
              <a:spLocks noChangeShapeType="1"/>
            </p:cNvSpPr>
            <p:nvPr/>
          </p:nvSpPr>
          <p:spPr bwMode="auto">
            <a:xfrm>
              <a:off x="4763" y="1888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48" name="Line 44"/>
            <p:cNvSpPr>
              <a:spLocks noChangeShapeType="1"/>
            </p:cNvSpPr>
            <p:nvPr/>
          </p:nvSpPr>
          <p:spPr bwMode="auto">
            <a:xfrm>
              <a:off x="4717" y="1888"/>
              <a:ext cx="0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49" name="Line 45"/>
            <p:cNvSpPr>
              <a:spLocks noChangeShapeType="1"/>
            </p:cNvSpPr>
            <p:nvPr/>
          </p:nvSpPr>
          <p:spPr bwMode="auto">
            <a:xfrm>
              <a:off x="4854" y="1888"/>
              <a:ext cx="0" cy="363"/>
            </a:xfrm>
            <a:prstGeom prst="line">
              <a:avLst/>
            </a:prstGeom>
            <a:noFill/>
            <a:ln w="1270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50" name="Line 46"/>
            <p:cNvSpPr>
              <a:spLocks noChangeShapeType="1"/>
            </p:cNvSpPr>
            <p:nvPr/>
          </p:nvSpPr>
          <p:spPr bwMode="auto">
            <a:xfrm>
              <a:off x="5013" y="1888"/>
              <a:ext cx="0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51" name="Line 47"/>
            <p:cNvSpPr>
              <a:spLocks noChangeShapeType="1"/>
            </p:cNvSpPr>
            <p:nvPr/>
          </p:nvSpPr>
          <p:spPr bwMode="auto">
            <a:xfrm>
              <a:off x="5058" y="1888"/>
              <a:ext cx="0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52" name="Line 48"/>
            <p:cNvSpPr>
              <a:spLocks noChangeShapeType="1"/>
            </p:cNvSpPr>
            <p:nvPr/>
          </p:nvSpPr>
          <p:spPr bwMode="auto">
            <a:xfrm>
              <a:off x="5103" y="1888"/>
              <a:ext cx="0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53" name="Line 49"/>
            <p:cNvSpPr>
              <a:spLocks noChangeShapeType="1"/>
            </p:cNvSpPr>
            <p:nvPr/>
          </p:nvSpPr>
          <p:spPr bwMode="auto">
            <a:xfrm>
              <a:off x="4944" y="1888"/>
              <a:ext cx="0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54" name="Line 50"/>
            <p:cNvSpPr>
              <a:spLocks noChangeShapeType="1"/>
            </p:cNvSpPr>
            <p:nvPr/>
          </p:nvSpPr>
          <p:spPr bwMode="auto">
            <a:xfrm>
              <a:off x="5216" y="1888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55" name="Line 51"/>
            <p:cNvSpPr>
              <a:spLocks noChangeShapeType="1"/>
            </p:cNvSpPr>
            <p:nvPr/>
          </p:nvSpPr>
          <p:spPr bwMode="auto">
            <a:xfrm>
              <a:off x="5307" y="1888"/>
              <a:ext cx="0" cy="363"/>
            </a:xfrm>
            <a:prstGeom prst="line">
              <a:avLst/>
            </a:prstGeom>
            <a:noFill/>
            <a:ln w="1270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56" name="Line 52"/>
            <p:cNvSpPr>
              <a:spLocks noChangeShapeType="1"/>
            </p:cNvSpPr>
            <p:nvPr/>
          </p:nvSpPr>
          <p:spPr bwMode="auto">
            <a:xfrm>
              <a:off x="5398" y="1888"/>
              <a:ext cx="0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957" name="Line 53"/>
            <p:cNvSpPr>
              <a:spLocks noChangeShapeType="1"/>
            </p:cNvSpPr>
            <p:nvPr/>
          </p:nvSpPr>
          <p:spPr bwMode="auto">
            <a:xfrm>
              <a:off x="5443" y="1888"/>
              <a:ext cx="0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QR</a:t>
            </a:r>
            <a:r>
              <a:rPr lang="ja-JP" altLang="en-US"/>
              <a:t>コードの主な特徴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/>
              <a:t>バーコードと同様、物品管理に適している</a:t>
            </a:r>
          </a:p>
          <a:p>
            <a:pPr>
              <a:lnSpc>
                <a:spcPct val="90000"/>
              </a:lnSpc>
            </a:pPr>
            <a:r>
              <a:rPr lang="ja-JP" altLang="en-US"/>
              <a:t>バーコードと同様、利用コストを抑えられる</a:t>
            </a:r>
          </a:p>
          <a:p>
            <a:pPr>
              <a:lnSpc>
                <a:spcPct val="90000"/>
              </a:lnSpc>
            </a:pPr>
            <a:r>
              <a:rPr lang="ja-JP" altLang="en-US">
                <a:solidFill>
                  <a:srgbClr val="0000FF"/>
                </a:solidFill>
              </a:rPr>
              <a:t>バーコードと比べ、大量の情報が扱える</a:t>
            </a:r>
          </a:p>
          <a:p>
            <a:pPr>
              <a:lnSpc>
                <a:spcPct val="90000"/>
              </a:lnSpc>
            </a:pPr>
            <a:r>
              <a:rPr lang="ja-JP" altLang="en-US">
                <a:solidFill>
                  <a:srgbClr val="0000FF"/>
                </a:solidFill>
              </a:rPr>
              <a:t>バーコードと比べ、多様な文字が扱える</a:t>
            </a:r>
          </a:p>
          <a:p>
            <a:pPr>
              <a:lnSpc>
                <a:spcPct val="90000"/>
              </a:lnSpc>
            </a:pPr>
            <a:r>
              <a:rPr lang="ja-JP" altLang="en-US">
                <a:solidFill>
                  <a:srgbClr val="0000FF"/>
                </a:solidFill>
              </a:rPr>
              <a:t>高度な誤り訂正機能を備えている</a:t>
            </a:r>
          </a:p>
          <a:p>
            <a:pPr>
              <a:lnSpc>
                <a:spcPct val="90000"/>
              </a:lnSpc>
            </a:pPr>
            <a:r>
              <a:rPr kumimoji="0" lang="ja-JP" altLang="en-US">
                <a:solidFill>
                  <a:srgbClr val="0000FF"/>
                </a:solidFill>
              </a:rPr>
              <a:t>歪みに強い構造となっている</a:t>
            </a:r>
          </a:p>
          <a:p>
            <a:pPr>
              <a:lnSpc>
                <a:spcPct val="90000"/>
              </a:lnSpc>
            </a:pPr>
            <a:r>
              <a:rPr lang="ja-JP" altLang="en-US">
                <a:solidFill>
                  <a:srgbClr val="0000FF"/>
                </a:solidFill>
              </a:rPr>
              <a:t>高速読み込みが可能である</a:t>
            </a:r>
          </a:p>
          <a:p>
            <a:pPr>
              <a:lnSpc>
                <a:spcPct val="90000"/>
              </a:lnSpc>
            </a:pPr>
            <a:r>
              <a:rPr lang="ja-JP" altLang="en-US">
                <a:solidFill>
                  <a:srgbClr val="FF0000"/>
                </a:solidFill>
              </a:rPr>
              <a:t>正しく読み込むため、印刷には注意が必要</a:t>
            </a:r>
          </a:p>
          <a:p>
            <a:pPr>
              <a:lnSpc>
                <a:spcPct val="90000"/>
              </a:lnSpc>
            </a:pPr>
            <a:r>
              <a:rPr kumimoji="0" lang="ja-JP" altLang="en-US">
                <a:solidFill>
                  <a:srgbClr val="FF0000"/>
                </a:solidFill>
              </a:rPr>
              <a:t>読み取り機の構造が複雑になる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1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1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1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1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1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1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1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1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1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1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1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1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81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81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5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コンテンツ プレースホルダー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212826"/>
            <a:ext cx="2800350" cy="2800350"/>
          </a:xfrm>
        </p:spPr>
      </p:pic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高度な誤り訂正機能</a:t>
            </a:r>
          </a:p>
        </p:txBody>
      </p:sp>
      <p:sp>
        <p:nvSpPr>
          <p:cNvPr id="384004" name="Text Box 4"/>
          <p:cNvSpPr txBox="1">
            <a:spLocks noChangeArrowheads="1"/>
          </p:cNvSpPr>
          <p:nvPr/>
        </p:nvSpPr>
        <p:spPr bwMode="auto">
          <a:xfrm>
            <a:off x="5680075" y="2136775"/>
            <a:ext cx="2227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800"/>
              <a:t>誤り訂正符号</a:t>
            </a:r>
          </a:p>
        </p:txBody>
      </p:sp>
      <p:sp>
        <p:nvSpPr>
          <p:cNvPr id="384005" name="AutoShape 5"/>
          <p:cNvSpPr>
            <a:spLocks noChangeArrowheads="1"/>
          </p:cNvSpPr>
          <p:nvPr/>
        </p:nvSpPr>
        <p:spPr bwMode="auto">
          <a:xfrm>
            <a:off x="6145213" y="3087688"/>
            <a:ext cx="1296987" cy="976312"/>
          </a:xfrm>
          <a:prstGeom prst="downArrow">
            <a:avLst>
              <a:gd name="adj1" fmla="val 38565"/>
              <a:gd name="adj2" fmla="val 56750"/>
            </a:avLst>
          </a:prstGeom>
          <a:solidFill>
            <a:srgbClr val="0000FF"/>
          </a:solidFill>
          <a:ln w="38100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4006" name="Text Box 6"/>
          <p:cNvSpPr txBox="1">
            <a:spLocks noChangeArrowheads="1"/>
          </p:cNvSpPr>
          <p:nvPr/>
        </p:nvSpPr>
        <p:spPr bwMode="auto">
          <a:xfrm>
            <a:off x="5127625" y="4456113"/>
            <a:ext cx="33321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汚れや、欠損等に対して、データを復元する機能を持つ</a:t>
            </a:r>
          </a:p>
        </p:txBody>
      </p:sp>
      <p:sp>
        <p:nvSpPr>
          <p:cNvPr id="384007" name="Text Box 7"/>
          <p:cNvSpPr txBox="1">
            <a:spLocks noChangeArrowheads="1"/>
          </p:cNvSpPr>
          <p:nvPr/>
        </p:nvSpPr>
        <p:spPr bwMode="auto">
          <a:xfrm>
            <a:off x="820813" y="5733256"/>
            <a:ext cx="75023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dirty="0"/>
              <a:t>数学の様々な理論によって支えられている</a:t>
            </a:r>
          </a:p>
        </p:txBody>
      </p:sp>
      <p:grpSp>
        <p:nvGrpSpPr>
          <p:cNvPr id="384008" name="Group 8"/>
          <p:cNvGrpSpPr>
            <a:grpSpLocks/>
          </p:cNvGrpSpPr>
          <p:nvPr/>
        </p:nvGrpSpPr>
        <p:grpSpPr bwMode="auto">
          <a:xfrm>
            <a:off x="1835150" y="3141663"/>
            <a:ext cx="1223963" cy="1223962"/>
            <a:chOff x="1156" y="1979"/>
            <a:chExt cx="771" cy="771"/>
          </a:xfrm>
        </p:grpSpPr>
        <p:sp>
          <p:nvSpPr>
            <p:cNvPr id="384009" name="Oval 9"/>
            <p:cNvSpPr>
              <a:spLocks noChangeArrowheads="1"/>
            </p:cNvSpPr>
            <p:nvPr/>
          </p:nvSpPr>
          <p:spPr bwMode="auto">
            <a:xfrm>
              <a:off x="1156" y="1979"/>
              <a:ext cx="408" cy="407"/>
            </a:xfrm>
            <a:prstGeom prst="ellipse">
              <a:avLst/>
            </a:prstGeom>
            <a:solidFill>
              <a:srgbClr val="FF0000"/>
            </a:solidFill>
            <a:ln w="3810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84010" name="Oval 10"/>
            <p:cNvSpPr>
              <a:spLocks noChangeArrowheads="1"/>
            </p:cNvSpPr>
            <p:nvPr/>
          </p:nvSpPr>
          <p:spPr bwMode="auto">
            <a:xfrm>
              <a:off x="1474" y="2160"/>
              <a:ext cx="227" cy="272"/>
            </a:xfrm>
            <a:prstGeom prst="ellipse">
              <a:avLst/>
            </a:prstGeom>
            <a:solidFill>
              <a:srgbClr val="FF0000"/>
            </a:solidFill>
            <a:ln w="3810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84011" name="Oval 11"/>
            <p:cNvSpPr>
              <a:spLocks noChangeArrowheads="1"/>
            </p:cNvSpPr>
            <p:nvPr/>
          </p:nvSpPr>
          <p:spPr bwMode="auto">
            <a:xfrm>
              <a:off x="1746" y="2568"/>
              <a:ext cx="181" cy="182"/>
            </a:xfrm>
            <a:prstGeom prst="ellipse">
              <a:avLst/>
            </a:prstGeom>
            <a:solidFill>
              <a:srgbClr val="FF0000"/>
            </a:solidFill>
            <a:ln w="3810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4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誤り訂正符号？情報量？</a:t>
            </a:r>
          </a:p>
        </p:txBody>
      </p:sp>
      <p:sp>
        <p:nvSpPr>
          <p:cNvPr id="386051" name="Text Box 3"/>
          <p:cNvSpPr txBox="1">
            <a:spLocks noChangeArrowheads="1"/>
          </p:cNvSpPr>
          <p:nvPr/>
        </p:nvSpPr>
        <p:spPr bwMode="auto">
          <a:xfrm>
            <a:off x="574675" y="3241675"/>
            <a:ext cx="7993063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None/>
            </a:pPr>
            <a:r>
              <a:rPr lang="ja-JP" altLang="en-US">
                <a:latin typeface="Arial" panose="020B0604020202020204" pitchFamily="34" charset="0"/>
              </a:rPr>
              <a:t>クロード </a:t>
            </a:r>
            <a:r>
              <a:rPr lang="en-US" altLang="ja-JP">
                <a:latin typeface="Arial" panose="020B0604020202020204" pitchFamily="34" charset="0"/>
              </a:rPr>
              <a:t>E. </a:t>
            </a:r>
            <a:r>
              <a:rPr lang="ja-JP" altLang="en-US">
                <a:latin typeface="Arial" panose="020B0604020202020204" pitchFamily="34" charset="0"/>
              </a:rPr>
              <a:t>シャノン（</a:t>
            </a:r>
            <a:r>
              <a:rPr lang="en-US" altLang="ja-JP">
                <a:latin typeface="Arial" panose="020B0604020202020204" pitchFamily="34" charset="0"/>
              </a:rPr>
              <a:t>1916</a:t>
            </a:r>
            <a:r>
              <a:rPr lang="ja-JP" altLang="en-US">
                <a:latin typeface="Arial" panose="020B0604020202020204" pitchFamily="34" charset="0"/>
              </a:rPr>
              <a:t>ー</a:t>
            </a:r>
            <a:r>
              <a:rPr lang="en-US" altLang="ja-JP">
                <a:latin typeface="Arial" panose="020B0604020202020204" pitchFamily="34" charset="0"/>
              </a:rPr>
              <a:t>2001</a:t>
            </a:r>
            <a:r>
              <a:rPr lang="ja-JP" altLang="en-US">
                <a:latin typeface="Arial" panose="020B0604020202020204" pitchFamily="34" charset="0"/>
              </a:rPr>
              <a:t>）が</a:t>
            </a:r>
            <a:r>
              <a:rPr lang="en-US" altLang="ja-JP">
                <a:latin typeface="Arial" panose="020B0604020202020204" pitchFamily="34" charset="0"/>
              </a:rPr>
              <a:t>1948</a:t>
            </a:r>
            <a:r>
              <a:rPr lang="ja-JP" altLang="en-US">
                <a:latin typeface="Arial" panose="020B0604020202020204" pitchFamily="34" charset="0"/>
              </a:rPr>
              <a:t>年に画期的な論文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None/>
            </a:pPr>
            <a:r>
              <a:rPr lang="ja-JP" altLang="en-US">
                <a:latin typeface="Arial" panose="020B0604020202020204" pitchFamily="34" charset="0"/>
              </a:rPr>
              <a:t>	「</a:t>
            </a:r>
            <a:r>
              <a:rPr lang="en-US" altLang="ja-JP">
                <a:latin typeface="Arial" panose="020B0604020202020204" pitchFamily="34" charset="0"/>
              </a:rPr>
              <a:t>A Mathematical Theory of Communication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None/>
            </a:pPr>
            <a:r>
              <a:rPr lang="ja-JP" altLang="en-US">
                <a:latin typeface="Arial" panose="020B0604020202020204" pitchFamily="34" charset="0"/>
              </a:rPr>
              <a:t>			（通信に関する</a:t>
            </a:r>
            <a:r>
              <a:rPr lang="en-US" altLang="ja-JP">
                <a:latin typeface="Arial" panose="020B0604020202020204" pitchFamily="34" charset="0"/>
              </a:rPr>
              <a:t>1</a:t>
            </a:r>
            <a:r>
              <a:rPr lang="ja-JP" altLang="en-US">
                <a:latin typeface="Arial" panose="020B0604020202020204" pitchFamily="34" charset="0"/>
              </a:rPr>
              <a:t>つの数学的理論）」を発表</a:t>
            </a:r>
          </a:p>
        </p:txBody>
      </p:sp>
      <p:sp>
        <p:nvSpPr>
          <p:cNvPr id="386052" name="AutoShape 4"/>
          <p:cNvSpPr>
            <a:spLocks noChangeArrowheads="1"/>
          </p:cNvSpPr>
          <p:nvPr/>
        </p:nvSpPr>
        <p:spPr bwMode="auto">
          <a:xfrm>
            <a:off x="3924300" y="2349500"/>
            <a:ext cx="1296988" cy="747713"/>
          </a:xfrm>
          <a:prstGeom prst="downArrow">
            <a:avLst>
              <a:gd name="adj1" fmla="val 38565"/>
              <a:gd name="adj2" fmla="val 56750"/>
            </a:avLst>
          </a:prstGeom>
          <a:solidFill>
            <a:srgbClr val="0000FF"/>
          </a:solidFill>
          <a:ln w="38100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6053" name="Text Box 5"/>
          <p:cNvSpPr txBox="1">
            <a:spLocks noChangeArrowheads="1"/>
          </p:cNvSpPr>
          <p:nvPr/>
        </p:nvSpPr>
        <p:spPr bwMode="auto">
          <a:xfrm>
            <a:off x="1798638" y="5661025"/>
            <a:ext cx="56252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情報量（誤り</a:t>
            </a:r>
            <a:r>
              <a:rPr lang="ja-JP" altLang="en-US" sz="28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訂正符号，</a:t>
            </a:r>
            <a:r>
              <a:rPr lang="ja-JP" altLang="en-US" sz="28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暗号，圧縮）</a:t>
            </a:r>
          </a:p>
        </p:txBody>
      </p:sp>
      <p:sp>
        <p:nvSpPr>
          <p:cNvPr id="386054" name="AutoShape 6"/>
          <p:cNvSpPr>
            <a:spLocks noChangeArrowheads="1"/>
          </p:cNvSpPr>
          <p:nvPr/>
        </p:nvSpPr>
        <p:spPr bwMode="auto">
          <a:xfrm>
            <a:off x="3924300" y="4724400"/>
            <a:ext cx="1296988" cy="747713"/>
          </a:xfrm>
          <a:prstGeom prst="downArrow">
            <a:avLst>
              <a:gd name="adj1" fmla="val 38565"/>
              <a:gd name="adj2" fmla="val 56750"/>
            </a:avLst>
          </a:prstGeom>
          <a:solidFill>
            <a:srgbClr val="0000FF"/>
          </a:solidFill>
          <a:ln w="38100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6055" name="Text Box 7"/>
          <p:cNvSpPr txBox="1">
            <a:spLocks noChangeArrowheads="1"/>
          </p:cNvSpPr>
          <p:nvPr/>
        </p:nvSpPr>
        <p:spPr bwMode="auto">
          <a:xfrm>
            <a:off x="692572" y="1676400"/>
            <a:ext cx="77588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None/>
            </a:pPr>
            <a:r>
              <a:rPr lang="ja-JP" altLang="en-US" dirty="0">
                <a:latin typeface="Arial" panose="020B0604020202020204" pitchFamily="34" charset="0"/>
              </a:rPr>
              <a:t>科学的に</a:t>
            </a:r>
            <a:r>
              <a:rPr lang="ja-JP" altLang="en-US" dirty="0" smtClean="0">
                <a:latin typeface="Arial" panose="020B0604020202020204" pitchFamily="34" charset="0"/>
              </a:rPr>
              <a:t>文字・画像・音（情報）を</a:t>
            </a:r>
            <a:r>
              <a:rPr lang="ja-JP" altLang="en-US" dirty="0">
                <a:latin typeface="Arial" panose="020B0604020202020204" pitchFamily="34" charset="0"/>
              </a:rPr>
              <a:t>評価（定量化）する方法？</a:t>
            </a:r>
          </a:p>
        </p:txBody>
      </p:sp>
      <p:sp>
        <p:nvSpPr>
          <p:cNvPr id="386056" name="Text Box 8"/>
          <p:cNvSpPr txBox="1">
            <a:spLocks noChangeArrowheads="1"/>
          </p:cNvSpPr>
          <p:nvPr/>
        </p:nvSpPr>
        <p:spPr bwMode="auto">
          <a:xfrm>
            <a:off x="2038350" y="6289675"/>
            <a:ext cx="5067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現在の情報化社会を支える重要な理論である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000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000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2323</TotalTime>
  <Words>925</Words>
  <Application>Microsoft Office PowerPoint</Application>
  <PresentationFormat>画面に合わせる (4:3)</PresentationFormat>
  <Paragraphs>169</Paragraphs>
  <Slides>19</Slides>
  <Notes>16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6" baseType="lpstr">
      <vt:lpstr>ＭＳ Ｐゴシック</vt:lpstr>
      <vt:lpstr>ＭＳ Ｐ明朝</vt:lpstr>
      <vt:lpstr>ＭＳ ゴシック</vt:lpstr>
      <vt:lpstr>Arial</vt:lpstr>
      <vt:lpstr>Times New Roman</vt:lpstr>
      <vt:lpstr>Wingdings</vt:lpstr>
      <vt:lpstr>Pixel</vt:lpstr>
      <vt:lpstr>情報数理特論B</vt:lpstr>
      <vt:lpstr>オリエンテーション（本日の内容）</vt:lpstr>
      <vt:lpstr>QRコード（２次元コード）</vt:lpstr>
      <vt:lpstr>日本生まれのQRコード</vt:lpstr>
      <vt:lpstr>なぜ「QRコード」なのか？</vt:lpstr>
      <vt:lpstr>QRコード最大の特徴</vt:lpstr>
      <vt:lpstr>QRコードの主な特徴</vt:lpstr>
      <vt:lpstr>高度な誤り訂正機能</vt:lpstr>
      <vt:lpstr>誤り訂正符号？情報量？</vt:lpstr>
      <vt:lpstr>クロード　E.　シャノン</vt:lpstr>
      <vt:lpstr>シャノンの情報理論</vt:lpstr>
      <vt:lpstr>シャノンの通信系のモデル</vt:lpstr>
      <vt:lpstr>符号理論（講義前半）</vt:lpstr>
      <vt:lpstr>誤り訂正符号理論（講義後半）</vt:lpstr>
      <vt:lpstr>生活の中の符号理論（１）</vt:lpstr>
      <vt:lpstr>生活の中の符号理論（２）</vt:lpstr>
      <vt:lpstr>生活の中の符号理論（３）</vt:lpstr>
      <vt:lpstr>生活の中の誤り訂正（1）</vt:lpstr>
      <vt:lpstr>生活の中の誤り訂正（2）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情報数理特論</dc:title>
  <dc:subject>QRコードを作ろう!</dc:subject>
  <dc:creator>幸山直人</dc:creator>
  <cp:lastModifiedBy>KOUYAMA Naoto</cp:lastModifiedBy>
  <cp:revision>224</cp:revision>
  <dcterms:created xsi:type="dcterms:W3CDTF">1601-01-01T00:00:00Z</dcterms:created>
  <dcterms:modified xsi:type="dcterms:W3CDTF">2019-04-15T15:27:08Z</dcterms:modified>
</cp:coreProperties>
</file>