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handoutMasterIdLst>
    <p:handoutMasterId r:id="rId10"/>
  </p:handoutMasterIdLst>
  <p:sldIdLst>
    <p:sldId id="428" r:id="rId2"/>
    <p:sldId id="451" r:id="rId3"/>
    <p:sldId id="429" r:id="rId4"/>
    <p:sldId id="430" r:id="rId5"/>
    <p:sldId id="431" r:id="rId6"/>
    <p:sldId id="432" r:id="rId7"/>
    <p:sldId id="435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9900"/>
    <a:srgbClr val="DEDEDE"/>
    <a:srgbClr val="C0C0C0"/>
    <a:srgbClr val="FFFF00"/>
    <a:srgbClr val="996633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46" autoAdjust="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94491F1F-E163-45D5-A229-2D7AF5C64BE1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516923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388707CC-BC3D-4C06-B364-1F55B28B2B7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99500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78C4AF-1416-4FBB-A98C-1321DDFE7BD9}" type="slidenum">
              <a:rPr lang="ja-JP" altLang="en-US"/>
              <a:pPr/>
              <a:t>1</a:t>
            </a:fld>
            <a:endParaRPr lang="en-US" altLang="ja-JP"/>
          </a:p>
        </p:txBody>
      </p:sp>
      <p:sp>
        <p:nvSpPr>
          <p:cNvPr id="405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5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57177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029646-ABA9-4366-A21F-7FA97C15E417}" type="slidenum">
              <a:rPr lang="ja-JP" altLang="en-US"/>
              <a:pPr/>
              <a:t>2</a:t>
            </a:fld>
            <a:endParaRPr lang="en-US" altLang="ja-JP"/>
          </a:p>
        </p:txBody>
      </p:sp>
      <p:sp>
        <p:nvSpPr>
          <p:cNvPr id="452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36483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97B68B-6E82-4DBC-B10D-B2535419357F}" type="slidenum">
              <a:rPr lang="ja-JP" altLang="en-US"/>
              <a:pPr/>
              <a:t>3</a:t>
            </a:fld>
            <a:endParaRPr lang="en-US" altLang="ja-JP"/>
          </a:p>
        </p:txBody>
      </p:sp>
      <p:sp>
        <p:nvSpPr>
          <p:cNvPr id="407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7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958879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FF2683-1C27-4C82-A646-49F6725467F4}" type="slidenum">
              <a:rPr lang="ja-JP" altLang="en-US"/>
              <a:pPr/>
              <a:t>4</a:t>
            </a:fld>
            <a:endParaRPr lang="en-US" altLang="ja-JP"/>
          </a:p>
        </p:txBody>
      </p:sp>
      <p:sp>
        <p:nvSpPr>
          <p:cNvPr id="409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149744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9D64FA-0159-4F78-A44C-0B04895AD168}" type="slidenum">
              <a:rPr lang="ja-JP" altLang="en-US"/>
              <a:pPr/>
              <a:t>5</a:t>
            </a:fld>
            <a:endParaRPr lang="en-US" altLang="ja-JP"/>
          </a:p>
        </p:txBody>
      </p:sp>
      <p:sp>
        <p:nvSpPr>
          <p:cNvPr id="411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1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003986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8BEE43-BB5B-4F2A-ABA7-7A9E401FFEC5}" type="slidenum">
              <a:rPr lang="ja-JP" altLang="en-US"/>
              <a:pPr/>
              <a:t>6</a:t>
            </a:fld>
            <a:endParaRPr lang="en-US" altLang="ja-JP"/>
          </a:p>
        </p:txBody>
      </p:sp>
      <p:sp>
        <p:nvSpPr>
          <p:cNvPr id="413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3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39762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3203575" y="2260600"/>
            <a:ext cx="5761038" cy="11684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923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9237" name="Text Box 21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200" b="1"/>
              <a:t>担当教員： 幸山 直人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61903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63915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タイトル、クリップ アート、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オンライン画像のプレースホルダー 2"/>
          <p:cNvSpPr>
            <a:spLocks noGrp="1"/>
          </p:cNvSpPr>
          <p:nvPr>
            <p:ph type="clipArt"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27448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4648200" y="1557338"/>
            <a:ext cx="4038600" cy="2371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4648200" y="4081463"/>
            <a:ext cx="4038600" cy="2371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378726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77555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457200" y="1557338"/>
            <a:ext cx="8229600" cy="4895850"/>
          </a:xfrm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71210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タイトル、テキスト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4648200" y="1557338"/>
            <a:ext cx="4038600" cy="2371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4648200" y="4081463"/>
            <a:ext cx="4038600" cy="2371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20740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35733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41455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52924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582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19583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5274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68886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6223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820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8209" name="Text Box 17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kumimoji="0" lang="en-US" altLang="ja-JP" sz="1800" b="1" dirty="0" smtClean="0">
                <a:solidFill>
                  <a:schemeClr val="bg1"/>
                </a:solidFill>
              </a:rPr>
              <a:t>2019</a:t>
            </a:r>
            <a:r>
              <a:rPr kumimoji="0" lang="ja-JP" altLang="en-US" sz="1800" b="1" dirty="0" smtClean="0">
                <a:solidFill>
                  <a:schemeClr val="bg1"/>
                </a:solidFill>
              </a:rPr>
              <a:t>年度</a:t>
            </a:r>
            <a:r>
              <a:rPr kumimoji="0" lang="ja-JP" altLang="en-US" sz="1800" b="1" dirty="0">
                <a:solidFill>
                  <a:schemeClr val="bg1"/>
                </a:solidFill>
              </a:rPr>
              <a:t>　情報</a:t>
            </a:r>
            <a:r>
              <a:rPr kumimoji="0" lang="ja-JP" altLang="en-US" sz="1800" b="1" dirty="0" smtClean="0">
                <a:solidFill>
                  <a:schemeClr val="bg1"/>
                </a:solidFill>
              </a:rPr>
              <a:t>数理特論</a:t>
            </a:r>
            <a:r>
              <a:rPr kumimoji="0" lang="en-US" altLang="ja-JP" sz="1800" b="1" dirty="0" smtClean="0">
                <a:solidFill>
                  <a:schemeClr val="bg1"/>
                </a:solidFill>
              </a:rPr>
              <a:t>B</a:t>
            </a:r>
            <a:endParaRPr lang="en-US" altLang="ja-JP" sz="1800" b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情報数理特論</a:t>
            </a:r>
            <a:r>
              <a:rPr lang="en-US" altLang="ja-JP" dirty="0" smtClean="0"/>
              <a:t>B</a:t>
            </a:r>
            <a:endParaRPr lang="ja-JP" altLang="en-US" dirty="0"/>
          </a:p>
        </p:txBody>
      </p:sp>
      <p:sp>
        <p:nvSpPr>
          <p:cNvPr id="4044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ja-JP" altLang="en-US"/>
              <a:t>～ </a:t>
            </a:r>
            <a:r>
              <a:rPr lang="en-US" altLang="ja-JP"/>
              <a:t>Huffman</a:t>
            </a:r>
            <a:r>
              <a:rPr lang="ja-JP" altLang="en-US"/>
              <a:t>の符号化法</a:t>
            </a:r>
            <a:r>
              <a:rPr lang="en-US" altLang="ja-JP"/>
              <a:t>Ⅰ </a:t>
            </a:r>
            <a:r>
              <a:rPr lang="ja-JP" altLang="en-US"/>
              <a:t>～</a:t>
            </a:r>
          </a:p>
        </p:txBody>
      </p:sp>
      <p:sp>
        <p:nvSpPr>
          <p:cNvPr id="404484" name="Text Box 4"/>
          <p:cNvSpPr txBox="1">
            <a:spLocks noChangeArrowheads="1"/>
          </p:cNvSpPr>
          <p:nvPr/>
        </p:nvSpPr>
        <p:spPr bwMode="auto">
          <a:xfrm>
            <a:off x="3276600" y="1706563"/>
            <a:ext cx="48958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sz="2800" b="1" dirty="0" smtClean="0">
                <a:solidFill>
                  <a:schemeClr val="bg1"/>
                </a:solidFill>
              </a:rPr>
              <a:t>2019</a:t>
            </a:r>
            <a:r>
              <a:rPr lang="ja-JP" altLang="en-US" sz="2800" b="1" dirty="0" smtClean="0">
                <a:solidFill>
                  <a:schemeClr val="bg1"/>
                </a:solidFill>
              </a:rPr>
              <a:t>年度</a:t>
            </a:r>
            <a:endParaRPr lang="ja-JP" alt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符号理論（講義前半）</a:t>
            </a:r>
            <a:endParaRPr lang="en-US" altLang="ja-JP"/>
          </a:p>
        </p:txBody>
      </p:sp>
      <p:sp>
        <p:nvSpPr>
          <p:cNvPr id="451587" name="AutoShape 3"/>
          <p:cNvSpPr>
            <a:spLocks noChangeArrowheads="1"/>
          </p:cNvSpPr>
          <p:nvPr/>
        </p:nvSpPr>
        <p:spPr bwMode="auto">
          <a:xfrm>
            <a:off x="431800" y="1484313"/>
            <a:ext cx="8280400" cy="5040312"/>
          </a:xfrm>
          <a:prstGeom prst="roundRect">
            <a:avLst>
              <a:gd name="adj" fmla="val 16667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sz="2400"/>
          </a:p>
        </p:txBody>
      </p:sp>
      <p:sp>
        <p:nvSpPr>
          <p:cNvPr id="451588" name="AutoShape 4"/>
          <p:cNvSpPr>
            <a:spLocks noChangeArrowheads="1"/>
          </p:cNvSpPr>
          <p:nvPr/>
        </p:nvSpPr>
        <p:spPr bwMode="auto">
          <a:xfrm>
            <a:off x="755650" y="3068638"/>
            <a:ext cx="2087563" cy="31686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/>
              <a:t>誤り訂正符号理論</a:t>
            </a:r>
          </a:p>
          <a:p>
            <a:pPr algn="ctr"/>
            <a:endParaRPr lang="ja-JP" altLang="en-US"/>
          </a:p>
          <a:p>
            <a:pPr algn="ctr"/>
            <a:r>
              <a:rPr lang="ja-JP" altLang="en-US" sz="1800"/>
              <a:t>・ 情報の正確性</a:t>
            </a:r>
          </a:p>
        </p:txBody>
      </p:sp>
      <p:sp>
        <p:nvSpPr>
          <p:cNvPr id="451589" name="AutoShape 5"/>
          <p:cNvSpPr>
            <a:spLocks noChangeArrowheads="1"/>
          </p:cNvSpPr>
          <p:nvPr/>
        </p:nvSpPr>
        <p:spPr bwMode="auto">
          <a:xfrm>
            <a:off x="3132138" y="3068638"/>
            <a:ext cx="2087562" cy="31686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/>
              <a:t>暗号理論</a:t>
            </a:r>
          </a:p>
          <a:p>
            <a:pPr algn="ctr"/>
            <a:endParaRPr lang="ja-JP" altLang="en-US" b="1"/>
          </a:p>
          <a:p>
            <a:pPr algn="ctr"/>
            <a:r>
              <a:rPr lang="ja-JP" altLang="en-US" sz="1800"/>
              <a:t>・ 情報の秘密性</a:t>
            </a:r>
          </a:p>
        </p:txBody>
      </p:sp>
      <p:sp>
        <p:nvSpPr>
          <p:cNvPr id="451590" name="AutoShape 6"/>
          <p:cNvSpPr>
            <a:spLocks noChangeArrowheads="1"/>
          </p:cNvSpPr>
          <p:nvPr/>
        </p:nvSpPr>
        <p:spPr bwMode="auto">
          <a:xfrm>
            <a:off x="5508625" y="3068638"/>
            <a:ext cx="2087563" cy="31686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/>
              <a:t>圧縮理論</a:t>
            </a:r>
          </a:p>
          <a:p>
            <a:pPr algn="ctr"/>
            <a:endParaRPr lang="ja-JP" altLang="en-US"/>
          </a:p>
          <a:p>
            <a:pPr algn="ctr"/>
            <a:r>
              <a:rPr lang="ja-JP" altLang="en-US" sz="1800"/>
              <a:t>・ 情報の効率性</a:t>
            </a:r>
          </a:p>
        </p:txBody>
      </p:sp>
      <p:sp>
        <p:nvSpPr>
          <p:cNvPr id="451591" name="Text Box 7"/>
          <p:cNvSpPr txBox="1">
            <a:spLocks noChangeArrowheads="1"/>
          </p:cNvSpPr>
          <p:nvPr/>
        </p:nvSpPr>
        <p:spPr bwMode="auto">
          <a:xfrm>
            <a:off x="7812088" y="4424363"/>
            <a:ext cx="647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/>
              <a:t>・・・</a:t>
            </a:r>
          </a:p>
        </p:txBody>
      </p:sp>
      <p:sp>
        <p:nvSpPr>
          <p:cNvPr id="451592" name="Text Box 8"/>
          <p:cNvSpPr txBox="1">
            <a:spLocks noChangeArrowheads="1"/>
          </p:cNvSpPr>
          <p:nvPr/>
        </p:nvSpPr>
        <p:spPr bwMode="auto">
          <a:xfrm>
            <a:off x="900113" y="1700213"/>
            <a:ext cx="525621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3200"/>
              <a:t>符号理論（広義の符号理論）</a:t>
            </a:r>
          </a:p>
        </p:txBody>
      </p:sp>
      <p:sp>
        <p:nvSpPr>
          <p:cNvPr id="451593" name="Text Box 9"/>
          <p:cNvSpPr txBox="1">
            <a:spLocks noChangeArrowheads="1"/>
          </p:cNvSpPr>
          <p:nvPr/>
        </p:nvSpPr>
        <p:spPr bwMode="auto">
          <a:xfrm>
            <a:off x="1187450" y="2324100"/>
            <a:ext cx="655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ja-JP" altLang="en-US" sz="2400"/>
              <a:t>・ 情</a:t>
            </a:r>
            <a:r>
              <a:rPr lang="ja-JP" altLang="en-US" sz="2400"/>
              <a:t>報量（ビットの導入）　</a:t>
            </a:r>
            <a:r>
              <a:rPr lang="en-US" altLang="ja-JP" sz="2400"/>
              <a:t>⇒</a:t>
            </a:r>
            <a:r>
              <a:rPr lang="ja-JP" altLang="en-US" sz="2400"/>
              <a:t>　様々なデジタル情報</a:t>
            </a:r>
          </a:p>
        </p:txBody>
      </p:sp>
      <p:sp>
        <p:nvSpPr>
          <p:cNvPr id="451594" name="Text Box 10"/>
          <p:cNvSpPr txBox="1">
            <a:spLocks noChangeArrowheads="1"/>
          </p:cNvSpPr>
          <p:nvPr/>
        </p:nvSpPr>
        <p:spPr bwMode="auto">
          <a:xfrm>
            <a:off x="6091238" y="1844675"/>
            <a:ext cx="1504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ja-JP" altLang="en-US" sz="1600">
                <a:solidFill>
                  <a:srgbClr val="FF0000"/>
                </a:solidFill>
              </a:rPr>
              <a:t>＊統計・</a:t>
            </a:r>
            <a:r>
              <a:rPr lang="ja-JP" altLang="en-US" sz="1600">
                <a:solidFill>
                  <a:srgbClr val="FF0000"/>
                </a:solidFill>
              </a:rPr>
              <a:t>確率論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Huffman</a:t>
            </a:r>
            <a:r>
              <a:rPr lang="ja-JP" altLang="en-US"/>
              <a:t>の符号化法</a:t>
            </a:r>
            <a:r>
              <a:rPr lang="en-US" altLang="ja-JP"/>
              <a:t>Ⅰ</a:t>
            </a:r>
            <a:r>
              <a:rPr lang="ja-JP" altLang="en-US"/>
              <a:t>（１）</a:t>
            </a:r>
          </a:p>
        </p:txBody>
      </p:sp>
      <p:sp>
        <p:nvSpPr>
          <p:cNvPr id="406531" name="Text Box 3"/>
          <p:cNvSpPr txBox="1">
            <a:spLocks noChangeArrowheads="1"/>
          </p:cNvSpPr>
          <p:nvPr/>
        </p:nvSpPr>
        <p:spPr bwMode="auto">
          <a:xfrm>
            <a:off x="260350" y="6045200"/>
            <a:ext cx="927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600" dirty="0"/>
              <a:t>S</a:t>
            </a:r>
            <a:r>
              <a:rPr lang="en-US" altLang="ja-JP" sz="1600" baseline="-25000" dirty="0"/>
              <a:t>6</a:t>
            </a:r>
            <a:r>
              <a:rPr lang="ja-JP" altLang="en-US" sz="1600" dirty="0"/>
              <a:t>　</a:t>
            </a:r>
            <a:r>
              <a:rPr lang="en-US" altLang="ja-JP" sz="1600" dirty="0"/>
              <a:t>0.05</a:t>
            </a:r>
          </a:p>
        </p:txBody>
      </p:sp>
      <p:sp>
        <p:nvSpPr>
          <p:cNvPr id="406532" name="Text Box 4"/>
          <p:cNvSpPr txBox="1">
            <a:spLocks noChangeArrowheads="1"/>
          </p:cNvSpPr>
          <p:nvPr/>
        </p:nvSpPr>
        <p:spPr bwMode="auto">
          <a:xfrm>
            <a:off x="263525" y="3163888"/>
            <a:ext cx="927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600" dirty="0"/>
              <a:t>S</a:t>
            </a:r>
            <a:r>
              <a:rPr lang="en-US" altLang="ja-JP" sz="1600" baseline="-25000" dirty="0"/>
              <a:t>1</a:t>
            </a:r>
            <a:r>
              <a:rPr lang="ja-JP" altLang="en-US" sz="1600" dirty="0"/>
              <a:t>　</a:t>
            </a:r>
            <a:r>
              <a:rPr lang="en-US" altLang="ja-JP" sz="1600" dirty="0"/>
              <a:t>0.35</a:t>
            </a:r>
            <a:endParaRPr lang="ja-JP" altLang="en-US" sz="1600" dirty="0"/>
          </a:p>
        </p:txBody>
      </p:sp>
      <p:sp>
        <p:nvSpPr>
          <p:cNvPr id="406533" name="Text Box 5"/>
          <p:cNvSpPr txBox="1">
            <a:spLocks noChangeArrowheads="1"/>
          </p:cNvSpPr>
          <p:nvPr/>
        </p:nvSpPr>
        <p:spPr bwMode="auto">
          <a:xfrm>
            <a:off x="263525" y="3740150"/>
            <a:ext cx="927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600" dirty="0"/>
              <a:t>S</a:t>
            </a:r>
            <a:r>
              <a:rPr lang="en-US" altLang="ja-JP" sz="1600" baseline="-25000" dirty="0"/>
              <a:t>2</a:t>
            </a:r>
            <a:r>
              <a:rPr lang="ja-JP" altLang="en-US" sz="1600" dirty="0"/>
              <a:t>　</a:t>
            </a:r>
            <a:r>
              <a:rPr lang="en-US" altLang="ja-JP" sz="1600" dirty="0"/>
              <a:t>0.20</a:t>
            </a:r>
          </a:p>
        </p:txBody>
      </p:sp>
      <p:sp>
        <p:nvSpPr>
          <p:cNvPr id="406534" name="Text Box 6"/>
          <p:cNvSpPr txBox="1">
            <a:spLocks noChangeArrowheads="1"/>
          </p:cNvSpPr>
          <p:nvPr/>
        </p:nvSpPr>
        <p:spPr bwMode="auto">
          <a:xfrm>
            <a:off x="263525" y="4316413"/>
            <a:ext cx="927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600" dirty="0"/>
              <a:t>S</a:t>
            </a:r>
            <a:r>
              <a:rPr lang="en-US" altLang="ja-JP" sz="1600" baseline="-25000" dirty="0"/>
              <a:t>3</a:t>
            </a:r>
            <a:r>
              <a:rPr lang="ja-JP" altLang="en-US" sz="1600" dirty="0"/>
              <a:t>　</a:t>
            </a:r>
            <a:r>
              <a:rPr lang="en-US" altLang="ja-JP" sz="1600" dirty="0"/>
              <a:t>0.15</a:t>
            </a:r>
          </a:p>
        </p:txBody>
      </p:sp>
      <p:sp>
        <p:nvSpPr>
          <p:cNvPr id="406535" name="Text Box 7"/>
          <p:cNvSpPr txBox="1">
            <a:spLocks noChangeArrowheads="1"/>
          </p:cNvSpPr>
          <p:nvPr/>
        </p:nvSpPr>
        <p:spPr bwMode="auto">
          <a:xfrm>
            <a:off x="263525" y="4892675"/>
            <a:ext cx="927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600"/>
              <a:t>S</a:t>
            </a:r>
            <a:r>
              <a:rPr lang="en-US" altLang="ja-JP" sz="1600" baseline="-25000"/>
              <a:t>4</a:t>
            </a:r>
            <a:r>
              <a:rPr lang="ja-JP" altLang="en-US" sz="1600"/>
              <a:t>　</a:t>
            </a:r>
            <a:r>
              <a:rPr lang="en-US" altLang="ja-JP" sz="1600"/>
              <a:t>0.15</a:t>
            </a:r>
          </a:p>
        </p:txBody>
      </p:sp>
      <p:sp>
        <p:nvSpPr>
          <p:cNvPr id="406536" name="Text Box 8"/>
          <p:cNvSpPr txBox="1">
            <a:spLocks noChangeArrowheads="1"/>
          </p:cNvSpPr>
          <p:nvPr/>
        </p:nvSpPr>
        <p:spPr bwMode="auto">
          <a:xfrm>
            <a:off x="263525" y="5468938"/>
            <a:ext cx="927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600" dirty="0"/>
              <a:t>S</a:t>
            </a:r>
            <a:r>
              <a:rPr lang="en-US" altLang="ja-JP" sz="1600" baseline="-25000" dirty="0"/>
              <a:t>5</a:t>
            </a:r>
            <a:r>
              <a:rPr lang="ja-JP" altLang="en-US" sz="1600" dirty="0"/>
              <a:t>　</a:t>
            </a:r>
            <a:r>
              <a:rPr lang="en-US" altLang="ja-JP" sz="1600" dirty="0"/>
              <a:t>0.10</a:t>
            </a:r>
          </a:p>
        </p:txBody>
      </p:sp>
      <p:grpSp>
        <p:nvGrpSpPr>
          <p:cNvPr id="2" name="グループ化 1"/>
          <p:cNvGrpSpPr/>
          <p:nvPr/>
        </p:nvGrpSpPr>
        <p:grpSpPr>
          <a:xfrm>
            <a:off x="1258888" y="5180013"/>
            <a:ext cx="1444626" cy="1057276"/>
            <a:chOff x="1258888" y="5180013"/>
            <a:chExt cx="1444626" cy="1057276"/>
          </a:xfrm>
        </p:grpSpPr>
        <p:sp>
          <p:nvSpPr>
            <p:cNvPr id="406538" name="Line 10"/>
            <p:cNvSpPr>
              <a:spLocks noChangeShapeType="1"/>
            </p:cNvSpPr>
            <p:nvPr/>
          </p:nvSpPr>
          <p:spPr bwMode="auto">
            <a:xfrm>
              <a:off x="1582738" y="5661026"/>
              <a:ext cx="0" cy="5762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6539" name="Line 11"/>
            <p:cNvSpPr>
              <a:spLocks noChangeShapeType="1"/>
            </p:cNvSpPr>
            <p:nvPr/>
          </p:nvSpPr>
          <p:spPr bwMode="auto">
            <a:xfrm>
              <a:off x="1581151" y="5949951"/>
              <a:ext cx="3238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6540" name="Text Box 12"/>
            <p:cNvSpPr txBox="1">
              <a:spLocks noChangeArrowheads="1"/>
            </p:cNvSpPr>
            <p:nvPr/>
          </p:nvSpPr>
          <p:spPr bwMode="auto">
            <a:xfrm>
              <a:off x="2124076" y="5180013"/>
              <a:ext cx="579438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1600" dirty="0"/>
                <a:t>0.15</a:t>
              </a:r>
            </a:p>
          </p:txBody>
        </p:sp>
        <p:sp>
          <p:nvSpPr>
            <p:cNvPr id="406541" name="Line 13"/>
            <p:cNvSpPr>
              <a:spLocks noChangeShapeType="1"/>
            </p:cNvSpPr>
            <p:nvPr/>
          </p:nvSpPr>
          <p:spPr bwMode="auto">
            <a:xfrm>
              <a:off x="1258888" y="5661026"/>
              <a:ext cx="3238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6542" name="Line 14"/>
            <p:cNvSpPr>
              <a:spLocks noChangeShapeType="1"/>
            </p:cNvSpPr>
            <p:nvPr/>
          </p:nvSpPr>
          <p:spPr bwMode="auto">
            <a:xfrm>
              <a:off x="1258888" y="6237288"/>
              <a:ext cx="3238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6543" name="Line 15"/>
            <p:cNvSpPr>
              <a:spLocks noChangeShapeType="1"/>
            </p:cNvSpPr>
            <p:nvPr/>
          </p:nvSpPr>
          <p:spPr bwMode="auto">
            <a:xfrm>
              <a:off x="1906588" y="5378451"/>
              <a:ext cx="1588" cy="5715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6544" name="Line 16"/>
            <p:cNvSpPr>
              <a:spLocks noChangeShapeType="1"/>
            </p:cNvSpPr>
            <p:nvPr/>
          </p:nvSpPr>
          <p:spPr bwMode="auto">
            <a:xfrm>
              <a:off x="1908176" y="5373688"/>
              <a:ext cx="161925" cy="15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1258888" y="3452813"/>
            <a:ext cx="2813051" cy="1922462"/>
            <a:chOff x="1258888" y="3452813"/>
            <a:chExt cx="2813051" cy="1922462"/>
          </a:xfrm>
        </p:grpSpPr>
        <p:sp>
          <p:nvSpPr>
            <p:cNvPr id="406546" name="Line 18"/>
            <p:cNvSpPr>
              <a:spLocks noChangeShapeType="1"/>
            </p:cNvSpPr>
            <p:nvPr/>
          </p:nvSpPr>
          <p:spPr bwMode="auto">
            <a:xfrm>
              <a:off x="1258888" y="5084763"/>
              <a:ext cx="16573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6547" name="Line 19"/>
            <p:cNvSpPr>
              <a:spLocks noChangeShapeType="1"/>
            </p:cNvSpPr>
            <p:nvPr/>
          </p:nvSpPr>
          <p:spPr bwMode="auto">
            <a:xfrm>
              <a:off x="2916238" y="5084763"/>
              <a:ext cx="0" cy="28892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6548" name="Line 20"/>
            <p:cNvSpPr>
              <a:spLocks noChangeShapeType="1"/>
            </p:cNvSpPr>
            <p:nvPr/>
          </p:nvSpPr>
          <p:spPr bwMode="auto">
            <a:xfrm>
              <a:off x="2754313" y="5373688"/>
              <a:ext cx="161925" cy="15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6549" name="Line 21"/>
            <p:cNvSpPr>
              <a:spLocks noChangeShapeType="1"/>
            </p:cNvSpPr>
            <p:nvPr/>
          </p:nvSpPr>
          <p:spPr bwMode="auto">
            <a:xfrm>
              <a:off x="2916238" y="5229225"/>
              <a:ext cx="3603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6550" name="Line 22"/>
            <p:cNvSpPr>
              <a:spLocks noChangeShapeType="1"/>
            </p:cNvSpPr>
            <p:nvPr/>
          </p:nvSpPr>
          <p:spPr bwMode="auto">
            <a:xfrm>
              <a:off x="3276601" y="3644900"/>
              <a:ext cx="0" cy="158273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6551" name="Text Box 23"/>
            <p:cNvSpPr txBox="1">
              <a:spLocks noChangeArrowheads="1"/>
            </p:cNvSpPr>
            <p:nvPr/>
          </p:nvSpPr>
          <p:spPr bwMode="auto">
            <a:xfrm>
              <a:off x="3492501" y="3452813"/>
              <a:ext cx="579438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1600" dirty="0"/>
                <a:t>0.30</a:t>
              </a:r>
            </a:p>
          </p:txBody>
        </p:sp>
        <p:sp>
          <p:nvSpPr>
            <p:cNvPr id="406552" name="Line 24"/>
            <p:cNvSpPr>
              <a:spLocks noChangeShapeType="1"/>
            </p:cNvSpPr>
            <p:nvPr/>
          </p:nvSpPr>
          <p:spPr bwMode="auto">
            <a:xfrm>
              <a:off x="3276601" y="3646488"/>
              <a:ext cx="161925" cy="15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1258888" y="2565400"/>
            <a:ext cx="5476876" cy="1295648"/>
            <a:chOff x="1258888" y="2565400"/>
            <a:chExt cx="5476876" cy="1295648"/>
          </a:xfrm>
        </p:grpSpPr>
        <p:sp>
          <p:nvSpPr>
            <p:cNvPr id="406566" name="Line 38"/>
            <p:cNvSpPr>
              <a:spLocks noChangeShapeType="1"/>
            </p:cNvSpPr>
            <p:nvPr/>
          </p:nvSpPr>
          <p:spPr bwMode="auto">
            <a:xfrm>
              <a:off x="5581651" y="3357563"/>
              <a:ext cx="1588" cy="28733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6567" name="Line 39"/>
            <p:cNvSpPr>
              <a:spLocks noChangeShapeType="1"/>
            </p:cNvSpPr>
            <p:nvPr/>
          </p:nvSpPr>
          <p:spPr bwMode="auto">
            <a:xfrm>
              <a:off x="1258888" y="3357563"/>
              <a:ext cx="324167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6568" name="AutoShape 40"/>
            <p:cNvSpPr>
              <a:spLocks noChangeArrowheads="1"/>
            </p:cNvSpPr>
            <p:nvPr/>
          </p:nvSpPr>
          <p:spPr bwMode="auto">
            <a:xfrm flipV="1">
              <a:off x="4500563" y="3607048"/>
              <a:ext cx="254000" cy="254000"/>
            </a:xfrm>
            <a:custGeom>
              <a:avLst/>
              <a:gdLst>
                <a:gd name="G0" fmla="+- 10800 0 0"/>
                <a:gd name="G1" fmla="+- -11588178 0 0"/>
                <a:gd name="G2" fmla="+- 0 0 -11588178"/>
                <a:gd name="T0" fmla="*/ 0 256 1"/>
                <a:gd name="T1" fmla="*/ 180 256 1"/>
                <a:gd name="G3" fmla="+- -11588178 T0 T1"/>
                <a:gd name="T2" fmla="*/ 0 256 1"/>
                <a:gd name="T3" fmla="*/ 90 256 1"/>
                <a:gd name="G4" fmla="+- -11588178 T2 T3"/>
                <a:gd name="G5" fmla="*/ G4 2 1"/>
                <a:gd name="T4" fmla="*/ 90 256 1"/>
                <a:gd name="T5" fmla="*/ 0 256 1"/>
                <a:gd name="G6" fmla="+- -11588178 T4 T5"/>
                <a:gd name="G7" fmla="*/ G6 2 1"/>
                <a:gd name="G8" fmla="abs -11588178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10800"/>
                <a:gd name="G18" fmla="*/ 10800 1 2"/>
                <a:gd name="G19" fmla="+- G18 5400 0"/>
                <a:gd name="G20" fmla="cos G19 -11588178"/>
                <a:gd name="G21" fmla="sin G19 -11588178"/>
                <a:gd name="G22" fmla="+- G20 10800 0"/>
                <a:gd name="G23" fmla="+- G21 10800 0"/>
                <a:gd name="G24" fmla="+- 10800 0 G20"/>
                <a:gd name="G25" fmla="+- 10800 10800 0"/>
                <a:gd name="G26" fmla="?: G9 G17 G25"/>
                <a:gd name="G27" fmla="?: G9 0 21600"/>
                <a:gd name="G28" fmla="cos 10800 -11588178"/>
                <a:gd name="G29" fmla="sin 10800 -11588178"/>
                <a:gd name="G30" fmla="sin 10800 -11588178"/>
                <a:gd name="G31" fmla="+- G28 10800 0"/>
                <a:gd name="G32" fmla="+- G29 10800 0"/>
                <a:gd name="G33" fmla="+- G30 10800 0"/>
                <a:gd name="G34" fmla="?: G4 0 G31"/>
                <a:gd name="G35" fmla="?: -11588178 G34 0"/>
                <a:gd name="G36" fmla="?: G6 G35 G31"/>
                <a:gd name="G37" fmla="+- 21600 0 G36"/>
                <a:gd name="G38" fmla="?: G4 0 G33"/>
                <a:gd name="G39" fmla="?: -11588178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16 w 21600"/>
                <a:gd name="T15" fmla="*/ 10201 h 21600"/>
                <a:gd name="T16" fmla="*/ 10800 w 21600"/>
                <a:gd name="T17" fmla="*/ 0 h 21600"/>
                <a:gd name="T18" fmla="*/ 21584 w 21600"/>
                <a:gd name="T19" fmla="*/ 10201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16" y="10201"/>
                  </a:moveTo>
                  <a:cubicBezTo>
                    <a:pt x="334" y="4477"/>
                    <a:pt x="5067" y="0"/>
                    <a:pt x="10800" y="0"/>
                  </a:cubicBezTo>
                  <a:cubicBezTo>
                    <a:pt x="16532" y="0"/>
                    <a:pt x="21265" y="4477"/>
                    <a:pt x="21583" y="10201"/>
                  </a:cubicBezTo>
                  <a:cubicBezTo>
                    <a:pt x="21265" y="4477"/>
                    <a:pt x="16532" y="0"/>
                    <a:pt x="10799" y="0"/>
                  </a:cubicBezTo>
                  <a:cubicBezTo>
                    <a:pt x="5067" y="0"/>
                    <a:pt x="334" y="4477"/>
                    <a:pt x="16" y="10201"/>
                  </a:cubicBezTo>
                  <a:close/>
                </a:path>
              </a:pathLst>
            </a:custGeom>
            <a:noFill/>
            <a:ln w="254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6569" name="AutoShape 41"/>
            <p:cNvSpPr>
              <a:spLocks noChangeArrowheads="1"/>
            </p:cNvSpPr>
            <p:nvPr/>
          </p:nvSpPr>
          <p:spPr bwMode="auto">
            <a:xfrm flipV="1">
              <a:off x="4500563" y="3319016"/>
              <a:ext cx="254000" cy="254000"/>
            </a:xfrm>
            <a:custGeom>
              <a:avLst/>
              <a:gdLst>
                <a:gd name="G0" fmla="+- 10800 0 0"/>
                <a:gd name="G1" fmla="+- -11588178 0 0"/>
                <a:gd name="G2" fmla="+- 0 0 -11588178"/>
                <a:gd name="T0" fmla="*/ 0 256 1"/>
                <a:gd name="T1" fmla="*/ 180 256 1"/>
                <a:gd name="G3" fmla="+- -11588178 T0 T1"/>
                <a:gd name="T2" fmla="*/ 0 256 1"/>
                <a:gd name="T3" fmla="*/ 90 256 1"/>
                <a:gd name="G4" fmla="+- -11588178 T2 T3"/>
                <a:gd name="G5" fmla="*/ G4 2 1"/>
                <a:gd name="T4" fmla="*/ 90 256 1"/>
                <a:gd name="T5" fmla="*/ 0 256 1"/>
                <a:gd name="G6" fmla="+- -11588178 T4 T5"/>
                <a:gd name="G7" fmla="*/ G6 2 1"/>
                <a:gd name="G8" fmla="abs -11588178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10800"/>
                <a:gd name="G18" fmla="*/ 10800 1 2"/>
                <a:gd name="G19" fmla="+- G18 5400 0"/>
                <a:gd name="G20" fmla="cos G19 -11588178"/>
                <a:gd name="G21" fmla="sin G19 -11588178"/>
                <a:gd name="G22" fmla="+- G20 10800 0"/>
                <a:gd name="G23" fmla="+- G21 10800 0"/>
                <a:gd name="G24" fmla="+- 10800 0 G20"/>
                <a:gd name="G25" fmla="+- 10800 10800 0"/>
                <a:gd name="G26" fmla="?: G9 G17 G25"/>
                <a:gd name="G27" fmla="?: G9 0 21600"/>
                <a:gd name="G28" fmla="cos 10800 -11588178"/>
                <a:gd name="G29" fmla="sin 10800 -11588178"/>
                <a:gd name="G30" fmla="sin 10800 -11588178"/>
                <a:gd name="G31" fmla="+- G28 10800 0"/>
                <a:gd name="G32" fmla="+- G29 10800 0"/>
                <a:gd name="G33" fmla="+- G30 10800 0"/>
                <a:gd name="G34" fmla="?: G4 0 G31"/>
                <a:gd name="G35" fmla="?: -11588178 G34 0"/>
                <a:gd name="G36" fmla="?: G6 G35 G31"/>
                <a:gd name="G37" fmla="+- 21600 0 G36"/>
                <a:gd name="G38" fmla="?: G4 0 G33"/>
                <a:gd name="G39" fmla="?: -11588178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16 w 21600"/>
                <a:gd name="T15" fmla="*/ 10201 h 21600"/>
                <a:gd name="T16" fmla="*/ 10800 w 21600"/>
                <a:gd name="T17" fmla="*/ 0 h 21600"/>
                <a:gd name="T18" fmla="*/ 21584 w 21600"/>
                <a:gd name="T19" fmla="*/ 10201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16" y="10201"/>
                  </a:moveTo>
                  <a:cubicBezTo>
                    <a:pt x="334" y="4477"/>
                    <a:pt x="5067" y="0"/>
                    <a:pt x="10800" y="0"/>
                  </a:cubicBezTo>
                  <a:cubicBezTo>
                    <a:pt x="16532" y="0"/>
                    <a:pt x="21265" y="4477"/>
                    <a:pt x="21583" y="10201"/>
                  </a:cubicBezTo>
                  <a:cubicBezTo>
                    <a:pt x="21265" y="4477"/>
                    <a:pt x="16532" y="0"/>
                    <a:pt x="10799" y="0"/>
                  </a:cubicBezTo>
                  <a:cubicBezTo>
                    <a:pt x="5067" y="0"/>
                    <a:pt x="334" y="4477"/>
                    <a:pt x="16" y="10201"/>
                  </a:cubicBezTo>
                  <a:close/>
                </a:path>
              </a:pathLst>
            </a:custGeom>
            <a:noFill/>
            <a:ln w="254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6570" name="Line 42"/>
            <p:cNvSpPr>
              <a:spLocks noChangeShapeType="1"/>
            </p:cNvSpPr>
            <p:nvPr/>
          </p:nvSpPr>
          <p:spPr bwMode="auto">
            <a:xfrm flipV="1">
              <a:off x="4140201" y="3644900"/>
              <a:ext cx="3603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6571" name="Line 43"/>
            <p:cNvSpPr>
              <a:spLocks noChangeShapeType="1"/>
            </p:cNvSpPr>
            <p:nvPr/>
          </p:nvSpPr>
          <p:spPr bwMode="auto">
            <a:xfrm>
              <a:off x="4754563" y="3357563"/>
              <a:ext cx="8270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6572" name="Line 44"/>
            <p:cNvSpPr>
              <a:spLocks noChangeShapeType="1"/>
            </p:cNvSpPr>
            <p:nvPr/>
          </p:nvSpPr>
          <p:spPr bwMode="auto">
            <a:xfrm>
              <a:off x="4754563" y="3644900"/>
              <a:ext cx="8255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6573" name="Line 45"/>
            <p:cNvSpPr>
              <a:spLocks noChangeShapeType="1"/>
            </p:cNvSpPr>
            <p:nvPr/>
          </p:nvSpPr>
          <p:spPr bwMode="auto">
            <a:xfrm>
              <a:off x="5940426" y="2781300"/>
              <a:ext cx="3175" cy="71755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6574" name="Text Box 46"/>
            <p:cNvSpPr txBox="1">
              <a:spLocks noChangeArrowheads="1"/>
            </p:cNvSpPr>
            <p:nvPr/>
          </p:nvSpPr>
          <p:spPr bwMode="auto">
            <a:xfrm>
              <a:off x="6156326" y="2565400"/>
              <a:ext cx="579438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1600"/>
                <a:t>0.65</a:t>
              </a:r>
            </a:p>
          </p:txBody>
        </p:sp>
        <p:sp>
          <p:nvSpPr>
            <p:cNvPr id="406575" name="Line 47"/>
            <p:cNvSpPr>
              <a:spLocks noChangeShapeType="1"/>
            </p:cNvSpPr>
            <p:nvPr/>
          </p:nvSpPr>
          <p:spPr bwMode="auto">
            <a:xfrm>
              <a:off x="5940426" y="2759075"/>
              <a:ext cx="161925" cy="15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6576" name="Line 48"/>
            <p:cNvSpPr>
              <a:spLocks noChangeShapeType="1"/>
            </p:cNvSpPr>
            <p:nvPr/>
          </p:nvSpPr>
          <p:spPr bwMode="auto">
            <a:xfrm>
              <a:off x="5580063" y="3500438"/>
              <a:ext cx="3603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5508625" y="2732088"/>
            <a:ext cx="2447926" cy="552450"/>
            <a:chOff x="5508625" y="2732088"/>
            <a:chExt cx="2447926" cy="552450"/>
          </a:xfrm>
        </p:grpSpPr>
        <p:sp>
          <p:nvSpPr>
            <p:cNvPr id="406580" name="Line 52"/>
            <p:cNvSpPr>
              <a:spLocks noChangeShapeType="1"/>
            </p:cNvSpPr>
            <p:nvPr/>
          </p:nvSpPr>
          <p:spPr bwMode="auto">
            <a:xfrm>
              <a:off x="6084888" y="3068638"/>
              <a:ext cx="863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6581" name="AutoShape 53"/>
            <p:cNvSpPr>
              <a:spLocks noChangeArrowheads="1"/>
            </p:cNvSpPr>
            <p:nvPr/>
          </p:nvSpPr>
          <p:spPr bwMode="auto">
            <a:xfrm flipV="1">
              <a:off x="5815013" y="3030538"/>
              <a:ext cx="254000" cy="254000"/>
            </a:xfrm>
            <a:custGeom>
              <a:avLst/>
              <a:gdLst>
                <a:gd name="G0" fmla="+- 10800 0 0"/>
                <a:gd name="G1" fmla="+- -11588178 0 0"/>
                <a:gd name="G2" fmla="+- 0 0 -11588178"/>
                <a:gd name="T0" fmla="*/ 0 256 1"/>
                <a:gd name="T1" fmla="*/ 180 256 1"/>
                <a:gd name="G3" fmla="+- -11588178 T0 T1"/>
                <a:gd name="T2" fmla="*/ 0 256 1"/>
                <a:gd name="T3" fmla="*/ 90 256 1"/>
                <a:gd name="G4" fmla="+- -11588178 T2 T3"/>
                <a:gd name="G5" fmla="*/ G4 2 1"/>
                <a:gd name="T4" fmla="*/ 90 256 1"/>
                <a:gd name="T5" fmla="*/ 0 256 1"/>
                <a:gd name="G6" fmla="+- -11588178 T4 T5"/>
                <a:gd name="G7" fmla="*/ G6 2 1"/>
                <a:gd name="G8" fmla="abs -11588178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10800"/>
                <a:gd name="G18" fmla="*/ 10800 1 2"/>
                <a:gd name="G19" fmla="+- G18 5400 0"/>
                <a:gd name="G20" fmla="cos G19 -11588178"/>
                <a:gd name="G21" fmla="sin G19 -11588178"/>
                <a:gd name="G22" fmla="+- G20 10800 0"/>
                <a:gd name="G23" fmla="+- G21 10800 0"/>
                <a:gd name="G24" fmla="+- 10800 0 G20"/>
                <a:gd name="G25" fmla="+- 10800 10800 0"/>
                <a:gd name="G26" fmla="?: G9 G17 G25"/>
                <a:gd name="G27" fmla="?: G9 0 21600"/>
                <a:gd name="G28" fmla="cos 10800 -11588178"/>
                <a:gd name="G29" fmla="sin 10800 -11588178"/>
                <a:gd name="G30" fmla="sin 10800 -11588178"/>
                <a:gd name="G31" fmla="+- G28 10800 0"/>
                <a:gd name="G32" fmla="+- G29 10800 0"/>
                <a:gd name="G33" fmla="+- G30 10800 0"/>
                <a:gd name="G34" fmla="?: G4 0 G31"/>
                <a:gd name="G35" fmla="?: -11588178 G34 0"/>
                <a:gd name="G36" fmla="?: G6 G35 G31"/>
                <a:gd name="G37" fmla="+- 21600 0 G36"/>
                <a:gd name="G38" fmla="?: G4 0 G33"/>
                <a:gd name="G39" fmla="?: -11588178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16 w 21600"/>
                <a:gd name="T15" fmla="*/ 10201 h 21600"/>
                <a:gd name="T16" fmla="*/ 10800 w 21600"/>
                <a:gd name="T17" fmla="*/ 0 h 21600"/>
                <a:gd name="T18" fmla="*/ 21584 w 21600"/>
                <a:gd name="T19" fmla="*/ 10201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16" y="10201"/>
                  </a:moveTo>
                  <a:cubicBezTo>
                    <a:pt x="334" y="4477"/>
                    <a:pt x="5067" y="0"/>
                    <a:pt x="10800" y="0"/>
                  </a:cubicBezTo>
                  <a:cubicBezTo>
                    <a:pt x="16532" y="0"/>
                    <a:pt x="21265" y="4477"/>
                    <a:pt x="21583" y="10201"/>
                  </a:cubicBezTo>
                  <a:cubicBezTo>
                    <a:pt x="21265" y="4477"/>
                    <a:pt x="16532" y="0"/>
                    <a:pt x="10799" y="0"/>
                  </a:cubicBezTo>
                  <a:cubicBezTo>
                    <a:pt x="5067" y="0"/>
                    <a:pt x="334" y="4477"/>
                    <a:pt x="16" y="10201"/>
                  </a:cubicBezTo>
                  <a:close/>
                </a:path>
              </a:pathLst>
            </a:custGeom>
            <a:noFill/>
            <a:ln w="254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6582" name="Line 54"/>
            <p:cNvSpPr>
              <a:spLocks noChangeShapeType="1"/>
            </p:cNvSpPr>
            <p:nvPr/>
          </p:nvSpPr>
          <p:spPr bwMode="auto">
            <a:xfrm flipV="1">
              <a:off x="5508625" y="3068638"/>
              <a:ext cx="28733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6583" name="Line 55"/>
            <p:cNvSpPr>
              <a:spLocks noChangeShapeType="1"/>
            </p:cNvSpPr>
            <p:nvPr/>
          </p:nvSpPr>
          <p:spPr bwMode="auto">
            <a:xfrm>
              <a:off x="6786563" y="2759075"/>
              <a:ext cx="161925" cy="15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6584" name="Line 56"/>
            <p:cNvSpPr>
              <a:spLocks noChangeShapeType="1"/>
            </p:cNvSpPr>
            <p:nvPr/>
          </p:nvSpPr>
          <p:spPr bwMode="auto">
            <a:xfrm>
              <a:off x="6948488" y="2779713"/>
              <a:ext cx="0" cy="28892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6585" name="Line 57"/>
            <p:cNvSpPr>
              <a:spLocks noChangeShapeType="1"/>
            </p:cNvSpPr>
            <p:nvPr/>
          </p:nvSpPr>
          <p:spPr bwMode="auto">
            <a:xfrm>
              <a:off x="6948488" y="2924175"/>
              <a:ext cx="3603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6586" name="Text Box 58"/>
            <p:cNvSpPr txBox="1">
              <a:spLocks noChangeArrowheads="1"/>
            </p:cNvSpPr>
            <p:nvPr/>
          </p:nvSpPr>
          <p:spPr bwMode="auto">
            <a:xfrm>
              <a:off x="7377113" y="2732088"/>
              <a:ext cx="579438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1600" dirty="0"/>
                <a:t>1.00</a:t>
              </a:r>
            </a:p>
          </p:txBody>
        </p:sp>
      </p:grpSp>
      <p:sp>
        <p:nvSpPr>
          <p:cNvPr id="406590" name="Text Box 62"/>
          <p:cNvSpPr txBox="1">
            <a:spLocks noChangeArrowheads="1"/>
          </p:cNvSpPr>
          <p:nvPr/>
        </p:nvSpPr>
        <p:spPr bwMode="auto">
          <a:xfrm>
            <a:off x="1611313" y="5605463"/>
            <a:ext cx="296862" cy="70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600" b="1" dirty="0">
                <a:solidFill>
                  <a:srgbClr val="0000FF"/>
                </a:solidFill>
              </a:rPr>
              <a:t>0</a:t>
            </a:r>
          </a:p>
          <a:p>
            <a:pPr algn="ctr"/>
            <a:endParaRPr lang="en-US" altLang="ja-JP" sz="800" b="1" dirty="0">
              <a:solidFill>
                <a:srgbClr val="0000FF"/>
              </a:solidFill>
            </a:endParaRPr>
          </a:p>
          <a:p>
            <a:pPr algn="ctr"/>
            <a:r>
              <a:rPr lang="en-US" altLang="ja-JP" sz="1600" b="1" dirty="0">
                <a:solidFill>
                  <a:srgbClr val="0000FF"/>
                </a:solidFill>
              </a:rPr>
              <a:t>1</a:t>
            </a:r>
          </a:p>
        </p:txBody>
      </p:sp>
      <p:grpSp>
        <p:nvGrpSpPr>
          <p:cNvPr id="4" name="グループ化 3"/>
          <p:cNvGrpSpPr/>
          <p:nvPr/>
        </p:nvGrpSpPr>
        <p:grpSpPr>
          <a:xfrm>
            <a:off x="1258888" y="2876550"/>
            <a:ext cx="4179887" cy="1859629"/>
            <a:chOff x="1258888" y="2876550"/>
            <a:chExt cx="4179887" cy="1859629"/>
          </a:xfrm>
        </p:grpSpPr>
        <p:sp>
          <p:nvSpPr>
            <p:cNvPr id="406554" name="Line 26"/>
            <p:cNvSpPr>
              <a:spLocks noChangeShapeType="1"/>
            </p:cNvSpPr>
            <p:nvPr/>
          </p:nvSpPr>
          <p:spPr bwMode="auto">
            <a:xfrm>
              <a:off x="1258888" y="4508500"/>
              <a:ext cx="18732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6555" name="Line 27"/>
            <p:cNvSpPr>
              <a:spLocks noChangeShapeType="1"/>
            </p:cNvSpPr>
            <p:nvPr/>
          </p:nvSpPr>
          <p:spPr bwMode="auto">
            <a:xfrm>
              <a:off x="1258888" y="3933825"/>
              <a:ext cx="18732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6556" name="Line 28"/>
            <p:cNvSpPr>
              <a:spLocks noChangeShapeType="1"/>
            </p:cNvSpPr>
            <p:nvPr/>
          </p:nvSpPr>
          <p:spPr bwMode="auto">
            <a:xfrm>
              <a:off x="4283075" y="3933825"/>
              <a:ext cx="1587" cy="5746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6559" name="Line 31"/>
            <p:cNvSpPr>
              <a:spLocks noChangeShapeType="1"/>
            </p:cNvSpPr>
            <p:nvPr/>
          </p:nvSpPr>
          <p:spPr bwMode="auto">
            <a:xfrm>
              <a:off x="3386138" y="3933825"/>
              <a:ext cx="8985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6560" name="Line 32"/>
            <p:cNvSpPr>
              <a:spLocks noChangeShapeType="1"/>
            </p:cNvSpPr>
            <p:nvPr/>
          </p:nvSpPr>
          <p:spPr bwMode="auto">
            <a:xfrm>
              <a:off x="3417508" y="4508500"/>
              <a:ext cx="867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6561" name="Line 33"/>
            <p:cNvSpPr>
              <a:spLocks noChangeShapeType="1"/>
            </p:cNvSpPr>
            <p:nvPr/>
          </p:nvSpPr>
          <p:spPr bwMode="auto">
            <a:xfrm>
              <a:off x="4640263" y="3068638"/>
              <a:ext cx="3175" cy="115252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6562" name="Text Box 34"/>
            <p:cNvSpPr txBox="1">
              <a:spLocks noChangeArrowheads="1"/>
            </p:cNvSpPr>
            <p:nvPr/>
          </p:nvSpPr>
          <p:spPr bwMode="auto">
            <a:xfrm>
              <a:off x="4859338" y="2876550"/>
              <a:ext cx="579437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1600"/>
                <a:t>0.35</a:t>
              </a:r>
            </a:p>
          </p:txBody>
        </p:sp>
        <p:sp>
          <p:nvSpPr>
            <p:cNvPr id="406563" name="Line 35"/>
            <p:cNvSpPr>
              <a:spLocks noChangeShapeType="1"/>
            </p:cNvSpPr>
            <p:nvPr/>
          </p:nvSpPr>
          <p:spPr bwMode="auto">
            <a:xfrm>
              <a:off x="4643438" y="3070225"/>
              <a:ext cx="161925" cy="15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6564" name="Line 36"/>
            <p:cNvSpPr>
              <a:spLocks noChangeShapeType="1"/>
            </p:cNvSpPr>
            <p:nvPr/>
          </p:nvSpPr>
          <p:spPr bwMode="auto">
            <a:xfrm>
              <a:off x="4283075" y="4221163"/>
              <a:ext cx="36036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5" name="AutoShape 40"/>
            <p:cNvSpPr>
              <a:spLocks noChangeArrowheads="1"/>
            </p:cNvSpPr>
            <p:nvPr/>
          </p:nvSpPr>
          <p:spPr bwMode="auto">
            <a:xfrm flipV="1">
              <a:off x="3135695" y="4482179"/>
              <a:ext cx="254000" cy="254000"/>
            </a:xfrm>
            <a:custGeom>
              <a:avLst/>
              <a:gdLst>
                <a:gd name="G0" fmla="+- 10800 0 0"/>
                <a:gd name="G1" fmla="+- -11588178 0 0"/>
                <a:gd name="G2" fmla="+- 0 0 -11588178"/>
                <a:gd name="T0" fmla="*/ 0 256 1"/>
                <a:gd name="T1" fmla="*/ 180 256 1"/>
                <a:gd name="G3" fmla="+- -11588178 T0 T1"/>
                <a:gd name="T2" fmla="*/ 0 256 1"/>
                <a:gd name="T3" fmla="*/ 90 256 1"/>
                <a:gd name="G4" fmla="+- -11588178 T2 T3"/>
                <a:gd name="G5" fmla="*/ G4 2 1"/>
                <a:gd name="T4" fmla="*/ 90 256 1"/>
                <a:gd name="T5" fmla="*/ 0 256 1"/>
                <a:gd name="G6" fmla="+- -11588178 T4 T5"/>
                <a:gd name="G7" fmla="*/ G6 2 1"/>
                <a:gd name="G8" fmla="abs -11588178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10800"/>
                <a:gd name="G18" fmla="*/ 10800 1 2"/>
                <a:gd name="G19" fmla="+- G18 5400 0"/>
                <a:gd name="G20" fmla="cos G19 -11588178"/>
                <a:gd name="G21" fmla="sin G19 -11588178"/>
                <a:gd name="G22" fmla="+- G20 10800 0"/>
                <a:gd name="G23" fmla="+- G21 10800 0"/>
                <a:gd name="G24" fmla="+- 10800 0 G20"/>
                <a:gd name="G25" fmla="+- 10800 10800 0"/>
                <a:gd name="G26" fmla="?: G9 G17 G25"/>
                <a:gd name="G27" fmla="?: G9 0 21600"/>
                <a:gd name="G28" fmla="cos 10800 -11588178"/>
                <a:gd name="G29" fmla="sin 10800 -11588178"/>
                <a:gd name="G30" fmla="sin 10800 -11588178"/>
                <a:gd name="G31" fmla="+- G28 10800 0"/>
                <a:gd name="G32" fmla="+- G29 10800 0"/>
                <a:gd name="G33" fmla="+- G30 10800 0"/>
                <a:gd name="G34" fmla="?: G4 0 G31"/>
                <a:gd name="G35" fmla="?: -11588178 G34 0"/>
                <a:gd name="G36" fmla="?: G6 G35 G31"/>
                <a:gd name="G37" fmla="+- 21600 0 G36"/>
                <a:gd name="G38" fmla="?: G4 0 G33"/>
                <a:gd name="G39" fmla="?: -11588178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16 w 21600"/>
                <a:gd name="T15" fmla="*/ 10201 h 21600"/>
                <a:gd name="T16" fmla="*/ 10800 w 21600"/>
                <a:gd name="T17" fmla="*/ 0 h 21600"/>
                <a:gd name="T18" fmla="*/ 21584 w 21600"/>
                <a:gd name="T19" fmla="*/ 10201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16" y="10201"/>
                  </a:moveTo>
                  <a:cubicBezTo>
                    <a:pt x="334" y="4477"/>
                    <a:pt x="5067" y="0"/>
                    <a:pt x="10800" y="0"/>
                  </a:cubicBezTo>
                  <a:cubicBezTo>
                    <a:pt x="16532" y="0"/>
                    <a:pt x="21265" y="4477"/>
                    <a:pt x="21583" y="10201"/>
                  </a:cubicBezTo>
                  <a:cubicBezTo>
                    <a:pt x="21265" y="4477"/>
                    <a:pt x="16532" y="0"/>
                    <a:pt x="10799" y="0"/>
                  </a:cubicBezTo>
                  <a:cubicBezTo>
                    <a:pt x="5067" y="0"/>
                    <a:pt x="334" y="4477"/>
                    <a:pt x="16" y="10201"/>
                  </a:cubicBezTo>
                  <a:close/>
                </a:path>
              </a:pathLst>
            </a:custGeom>
            <a:noFill/>
            <a:ln w="254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7" name="AutoShape 40"/>
            <p:cNvSpPr>
              <a:spLocks noChangeArrowheads="1"/>
            </p:cNvSpPr>
            <p:nvPr/>
          </p:nvSpPr>
          <p:spPr bwMode="auto">
            <a:xfrm flipV="1">
              <a:off x="3132137" y="3905251"/>
              <a:ext cx="254000" cy="254000"/>
            </a:xfrm>
            <a:custGeom>
              <a:avLst/>
              <a:gdLst>
                <a:gd name="G0" fmla="+- 10800 0 0"/>
                <a:gd name="G1" fmla="+- -11588178 0 0"/>
                <a:gd name="G2" fmla="+- 0 0 -11588178"/>
                <a:gd name="T0" fmla="*/ 0 256 1"/>
                <a:gd name="T1" fmla="*/ 180 256 1"/>
                <a:gd name="G3" fmla="+- -11588178 T0 T1"/>
                <a:gd name="T2" fmla="*/ 0 256 1"/>
                <a:gd name="T3" fmla="*/ 90 256 1"/>
                <a:gd name="G4" fmla="+- -11588178 T2 T3"/>
                <a:gd name="G5" fmla="*/ G4 2 1"/>
                <a:gd name="T4" fmla="*/ 90 256 1"/>
                <a:gd name="T5" fmla="*/ 0 256 1"/>
                <a:gd name="G6" fmla="+- -11588178 T4 T5"/>
                <a:gd name="G7" fmla="*/ G6 2 1"/>
                <a:gd name="G8" fmla="abs -11588178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10800"/>
                <a:gd name="G18" fmla="*/ 10800 1 2"/>
                <a:gd name="G19" fmla="+- G18 5400 0"/>
                <a:gd name="G20" fmla="cos G19 -11588178"/>
                <a:gd name="G21" fmla="sin G19 -11588178"/>
                <a:gd name="G22" fmla="+- G20 10800 0"/>
                <a:gd name="G23" fmla="+- G21 10800 0"/>
                <a:gd name="G24" fmla="+- 10800 0 G20"/>
                <a:gd name="G25" fmla="+- 10800 10800 0"/>
                <a:gd name="G26" fmla="?: G9 G17 G25"/>
                <a:gd name="G27" fmla="?: G9 0 21600"/>
                <a:gd name="G28" fmla="cos 10800 -11588178"/>
                <a:gd name="G29" fmla="sin 10800 -11588178"/>
                <a:gd name="G30" fmla="sin 10800 -11588178"/>
                <a:gd name="G31" fmla="+- G28 10800 0"/>
                <a:gd name="G32" fmla="+- G29 10800 0"/>
                <a:gd name="G33" fmla="+- G30 10800 0"/>
                <a:gd name="G34" fmla="?: G4 0 G31"/>
                <a:gd name="G35" fmla="?: -11588178 G34 0"/>
                <a:gd name="G36" fmla="?: G6 G35 G31"/>
                <a:gd name="G37" fmla="+- 21600 0 G36"/>
                <a:gd name="G38" fmla="?: G4 0 G33"/>
                <a:gd name="G39" fmla="?: -11588178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16 w 21600"/>
                <a:gd name="T15" fmla="*/ 10201 h 21600"/>
                <a:gd name="T16" fmla="*/ 10800 w 21600"/>
                <a:gd name="T17" fmla="*/ 0 h 21600"/>
                <a:gd name="T18" fmla="*/ 21584 w 21600"/>
                <a:gd name="T19" fmla="*/ 10201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16" y="10201"/>
                  </a:moveTo>
                  <a:cubicBezTo>
                    <a:pt x="334" y="4477"/>
                    <a:pt x="5067" y="0"/>
                    <a:pt x="10800" y="0"/>
                  </a:cubicBezTo>
                  <a:cubicBezTo>
                    <a:pt x="16532" y="0"/>
                    <a:pt x="21265" y="4477"/>
                    <a:pt x="21583" y="10201"/>
                  </a:cubicBezTo>
                  <a:cubicBezTo>
                    <a:pt x="21265" y="4477"/>
                    <a:pt x="16532" y="0"/>
                    <a:pt x="10799" y="0"/>
                  </a:cubicBezTo>
                  <a:cubicBezTo>
                    <a:pt x="5067" y="0"/>
                    <a:pt x="334" y="4477"/>
                    <a:pt x="16" y="10201"/>
                  </a:cubicBezTo>
                  <a:close/>
                </a:path>
              </a:pathLst>
            </a:custGeom>
            <a:noFill/>
            <a:ln w="254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62" name="Text Box 62"/>
          <p:cNvSpPr txBox="1">
            <a:spLocks noChangeArrowheads="1"/>
          </p:cNvSpPr>
          <p:nvPr/>
        </p:nvSpPr>
        <p:spPr bwMode="auto">
          <a:xfrm>
            <a:off x="2929732" y="4883881"/>
            <a:ext cx="296862" cy="70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600" b="1" dirty="0">
                <a:solidFill>
                  <a:srgbClr val="0000FF"/>
                </a:solidFill>
              </a:rPr>
              <a:t>0</a:t>
            </a:r>
          </a:p>
          <a:p>
            <a:pPr algn="ctr"/>
            <a:endParaRPr lang="en-US" altLang="ja-JP" sz="800" b="1" dirty="0">
              <a:solidFill>
                <a:srgbClr val="0000FF"/>
              </a:solidFill>
            </a:endParaRPr>
          </a:p>
          <a:p>
            <a:pPr algn="ctr"/>
            <a:r>
              <a:rPr lang="en-US" altLang="ja-JP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63" name="Text Box 62"/>
          <p:cNvSpPr txBox="1">
            <a:spLocks noChangeArrowheads="1"/>
          </p:cNvSpPr>
          <p:nvPr/>
        </p:nvSpPr>
        <p:spPr bwMode="auto">
          <a:xfrm>
            <a:off x="4286632" y="3905251"/>
            <a:ext cx="296862" cy="70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600" b="1" dirty="0">
                <a:solidFill>
                  <a:srgbClr val="0000FF"/>
                </a:solidFill>
              </a:rPr>
              <a:t>0</a:t>
            </a:r>
          </a:p>
          <a:p>
            <a:pPr algn="ctr"/>
            <a:endParaRPr lang="en-US" altLang="ja-JP" sz="800" b="1" dirty="0">
              <a:solidFill>
                <a:srgbClr val="0000FF"/>
              </a:solidFill>
            </a:endParaRPr>
          </a:p>
          <a:p>
            <a:pPr algn="ctr"/>
            <a:r>
              <a:rPr lang="en-US" altLang="ja-JP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64" name="Text Box 62"/>
          <p:cNvSpPr txBox="1">
            <a:spLocks noChangeArrowheads="1"/>
          </p:cNvSpPr>
          <p:nvPr/>
        </p:nvSpPr>
        <p:spPr bwMode="auto">
          <a:xfrm>
            <a:off x="5583239" y="3171381"/>
            <a:ext cx="296862" cy="70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600" b="1" dirty="0">
                <a:solidFill>
                  <a:srgbClr val="0000FF"/>
                </a:solidFill>
              </a:rPr>
              <a:t>0</a:t>
            </a:r>
          </a:p>
          <a:p>
            <a:pPr algn="ctr"/>
            <a:endParaRPr lang="en-US" altLang="ja-JP" sz="800" b="1" dirty="0">
              <a:solidFill>
                <a:srgbClr val="0000FF"/>
              </a:solidFill>
            </a:endParaRPr>
          </a:p>
          <a:p>
            <a:pPr algn="ctr"/>
            <a:r>
              <a:rPr lang="en-US" altLang="ja-JP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66" name="Text Box 62"/>
          <p:cNvSpPr txBox="1">
            <a:spLocks noChangeArrowheads="1"/>
          </p:cNvSpPr>
          <p:nvPr/>
        </p:nvSpPr>
        <p:spPr bwMode="auto">
          <a:xfrm>
            <a:off x="6948487" y="2587308"/>
            <a:ext cx="296862" cy="70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600" b="1" dirty="0">
                <a:solidFill>
                  <a:srgbClr val="0000FF"/>
                </a:solidFill>
              </a:rPr>
              <a:t>0</a:t>
            </a:r>
          </a:p>
          <a:p>
            <a:pPr algn="ctr"/>
            <a:endParaRPr lang="en-US" altLang="ja-JP" sz="800" b="1" dirty="0">
              <a:solidFill>
                <a:srgbClr val="0000FF"/>
              </a:solidFill>
            </a:endParaRPr>
          </a:p>
          <a:p>
            <a:pPr algn="ctr"/>
            <a:r>
              <a:rPr lang="en-US" altLang="ja-JP" sz="1600" b="1" dirty="0">
                <a:solidFill>
                  <a:srgbClr val="0000FF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6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6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6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6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6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6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065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06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06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065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06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06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06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06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06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6531" grpId="0"/>
      <p:bldP spid="406532" grpId="0"/>
      <p:bldP spid="406533" grpId="0"/>
      <p:bldP spid="406534" grpId="0"/>
      <p:bldP spid="406535" grpId="0"/>
      <p:bldP spid="406536" grpId="0"/>
      <p:bldP spid="406590" grpId="0"/>
      <p:bldP spid="62" grpId="0"/>
      <p:bldP spid="63" grpId="0"/>
      <p:bldP spid="64" grpId="0"/>
      <p:bldP spid="6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8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Huffman</a:t>
            </a:r>
            <a:r>
              <a:rPr lang="ja-JP" altLang="en-US"/>
              <a:t>の符号化法</a:t>
            </a:r>
            <a:r>
              <a:rPr lang="en-US" altLang="ja-JP"/>
              <a:t>Ⅰ</a:t>
            </a:r>
            <a:r>
              <a:rPr lang="ja-JP" altLang="en-US"/>
              <a:t>（１）</a:t>
            </a:r>
            <a:r>
              <a:rPr lang="en-US" altLang="ja-JP"/>
              <a:t>’</a:t>
            </a:r>
          </a:p>
        </p:txBody>
      </p:sp>
      <p:sp>
        <p:nvSpPr>
          <p:cNvPr id="408578" name="Text Box 2"/>
          <p:cNvSpPr txBox="1">
            <a:spLocks noChangeArrowheads="1"/>
          </p:cNvSpPr>
          <p:nvPr/>
        </p:nvSpPr>
        <p:spPr bwMode="auto">
          <a:xfrm>
            <a:off x="5570538" y="3157538"/>
            <a:ext cx="296862" cy="70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600" b="1">
                <a:solidFill>
                  <a:srgbClr val="FF0000"/>
                </a:solidFill>
              </a:rPr>
              <a:t>1</a:t>
            </a:r>
          </a:p>
          <a:p>
            <a:pPr algn="ctr"/>
            <a:endParaRPr lang="en-US" altLang="ja-JP" sz="800" b="1">
              <a:solidFill>
                <a:srgbClr val="FF0000"/>
              </a:solidFill>
            </a:endParaRPr>
          </a:p>
          <a:p>
            <a:pPr algn="ctr"/>
            <a:r>
              <a:rPr lang="en-US" altLang="ja-JP" sz="1600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08579" name="Text Box 3"/>
          <p:cNvSpPr txBox="1">
            <a:spLocks noChangeArrowheads="1"/>
          </p:cNvSpPr>
          <p:nvPr/>
        </p:nvSpPr>
        <p:spPr bwMode="auto">
          <a:xfrm>
            <a:off x="4275138" y="3878263"/>
            <a:ext cx="296862" cy="70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600" b="1">
                <a:solidFill>
                  <a:srgbClr val="FF0000"/>
                </a:solidFill>
              </a:rPr>
              <a:t>1</a:t>
            </a:r>
          </a:p>
          <a:p>
            <a:pPr algn="ctr"/>
            <a:endParaRPr lang="en-US" altLang="ja-JP" sz="800" b="1">
              <a:solidFill>
                <a:srgbClr val="FF0000"/>
              </a:solidFill>
            </a:endParaRPr>
          </a:p>
          <a:p>
            <a:pPr algn="ctr"/>
            <a:r>
              <a:rPr lang="en-US" altLang="ja-JP" sz="1600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08580" name="Text Box 4"/>
          <p:cNvSpPr txBox="1">
            <a:spLocks noChangeArrowheads="1"/>
          </p:cNvSpPr>
          <p:nvPr/>
        </p:nvSpPr>
        <p:spPr bwMode="auto">
          <a:xfrm>
            <a:off x="2906713" y="4886325"/>
            <a:ext cx="296862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600" b="1">
                <a:solidFill>
                  <a:srgbClr val="FF0000"/>
                </a:solidFill>
              </a:rPr>
              <a:t>1</a:t>
            </a:r>
          </a:p>
          <a:p>
            <a:pPr algn="ctr"/>
            <a:endParaRPr lang="en-US" altLang="ja-JP" sz="800" b="1">
              <a:solidFill>
                <a:srgbClr val="FF0000"/>
              </a:solidFill>
            </a:endParaRPr>
          </a:p>
          <a:p>
            <a:pPr algn="ctr"/>
            <a:r>
              <a:rPr lang="en-US" altLang="ja-JP" sz="1600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08581" name="Text Box 5"/>
          <p:cNvSpPr txBox="1">
            <a:spLocks noChangeArrowheads="1"/>
          </p:cNvSpPr>
          <p:nvPr/>
        </p:nvSpPr>
        <p:spPr bwMode="auto">
          <a:xfrm>
            <a:off x="1611313" y="5605463"/>
            <a:ext cx="296862" cy="70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600" b="1" dirty="0">
                <a:solidFill>
                  <a:srgbClr val="FF0000"/>
                </a:solidFill>
              </a:rPr>
              <a:t>1</a:t>
            </a:r>
          </a:p>
          <a:p>
            <a:pPr algn="ctr"/>
            <a:endParaRPr lang="en-US" altLang="ja-JP" sz="800" b="1" dirty="0">
              <a:solidFill>
                <a:srgbClr val="FF0000"/>
              </a:solidFill>
            </a:endParaRPr>
          </a:p>
          <a:p>
            <a:pPr algn="ctr"/>
            <a:r>
              <a:rPr lang="en-US" altLang="ja-JP" sz="1600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08629" name="Text Box 53"/>
          <p:cNvSpPr txBox="1">
            <a:spLocks noChangeArrowheads="1"/>
          </p:cNvSpPr>
          <p:nvPr/>
        </p:nvSpPr>
        <p:spPr bwMode="auto">
          <a:xfrm>
            <a:off x="6938963" y="2581275"/>
            <a:ext cx="296862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600" b="1">
                <a:solidFill>
                  <a:srgbClr val="FF0000"/>
                </a:solidFill>
              </a:rPr>
              <a:t>1</a:t>
            </a:r>
          </a:p>
          <a:p>
            <a:pPr algn="ctr"/>
            <a:endParaRPr lang="en-US" altLang="ja-JP" sz="800" b="1">
              <a:solidFill>
                <a:srgbClr val="FF0000"/>
              </a:solidFill>
            </a:endParaRPr>
          </a:p>
          <a:p>
            <a:pPr algn="ctr"/>
            <a:r>
              <a:rPr lang="en-US" altLang="ja-JP" sz="1600" b="1">
                <a:solidFill>
                  <a:srgbClr val="FF0000"/>
                </a:solidFill>
              </a:rPr>
              <a:t>0</a:t>
            </a:r>
          </a:p>
        </p:txBody>
      </p:sp>
      <p:grpSp>
        <p:nvGrpSpPr>
          <p:cNvPr id="2" name="グループ化 1"/>
          <p:cNvGrpSpPr/>
          <p:nvPr/>
        </p:nvGrpSpPr>
        <p:grpSpPr>
          <a:xfrm>
            <a:off x="260350" y="2565400"/>
            <a:ext cx="7696201" cy="3816350"/>
            <a:chOff x="260350" y="2565400"/>
            <a:chExt cx="7696201" cy="3816350"/>
          </a:xfrm>
        </p:grpSpPr>
        <p:sp>
          <p:nvSpPr>
            <p:cNvPr id="408583" name="Text Box 7"/>
            <p:cNvSpPr txBox="1">
              <a:spLocks noChangeArrowheads="1"/>
            </p:cNvSpPr>
            <p:nvPr/>
          </p:nvSpPr>
          <p:spPr bwMode="auto">
            <a:xfrm>
              <a:off x="260350" y="6045200"/>
              <a:ext cx="9271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1600"/>
                <a:t>S</a:t>
              </a:r>
              <a:r>
                <a:rPr lang="en-US" altLang="ja-JP" sz="1600" baseline="-25000"/>
                <a:t>6</a:t>
              </a:r>
              <a:r>
                <a:rPr lang="ja-JP" altLang="en-US" sz="1600"/>
                <a:t>　</a:t>
              </a:r>
              <a:r>
                <a:rPr lang="en-US" altLang="ja-JP" sz="1600"/>
                <a:t>0.05</a:t>
              </a:r>
            </a:p>
          </p:txBody>
        </p:sp>
        <p:sp>
          <p:nvSpPr>
            <p:cNvPr id="408584" name="Text Box 8"/>
            <p:cNvSpPr txBox="1">
              <a:spLocks noChangeArrowheads="1"/>
            </p:cNvSpPr>
            <p:nvPr/>
          </p:nvSpPr>
          <p:spPr bwMode="auto">
            <a:xfrm>
              <a:off x="263525" y="3163888"/>
              <a:ext cx="9271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1600" dirty="0"/>
                <a:t>S</a:t>
              </a:r>
              <a:r>
                <a:rPr lang="en-US" altLang="ja-JP" sz="1600" baseline="-25000" dirty="0"/>
                <a:t>1</a:t>
              </a:r>
              <a:r>
                <a:rPr lang="ja-JP" altLang="en-US" sz="1600" dirty="0"/>
                <a:t>　</a:t>
              </a:r>
              <a:r>
                <a:rPr lang="en-US" altLang="ja-JP" sz="1600" dirty="0"/>
                <a:t>0.35</a:t>
              </a:r>
              <a:endParaRPr lang="ja-JP" altLang="en-US" sz="1600" dirty="0"/>
            </a:p>
          </p:txBody>
        </p:sp>
        <p:sp>
          <p:nvSpPr>
            <p:cNvPr id="408585" name="Text Box 9"/>
            <p:cNvSpPr txBox="1">
              <a:spLocks noChangeArrowheads="1"/>
            </p:cNvSpPr>
            <p:nvPr/>
          </p:nvSpPr>
          <p:spPr bwMode="auto">
            <a:xfrm>
              <a:off x="263525" y="3740150"/>
              <a:ext cx="9271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1600"/>
                <a:t>S</a:t>
              </a:r>
              <a:r>
                <a:rPr lang="en-US" altLang="ja-JP" sz="1600" baseline="-25000"/>
                <a:t>2</a:t>
              </a:r>
              <a:r>
                <a:rPr lang="ja-JP" altLang="en-US" sz="1600"/>
                <a:t>　</a:t>
              </a:r>
              <a:r>
                <a:rPr lang="en-US" altLang="ja-JP" sz="1600"/>
                <a:t>0.20</a:t>
              </a:r>
            </a:p>
          </p:txBody>
        </p:sp>
        <p:sp>
          <p:nvSpPr>
            <p:cNvPr id="408586" name="Text Box 10"/>
            <p:cNvSpPr txBox="1">
              <a:spLocks noChangeArrowheads="1"/>
            </p:cNvSpPr>
            <p:nvPr/>
          </p:nvSpPr>
          <p:spPr bwMode="auto">
            <a:xfrm>
              <a:off x="263525" y="4316413"/>
              <a:ext cx="9271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1600"/>
                <a:t>S</a:t>
              </a:r>
              <a:r>
                <a:rPr lang="en-US" altLang="ja-JP" sz="1600" baseline="-25000"/>
                <a:t>3</a:t>
              </a:r>
              <a:r>
                <a:rPr lang="ja-JP" altLang="en-US" sz="1600"/>
                <a:t>　</a:t>
              </a:r>
              <a:r>
                <a:rPr lang="en-US" altLang="ja-JP" sz="1600"/>
                <a:t>0.15</a:t>
              </a:r>
            </a:p>
          </p:txBody>
        </p:sp>
        <p:sp>
          <p:nvSpPr>
            <p:cNvPr id="408587" name="Text Box 11"/>
            <p:cNvSpPr txBox="1">
              <a:spLocks noChangeArrowheads="1"/>
            </p:cNvSpPr>
            <p:nvPr/>
          </p:nvSpPr>
          <p:spPr bwMode="auto">
            <a:xfrm>
              <a:off x="263525" y="4892675"/>
              <a:ext cx="9271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1600"/>
                <a:t>S</a:t>
              </a:r>
              <a:r>
                <a:rPr lang="en-US" altLang="ja-JP" sz="1600" baseline="-25000"/>
                <a:t>4</a:t>
              </a:r>
              <a:r>
                <a:rPr lang="ja-JP" altLang="en-US" sz="1600"/>
                <a:t>　</a:t>
              </a:r>
              <a:r>
                <a:rPr lang="en-US" altLang="ja-JP" sz="1600"/>
                <a:t>0.15</a:t>
              </a:r>
            </a:p>
          </p:txBody>
        </p:sp>
        <p:sp>
          <p:nvSpPr>
            <p:cNvPr id="408588" name="Text Box 12"/>
            <p:cNvSpPr txBox="1">
              <a:spLocks noChangeArrowheads="1"/>
            </p:cNvSpPr>
            <p:nvPr/>
          </p:nvSpPr>
          <p:spPr bwMode="auto">
            <a:xfrm>
              <a:off x="263525" y="5468938"/>
              <a:ext cx="9271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1600"/>
                <a:t>S</a:t>
              </a:r>
              <a:r>
                <a:rPr lang="en-US" altLang="ja-JP" sz="1600" baseline="-25000"/>
                <a:t>5</a:t>
              </a:r>
              <a:r>
                <a:rPr lang="ja-JP" altLang="en-US" sz="1600"/>
                <a:t>　</a:t>
              </a:r>
              <a:r>
                <a:rPr lang="en-US" altLang="ja-JP" sz="1600"/>
                <a:t>0.10</a:t>
              </a:r>
            </a:p>
          </p:txBody>
        </p:sp>
        <p:sp>
          <p:nvSpPr>
            <p:cNvPr id="408590" name="Line 14"/>
            <p:cNvSpPr>
              <a:spLocks noChangeShapeType="1"/>
            </p:cNvSpPr>
            <p:nvPr/>
          </p:nvSpPr>
          <p:spPr bwMode="auto">
            <a:xfrm>
              <a:off x="1582738" y="5661026"/>
              <a:ext cx="0" cy="5762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8591" name="Line 15"/>
            <p:cNvSpPr>
              <a:spLocks noChangeShapeType="1"/>
            </p:cNvSpPr>
            <p:nvPr/>
          </p:nvSpPr>
          <p:spPr bwMode="auto">
            <a:xfrm>
              <a:off x="1581151" y="5949951"/>
              <a:ext cx="3238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8592" name="Text Box 16"/>
            <p:cNvSpPr txBox="1">
              <a:spLocks noChangeArrowheads="1"/>
            </p:cNvSpPr>
            <p:nvPr/>
          </p:nvSpPr>
          <p:spPr bwMode="auto">
            <a:xfrm>
              <a:off x="2124076" y="5180013"/>
              <a:ext cx="579438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1600"/>
                <a:t>0.15</a:t>
              </a:r>
            </a:p>
          </p:txBody>
        </p:sp>
        <p:sp>
          <p:nvSpPr>
            <p:cNvPr id="408593" name="Line 17"/>
            <p:cNvSpPr>
              <a:spLocks noChangeShapeType="1"/>
            </p:cNvSpPr>
            <p:nvPr/>
          </p:nvSpPr>
          <p:spPr bwMode="auto">
            <a:xfrm>
              <a:off x="1258888" y="5661026"/>
              <a:ext cx="3238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8594" name="Line 18"/>
            <p:cNvSpPr>
              <a:spLocks noChangeShapeType="1"/>
            </p:cNvSpPr>
            <p:nvPr/>
          </p:nvSpPr>
          <p:spPr bwMode="auto">
            <a:xfrm>
              <a:off x="1258888" y="6237288"/>
              <a:ext cx="3238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8595" name="Line 19"/>
            <p:cNvSpPr>
              <a:spLocks noChangeShapeType="1"/>
            </p:cNvSpPr>
            <p:nvPr/>
          </p:nvSpPr>
          <p:spPr bwMode="auto">
            <a:xfrm>
              <a:off x="1906588" y="5378451"/>
              <a:ext cx="1588" cy="5715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8596" name="Line 20"/>
            <p:cNvSpPr>
              <a:spLocks noChangeShapeType="1"/>
            </p:cNvSpPr>
            <p:nvPr/>
          </p:nvSpPr>
          <p:spPr bwMode="auto">
            <a:xfrm>
              <a:off x="1908176" y="5373688"/>
              <a:ext cx="161925" cy="15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8598" name="Line 22"/>
            <p:cNvSpPr>
              <a:spLocks noChangeShapeType="1"/>
            </p:cNvSpPr>
            <p:nvPr/>
          </p:nvSpPr>
          <p:spPr bwMode="auto">
            <a:xfrm>
              <a:off x="1258888" y="5084763"/>
              <a:ext cx="16573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8599" name="Line 23"/>
            <p:cNvSpPr>
              <a:spLocks noChangeShapeType="1"/>
            </p:cNvSpPr>
            <p:nvPr/>
          </p:nvSpPr>
          <p:spPr bwMode="auto">
            <a:xfrm>
              <a:off x="2916238" y="5084763"/>
              <a:ext cx="0" cy="28892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8600" name="Line 24"/>
            <p:cNvSpPr>
              <a:spLocks noChangeShapeType="1"/>
            </p:cNvSpPr>
            <p:nvPr/>
          </p:nvSpPr>
          <p:spPr bwMode="auto">
            <a:xfrm>
              <a:off x="2754313" y="5373688"/>
              <a:ext cx="161925" cy="15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8601" name="Line 25"/>
            <p:cNvSpPr>
              <a:spLocks noChangeShapeType="1"/>
            </p:cNvSpPr>
            <p:nvPr/>
          </p:nvSpPr>
          <p:spPr bwMode="auto">
            <a:xfrm>
              <a:off x="2916238" y="5229225"/>
              <a:ext cx="3603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8602" name="Line 26"/>
            <p:cNvSpPr>
              <a:spLocks noChangeShapeType="1"/>
            </p:cNvSpPr>
            <p:nvPr/>
          </p:nvSpPr>
          <p:spPr bwMode="auto">
            <a:xfrm>
              <a:off x="3276601" y="3644900"/>
              <a:ext cx="0" cy="158273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8603" name="Text Box 27"/>
            <p:cNvSpPr txBox="1">
              <a:spLocks noChangeArrowheads="1"/>
            </p:cNvSpPr>
            <p:nvPr/>
          </p:nvSpPr>
          <p:spPr bwMode="auto">
            <a:xfrm>
              <a:off x="3492501" y="3452813"/>
              <a:ext cx="579438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1600"/>
                <a:t>0.30</a:t>
              </a:r>
            </a:p>
          </p:txBody>
        </p:sp>
        <p:sp>
          <p:nvSpPr>
            <p:cNvPr id="408604" name="Line 28"/>
            <p:cNvSpPr>
              <a:spLocks noChangeShapeType="1"/>
            </p:cNvSpPr>
            <p:nvPr/>
          </p:nvSpPr>
          <p:spPr bwMode="auto">
            <a:xfrm>
              <a:off x="3276601" y="3646488"/>
              <a:ext cx="161925" cy="15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8606" name="Line 30"/>
            <p:cNvSpPr>
              <a:spLocks noChangeShapeType="1"/>
            </p:cNvSpPr>
            <p:nvPr/>
          </p:nvSpPr>
          <p:spPr bwMode="auto">
            <a:xfrm>
              <a:off x="1258888" y="4508500"/>
              <a:ext cx="18732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8607" name="Line 31"/>
            <p:cNvSpPr>
              <a:spLocks noChangeShapeType="1"/>
            </p:cNvSpPr>
            <p:nvPr/>
          </p:nvSpPr>
          <p:spPr bwMode="auto">
            <a:xfrm>
              <a:off x="1258888" y="3933825"/>
              <a:ext cx="18732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8608" name="Line 32"/>
            <p:cNvSpPr>
              <a:spLocks noChangeShapeType="1"/>
            </p:cNvSpPr>
            <p:nvPr/>
          </p:nvSpPr>
          <p:spPr bwMode="auto">
            <a:xfrm>
              <a:off x="4283075" y="3933825"/>
              <a:ext cx="1587" cy="5746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8611" name="Line 35"/>
            <p:cNvSpPr>
              <a:spLocks noChangeShapeType="1"/>
            </p:cNvSpPr>
            <p:nvPr/>
          </p:nvSpPr>
          <p:spPr bwMode="auto">
            <a:xfrm>
              <a:off x="3386138" y="3933825"/>
              <a:ext cx="8985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8612" name="Line 36"/>
            <p:cNvSpPr>
              <a:spLocks noChangeShapeType="1"/>
            </p:cNvSpPr>
            <p:nvPr/>
          </p:nvSpPr>
          <p:spPr bwMode="auto">
            <a:xfrm>
              <a:off x="3385840" y="4494532"/>
              <a:ext cx="898823" cy="139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8613" name="Line 37"/>
            <p:cNvSpPr>
              <a:spLocks noChangeShapeType="1"/>
            </p:cNvSpPr>
            <p:nvPr/>
          </p:nvSpPr>
          <p:spPr bwMode="auto">
            <a:xfrm>
              <a:off x="4640263" y="3068638"/>
              <a:ext cx="3175" cy="115252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8614" name="Text Box 38"/>
            <p:cNvSpPr txBox="1">
              <a:spLocks noChangeArrowheads="1"/>
            </p:cNvSpPr>
            <p:nvPr/>
          </p:nvSpPr>
          <p:spPr bwMode="auto">
            <a:xfrm>
              <a:off x="4859338" y="2876550"/>
              <a:ext cx="579437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1600"/>
                <a:t>0.35</a:t>
              </a:r>
            </a:p>
          </p:txBody>
        </p:sp>
        <p:sp>
          <p:nvSpPr>
            <p:cNvPr id="408615" name="Line 39"/>
            <p:cNvSpPr>
              <a:spLocks noChangeShapeType="1"/>
            </p:cNvSpPr>
            <p:nvPr/>
          </p:nvSpPr>
          <p:spPr bwMode="auto">
            <a:xfrm>
              <a:off x="4643438" y="3070225"/>
              <a:ext cx="161925" cy="15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8616" name="Line 40"/>
            <p:cNvSpPr>
              <a:spLocks noChangeShapeType="1"/>
            </p:cNvSpPr>
            <p:nvPr/>
          </p:nvSpPr>
          <p:spPr bwMode="auto">
            <a:xfrm>
              <a:off x="4283075" y="4221163"/>
              <a:ext cx="36036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8618" name="Line 42"/>
            <p:cNvSpPr>
              <a:spLocks noChangeShapeType="1"/>
            </p:cNvSpPr>
            <p:nvPr/>
          </p:nvSpPr>
          <p:spPr bwMode="auto">
            <a:xfrm>
              <a:off x="5581651" y="3357563"/>
              <a:ext cx="1588" cy="28733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8619" name="Line 43"/>
            <p:cNvSpPr>
              <a:spLocks noChangeShapeType="1"/>
            </p:cNvSpPr>
            <p:nvPr/>
          </p:nvSpPr>
          <p:spPr bwMode="auto">
            <a:xfrm>
              <a:off x="1258888" y="3357563"/>
              <a:ext cx="324167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8620" name="AutoShape 44"/>
            <p:cNvSpPr>
              <a:spLocks noChangeArrowheads="1"/>
            </p:cNvSpPr>
            <p:nvPr/>
          </p:nvSpPr>
          <p:spPr bwMode="auto">
            <a:xfrm flipV="1">
              <a:off x="4500563" y="3624263"/>
              <a:ext cx="254000" cy="254000"/>
            </a:xfrm>
            <a:custGeom>
              <a:avLst/>
              <a:gdLst>
                <a:gd name="G0" fmla="+- 10800 0 0"/>
                <a:gd name="G1" fmla="+- -11588178 0 0"/>
                <a:gd name="G2" fmla="+- 0 0 -11588178"/>
                <a:gd name="T0" fmla="*/ 0 256 1"/>
                <a:gd name="T1" fmla="*/ 180 256 1"/>
                <a:gd name="G3" fmla="+- -11588178 T0 T1"/>
                <a:gd name="T2" fmla="*/ 0 256 1"/>
                <a:gd name="T3" fmla="*/ 90 256 1"/>
                <a:gd name="G4" fmla="+- -11588178 T2 T3"/>
                <a:gd name="G5" fmla="*/ G4 2 1"/>
                <a:gd name="T4" fmla="*/ 90 256 1"/>
                <a:gd name="T5" fmla="*/ 0 256 1"/>
                <a:gd name="G6" fmla="+- -11588178 T4 T5"/>
                <a:gd name="G7" fmla="*/ G6 2 1"/>
                <a:gd name="G8" fmla="abs -11588178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10800"/>
                <a:gd name="G18" fmla="*/ 10800 1 2"/>
                <a:gd name="G19" fmla="+- G18 5400 0"/>
                <a:gd name="G20" fmla="cos G19 -11588178"/>
                <a:gd name="G21" fmla="sin G19 -11588178"/>
                <a:gd name="G22" fmla="+- G20 10800 0"/>
                <a:gd name="G23" fmla="+- G21 10800 0"/>
                <a:gd name="G24" fmla="+- 10800 0 G20"/>
                <a:gd name="G25" fmla="+- 10800 10800 0"/>
                <a:gd name="G26" fmla="?: G9 G17 G25"/>
                <a:gd name="G27" fmla="?: G9 0 21600"/>
                <a:gd name="G28" fmla="cos 10800 -11588178"/>
                <a:gd name="G29" fmla="sin 10800 -11588178"/>
                <a:gd name="G30" fmla="sin 10800 -11588178"/>
                <a:gd name="G31" fmla="+- G28 10800 0"/>
                <a:gd name="G32" fmla="+- G29 10800 0"/>
                <a:gd name="G33" fmla="+- G30 10800 0"/>
                <a:gd name="G34" fmla="?: G4 0 G31"/>
                <a:gd name="G35" fmla="?: -11588178 G34 0"/>
                <a:gd name="G36" fmla="?: G6 G35 G31"/>
                <a:gd name="G37" fmla="+- 21600 0 G36"/>
                <a:gd name="G38" fmla="?: G4 0 G33"/>
                <a:gd name="G39" fmla="?: -11588178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16 w 21600"/>
                <a:gd name="T15" fmla="*/ 10201 h 21600"/>
                <a:gd name="T16" fmla="*/ 10800 w 21600"/>
                <a:gd name="T17" fmla="*/ 0 h 21600"/>
                <a:gd name="T18" fmla="*/ 21584 w 21600"/>
                <a:gd name="T19" fmla="*/ 10201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16" y="10201"/>
                  </a:moveTo>
                  <a:cubicBezTo>
                    <a:pt x="334" y="4477"/>
                    <a:pt x="5067" y="0"/>
                    <a:pt x="10800" y="0"/>
                  </a:cubicBezTo>
                  <a:cubicBezTo>
                    <a:pt x="16532" y="0"/>
                    <a:pt x="21265" y="4477"/>
                    <a:pt x="21583" y="10201"/>
                  </a:cubicBezTo>
                  <a:cubicBezTo>
                    <a:pt x="21265" y="4477"/>
                    <a:pt x="16532" y="0"/>
                    <a:pt x="10799" y="0"/>
                  </a:cubicBezTo>
                  <a:cubicBezTo>
                    <a:pt x="5067" y="0"/>
                    <a:pt x="334" y="4477"/>
                    <a:pt x="16" y="10201"/>
                  </a:cubicBezTo>
                  <a:close/>
                </a:path>
              </a:pathLst>
            </a:custGeom>
            <a:noFill/>
            <a:ln w="254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8621" name="AutoShape 45"/>
            <p:cNvSpPr>
              <a:spLocks noChangeArrowheads="1"/>
            </p:cNvSpPr>
            <p:nvPr/>
          </p:nvSpPr>
          <p:spPr bwMode="auto">
            <a:xfrm flipV="1">
              <a:off x="4500563" y="3319016"/>
              <a:ext cx="254000" cy="254000"/>
            </a:xfrm>
            <a:custGeom>
              <a:avLst/>
              <a:gdLst>
                <a:gd name="G0" fmla="+- 10800 0 0"/>
                <a:gd name="G1" fmla="+- -11588178 0 0"/>
                <a:gd name="G2" fmla="+- 0 0 -11588178"/>
                <a:gd name="T0" fmla="*/ 0 256 1"/>
                <a:gd name="T1" fmla="*/ 180 256 1"/>
                <a:gd name="G3" fmla="+- -11588178 T0 T1"/>
                <a:gd name="T2" fmla="*/ 0 256 1"/>
                <a:gd name="T3" fmla="*/ 90 256 1"/>
                <a:gd name="G4" fmla="+- -11588178 T2 T3"/>
                <a:gd name="G5" fmla="*/ G4 2 1"/>
                <a:gd name="T4" fmla="*/ 90 256 1"/>
                <a:gd name="T5" fmla="*/ 0 256 1"/>
                <a:gd name="G6" fmla="+- -11588178 T4 T5"/>
                <a:gd name="G7" fmla="*/ G6 2 1"/>
                <a:gd name="G8" fmla="abs -11588178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10800"/>
                <a:gd name="G18" fmla="*/ 10800 1 2"/>
                <a:gd name="G19" fmla="+- G18 5400 0"/>
                <a:gd name="G20" fmla="cos G19 -11588178"/>
                <a:gd name="G21" fmla="sin G19 -11588178"/>
                <a:gd name="G22" fmla="+- G20 10800 0"/>
                <a:gd name="G23" fmla="+- G21 10800 0"/>
                <a:gd name="G24" fmla="+- 10800 0 G20"/>
                <a:gd name="G25" fmla="+- 10800 10800 0"/>
                <a:gd name="G26" fmla="?: G9 G17 G25"/>
                <a:gd name="G27" fmla="?: G9 0 21600"/>
                <a:gd name="G28" fmla="cos 10800 -11588178"/>
                <a:gd name="G29" fmla="sin 10800 -11588178"/>
                <a:gd name="G30" fmla="sin 10800 -11588178"/>
                <a:gd name="G31" fmla="+- G28 10800 0"/>
                <a:gd name="G32" fmla="+- G29 10800 0"/>
                <a:gd name="G33" fmla="+- G30 10800 0"/>
                <a:gd name="G34" fmla="?: G4 0 G31"/>
                <a:gd name="G35" fmla="?: -11588178 G34 0"/>
                <a:gd name="G36" fmla="?: G6 G35 G31"/>
                <a:gd name="G37" fmla="+- 21600 0 G36"/>
                <a:gd name="G38" fmla="?: G4 0 G33"/>
                <a:gd name="G39" fmla="?: -11588178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16 w 21600"/>
                <a:gd name="T15" fmla="*/ 10201 h 21600"/>
                <a:gd name="T16" fmla="*/ 10800 w 21600"/>
                <a:gd name="T17" fmla="*/ 0 h 21600"/>
                <a:gd name="T18" fmla="*/ 21584 w 21600"/>
                <a:gd name="T19" fmla="*/ 10201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16" y="10201"/>
                  </a:moveTo>
                  <a:cubicBezTo>
                    <a:pt x="334" y="4477"/>
                    <a:pt x="5067" y="0"/>
                    <a:pt x="10800" y="0"/>
                  </a:cubicBezTo>
                  <a:cubicBezTo>
                    <a:pt x="16532" y="0"/>
                    <a:pt x="21265" y="4477"/>
                    <a:pt x="21583" y="10201"/>
                  </a:cubicBezTo>
                  <a:cubicBezTo>
                    <a:pt x="21265" y="4477"/>
                    <a:pt x="16532" y="0"/>
                    <a:pt x="10799" y="0"/>
                  </a:cubicBezTo>
                  <a:cubicBezTo>
                    <a:pt x="5067" y="0"/>
                    <a:pt x="334" y="4477"/>
                    <a:pt x="16" y="10201"/>
                  </a:cubicBezTo>
                  <a:close/>
                </a:path>
              </a:pathLst>
            </a:custGeom>
            <a:noFill/>
            <a:ln w="254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8622" name="Line 46"/>
            <p:cNvSpPr>
              <a:spLocks noChangeShapeType="1"/>
            </p:cNvSpPr>
            <p:nvPr/>
          </p:nvSpPr>
          <p:spPr bwMode="auto">
            <a:xfrm flipV="1">
              <a:off x="4140201" y="3644900"/>
              <a:ext cx="3603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8623" name="Line 47"/>
            <p:cNvSpPr>
              <a:spLocks noChangeShapeType="1"/>
            </p:cNvSpPr>
            <p:nvPr/>
          </p:nvSpPr>
          <p:spPr bwMode="auto">
            <a:xfrm>
              <a:off x="4754563" y="3355975"/>
              <a:ext cx="827088" cy="15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8624" name="Line 48"/>
            <p:cNvSpPr>
              <a:spLocks noChangeShapeType="1"/>
            </p:cNvSpPr>
            <p:nvPr/>
          </p:nvSpPr>
          <p:spPr bwMode="auto">
            <a:xfrm>
              <a:off x="4775201" y="3644900"/>
              <a:ext cx="80486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8625" name="Line 49"/>
            <p:cNvSpPr>
              <a:spLocks noChangeShapeType="1"/>
            </p:cNvSpPr>
            <p:nvPr/>
          </p:nvSpPr>
          <p:spPr bwMode="auto">
            <a:xfrm>
              <a:off x="5940426" y="2781300"/>
              <a:ext cx="3175" cy="71755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8626" name="Text Box 50"/>
            <p:cNvSpPr txBox="1">
              <a:spLocks noChangeArrowheads="1"/>
            </p:cNvSpPr>
            <p:nvPr/>
          </p:nvSpPr>
          <p:spPr bwMode="auto">
            <a:xfrm>
              <a:off x="6156326" y="2565400"/>
              <a:ext cx="579438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1600"/>
                <a:t>0.65</a:t>
              </a:r>
            </a:p>
          </p:txBody>
        </p:sp>
        <p:sp>
          <p:nvSpPr>
            <p:cNvPr id="408627" name="Line 51"/>
            <p:cNvSpPr>
              <a:spLocks noChangeShapeType="1"/>
            </p:cNvSpPr>
            <p:nvPr/>
          </p:nvSpPr>
          <p:spPr bwMode="auto">
            <a:xfrm>
              <a:off x="5940426" y="2759075"/>
              <a:ext cx="161925" cy="15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8628" name="Line 52"/>
            <p:cNvSpPr>
              <a:spLocks noChangeShapeType="1"/>
            </p:cNvSpPr>
            <p:nvPr/>
          </p:nvSpPr>
          <p:spPr bwMode="auto">
            <a:xfrm>
              <a:off x="5580063" y="3500438"/>
              <a:ext cx="3603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8632" name="Line 56"/>
            <p:cNvSpPr>
              <a:spLocks noChangeShapeType="1"/>
            </p:cNvSpPr>
            <p:nvPr/>
          </p:nvSpPr>
          <p:spPr bwMode="auto">
            <a:xfrm>
              <a:off x="6084888" y="3068638"/>
              <a:ext cx="863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8633" name="AutoShape 57"/>
            <p:cNvSpPr>
              <a:spLocks noChangeArrowheads="1"/>
            </p:cNvSpPr>
            <p:nvPr/>
          </p:nvSpPr>
          <p:spPr bwMode="auto">
            <a:xfrm flipV="1">
              <a:off x="5805488" y="3048001"/>
              <a:ext cx="254000" cy="254000"/>
            </a:xfrm>
            <a:custGeom>
              <a:avLst/>
              <a:gdLst>
                <a:gd name="G0" fmla="+- 10800 0 0"/>
                <a:gd name="G1" fmla="+- -11588178 0 0"/>
                <a:gd name="G2" fmla="+- 0 0 -11588178"/>
                <a:gd name="T0" fmla="*/ 0 256 1"/>
                <a:gd name="T1" fmla="*/ 180 256 1"/>
                <a:gd name="G3" fmla="+- -11588178 T0 T1"/>
                <a:gd name="T2" fmla="*/ 0 256 1"/>
                <a:gd name="T3" fmla="*/ 90 256 1"/>
                <a:gd name="G4" fmla="+- -11588178 T2 T3"/>
                <a:gd name="G5" fmla="*/ G4 2 1"/>
                <a:gd name="T4" fmla="*/ 90 256 1"/>
                <a:gd name="T5" fmla="*/ 0 256 1"/>
                <a:gd name="G6" fmla="+- -11588178 T4 T5"/>
                <a:gd name="G7" fmla="*/ G6 2 1"/>
                <a:gd name="G8" fmla="abs -11588178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10800"/>
                <a:gd name="G18" fmla="*/ 10800 1 2"/>
                <a:gd name="G19" fmla="+- G18 5400 0"/>
                <a:gd name="G20" fmla="cos G19 -11588178"/>
                <a:gd name="G21" fmla="sin G19 -11588178"/>
                <a:gd name="G22" fmla="+- G20 10800 0"/>
                <a:gd name="G23" fmla="+- G21 10800 0"/>
                <a:gd name="G24" fmla="+- 10800 0 G20"/>
                <a:gd name="G25" fmla="+- 10800 10800 0"/>
                <a:gd name="G26" fmla="?: G9 G17 G25"/>
                <a:gd name="G27" fmla="?: G9 0 21600"/>
                <a:gd name="G28" fmla="cos 10800 -11588178"/>
                <a:gd name="G29" fmla="sin 10800 -11588178"/>
                <a:gd name="G30" fmla="sin 10800 -11588178"/>
                <a:gd name="G31" fmla="+- G28 10800 0"/>
                <a:gd name="G32" fmla="+- G29 10800 0"/>
                <a:gd name="G33" fmla="+- G30 10800 0"/>
                <a:gd name="G34" fmla="?: G4 0 G31"/>
                <a:gd name="G35" fmla="?: -11588178 G34 0"/>
                <a:gd name="G36" fmla="?: G6 G35 G31"/>
                <a:gd name="G37" fmla="+- 21600 0 G36"/>
                <a:gd name="G38" fmla="?: G4 0 G33"/>
                <a:gd name="G39" fmla="?: -11588178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16 w 21600"/>
                <a:gd name="T15" fmla="*/ 10201 h 21600"/>
                <a:gd name="T16" fmla="*/ 10800 w 21600"/>
                <a:gd name="T17" fmla="*/ 0 h 21600"/>
                <a:gd name="T18" fmla="*/ 21584 w 21600"/>
                <a:gd name="T19" fmla="*/ 10201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16" y="10201"/>
                  </a:moveTo>
                  <a:cubicBezTo>
                    <a:pt x="334" y="4477"/>
                    <a:pt x="5067" y="0"/>
                    <a:pt x="10800" y="0"/>
                  </a:cubicBezTo>
                  <a:cubicBezTo>
                    <a:pt x="16532" y="0"/>
                    <a:pt x="21265" y="4477"/>
                    <a:pt x="21583" y="10201"/>
                  </a:cubicBezTo>
                  <a:cubicBezTo>
                    <a:pt x="21265" y="4477"/>
                    <a:pt x="16532" y="0"/>
                    <a:pt x="10799" y="0"/>
                  </a:cubicBezTo>
                  <a:cubicBezTo>
                    <a:pt x="5067" y="0"/>
                    <a:pt x="334" y="4477"/>
                    <a:pt x="16" y="10201"/>
                  </a:cubicBezTo>
                  <a:close/>
                </a:path>
              </a:pathLst>
            </a:custGeom>
            <a:noFill/>
            <a:ln w="254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8634" name="Line 58"/>
            <p:cNvSpPr>
              <a:spLocks noChangeShapeType="1"/>
            </p:cNvSpPr>
            <p:nvPr/>
          </p:nvSpPr>
          <p:spPr bwMode="auto">
            <a:xfrm flipV="1">
              <a:off x="5508625" y="3068638"/>
              <a:ext cx="28733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8635" name="Line 59"/>
            <p:cNvSpPr>
              <a:spLocks noChangeShapeType="1"/>
            </p:cNvSpPr>
            <p:nvPr/>
          </p:nvSpPr>
          <p:spPr bwMode="auto">
            <a:xfrm>
              <a:off x="6786563" y="2759075"/>
              <a:ext cx="161925" cy="15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8636" name="Line 60"/>
            <p:cNvSpPr>
              <a:spLocks noChangeShapeType="1"/>
            </p:cNvSpPr>
            <p:nvPr/>
          </p:nvSpPr>
          <p:spPr bwMode="auto">
            <a:xfrm>
              <a:off x="6948488" y="2779713"/>
              <a:ext cx="0" cy="28892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8637" name="Line 61"/>
            <p:cNvSpPr>
              <a:spLocks noChangeShapeType="1"/>
            </p:cNvSpPr>
            <p:nvPr/>
          </p:nvSpPr>
          <p:spPr bwMode="auto">
            <a:xfrm>
              <a:off x="6948488" y="2924175"/>
              <a:ext cx="3603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8638" name="Text Box 62"/>
            <p:cNvSpPr txBox="1">
              <a:spLocks noChangeArrowheads="1"/>
            </p:cNvSpPr>
            <p:nvPr/>
          </p:nvSpPr>
          <p:spPr bwMode="auto">
            <a:xfrm>
              <a:off x="7377113" y="2732088"/>
              <a:ext cx="579438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1600" dirty="0"/>
                <a:t>1.00</a:t>
              </a:r>
            </a:p>
          </p:txBody>
        </p:sp>
        <p:sp>
          <p:nvSpPr>
            <p:cNvPr id="63" name="AutoShape 45"/>
            <p:cNvSpPr>
              <a:spLocks noChangeArrowheads="1"/>
            </p:cNvSpPr>
            <p:nvPr/>
          </p:nvSpPr>
          <p:spPr bwMode="auto">
            <a:xfrm flipV="1">
              <a:off x="3132138" y="3920674"/>
              <a:ext cx="254000" cy="254000"/>
            </a:xfrm>
            <a:custGeom>
              <a:avLst/>
              <a:gdLst>
                <a:gd name="G0" fmla="+- 10800 0 0"/>
                <a:gd name="G1" fmla="+- -11588178 0 0"/>
                <a:gd name="G2" fmla="+- 0 0 -11588178"/>
                <a:gd name="T0" fmla="*/ 0 256 1"/>
                <a:gd name="T1" fmla="*/ 180 256 1"/>
                <a:gd name="G3" fmla="+- -11588178 T0 T1"/>
                <a:gd name="T2" fmla="*/ 0 256 1"/>
                <a:gd name="T3" fmla="*/ 90 256 1"/>
                <a:gd name="G4" fmla="+- -11588178 T2 T3"/>
                <a:gd name="G5" fmla="*/ G4 2 1"/>
                <a:gd name="T4" fmla="*/ 90 256 1"/>
                <a:gd name="T5" fmla="*/ 0 256 1"/>
                <a:gd name="G6" fmla="+- -11588178 T4 T5"/>
                <a:gd name="G7" fmla="*/ G6 2 1"/>
                <a:gd name="G8" fmla="abs -11588178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10800"/>
                <a:gd name="G18" fmla="*/ 10800 1 2"/>
                <a:gd name="G19" fmla="+- G18 5400 0"/>
                <a:gd name="G20" fmla="cos G19 -11588178"/>
                <a:gd name="G21" fmla="sin G19 -11588178"/>
                <a:gd name="G22" fmla="+- G20 10800 0"/>
                <a:gd name="G23" fmla="+- G21 10800 0"/>
                <a:gd name="G24" fmla="+- 10800 0 G20"/>
                <a:gd name="G25" fmla="+- 10800 10800 0"/>
                <a:gd name="G26" fmla="?: G9 G17 G25"/>
                <a:gd name="G27" fmla="?: G9 0 21600"/>
                <a:gd name="G28" fmla="cos 10800 -11588178"/>
                <a:gd name="G29" fmla="sin 10800 -11588178"/>
                <a:gd name="G30" fmla="sin 10800 -11588178"/>
                <a:gd name="G31" fmla="+- G28 10800 0"/>
                <a:gd name="G32" fmla="+- G29 10800 0"/>
                <a:gd name="G33" fmla="+- G30 10800 0"/>
                <a:gd name="G34" fmla="?: G4 0 G31"/>
                <a:gd name="G35" fmla="?: -11588178 G34 0"/>
                <a:gd name="G36" fmla="?: G6 G35 G31"/>
                <a:gd name="G37" fmla="+- 21600 0 G36"/>
                <a:gd name="G38" fmla="?: G4 0 G33"/>
                <a:gd name="G39" fmla="?: -11588178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16 w 21600"/>
                <a:gd name="T15" fmla="*/ 10201 h 21600"/>
                <a:gd name="T16" fmla="*/ 10800 w 21600"/>
                <a:gd name="T17" fmla="*/ 0 h 21600"/>
                <a:gd name="T18" fmla="*/ 21584 w 21600"/>
                <a:gd name="T19" fmla="*/ 10201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16" y="10201"/>
                  </a:moveTo>
                  <a:cubicBezTo>
                    <a:pt x="334" y="4477"/>
                    <a:pt x="5067" y="0"/>
                    <a:pt x="10800" y="0"/>
                  </a:cubicBezTo>
                  <a:cubicBezTo>
                    <a:pt x="16532" y="0"/>
                    <a:pt x="21265" y="4477"/>
                    <a:pt x="21583" y="10201"/>
                  </a:cubicBezTo>
                  <a:cubicBezTo>
                    <a:pt x="21265" y="4477"/>
                    <a:pt x="16532" y="0"/>
                    <a:pt x="10799" y="0"/>
                  </a:cubicBezTo>
                  <a:cubicBezTo>
                    <a:pt x="5067" y="0"/>
                    <a:pt x="334" y="4477"/>
                    <a:pt x="16" y="10201"/>
                  </a:cubicBezTo>
                  <a:close/>
                </a:path>
              </a:pathLst>
            </a:custGeom>
            <a:noFill/>
            <a:ln w="254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4" name="AutoShape 45"/>
            <p:cNvSpPr>
              <a:spLocks noChangeArrowheads="1"/>
            </p:cNvSpPr>
            <p:nvPr/>
          </p:nvSpPr>
          <p:spPr bwMode="auto">
            <a:xfrm flipV="1">
              <a:off x="3131840" y="3933056"/>
              <a:ext cx="254000" cy="254000"/>
            </a:xfrm>
            <a:custGeom>
              <a:avLst/>
              <a:gdLst>
                <a:gd name="G0" fmla="+- 10800 0 0"/>
                <a:gd name="G1" fmla="+- -11588178 0 0"/>
                <a:gd name="G2" fmla="+- 0 0 -11588178"/>
                <a:gd name="T0" fmla="*/ 0 256 1"/>
                <a:gd name="T1" fmla="*/ 180 256 1"/>
                <a:gd name="G3" fmla="+- -11588178 T0 T1"/>
                <a:gd name="T2" fmla="*/ 0 256 1"/>
                <a:gd name="T3" fmla="*/ 90 256 1"/>
                <a:gd name="G4" fmla="+- -11588178 T2 T3"/>
                <a:gd name="G5" fmla="*/ G4 2 1"/>
                <a:gd name="T4" fmla="*/ 90 256 1"/>
                <a:gd name="T5" fmla="*/ 0 256 1"/>
                <a:gd name="G6" fmla="+- -11588178 T4 T5"/>
                <a:gd name="G7" fmla="*/ G6 2 1"/>
                <a:gd name="G8" fmla="abs -11588178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10800"/>
                <a:gd name="G18" fmla="*/ 10800 1 2"/>
                <a:gd name="G19" fmla="+- G18 5400 0"/>
                <a:gd name="G20" fmla="cos G19 -11588178"/>
                <a:gd name="G21" fmla="sin G19 -11588178"/>
                <a:gd name="G22" fmla="+- G20 10800 0"/>
                <a:gd name="G23" fmla="+- G21 10800 0"/>
                <a:gd name="G24" fmla="+- 10800 0 G20"/>
                <a:gd name="G25" fmla="+- 10800 10800 0"/>
                <a:gd name="G26" fmla="?: G9 G17 G25"/>
                <a:gd name="G27" fmla="?: G9 0 21600"/>
                <a:gd name="G28" fmla="cos 10800 -11588178"/>
                <a:gd name="G29" fmla="sin 10800 -11588178"/>
                <a:gd name="G30" fmla="sin 10800 -11588178"/>
                <a:gd name="G31" fmla="+- G28 10800 0"/>
                <a:gd name="G32" fmla="+- G29 10800 0"/>
                <a:gd name="G33" fmla="+- G30 10800 0"/>
                <a:gd name="G34" fmla="?: G4 0 G31"/>
                <a:gd name="G35" fmla="?: -11588178 G34 0"/>
                <a:gd name="G36" fmla="?: G6 G35 G31"/>
                <a:gd name="G37" fmla="+- 21600 0 G36"/>
                <a:gd name="G38" fmla="?: G4 0 G33"/>
                <a:gd name="G39" fmla="?: -11588178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16 w 21600"/>
                <a:gd name="T15" fmla="*/ 10201 h 21600"/>
                <a:gd name="T16" fmla="*/ 10800 w 21600"/>
                <a:gd name="T17" fmla="*/ 0 h 21600"/>
                <a:gd name="T18" fmla="*/ 21584 w 21600"/>
                <a:gd name="T19" fmla="*/ 10201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16" y="10201"/>
                  </a:moveTo>
                  <a:cubicBezTo>
                    <a:pt x="334" y="4477"/>
                    <a:pt x="5067" y="0"/>
                    <a:pt x="10800" y="0"/>
                  </a:cubicBezTo>
                  <a:cubicBezTo>
                    <a:pt x="16532" y="0"/>
                    <a:pt x="21265" y="4477"/>
                    <a:pt x="21583" y="10201"/>
                  </a:cubicBezTo>
                  <a:cubicBezTo>
                    <a:pt x="21265" y="4477"/>
                    <a:pt x="16532" y="0"/>
                    <a:pt x="10799" y="0"/>
                  </a:cubicBezTo>
                  <a:cubicBezTo>
                    <a:pt x="5067" y="0"/>
                    <a:pt x="334" y="4477"/>
                    <a:pt x="16" y="10201"/>
                  </a:cubicBezTo>
                  <a:close/>
                </a:path>
              </a:pathLst>
            </a:custGeom>
            <a:noFill/>
            <a:ln w="254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5" name="AutoShape 45"/>
            <p:cNvSpPr>
              <a:spLocks noChangeArrowheads="1"/>
            </p:cNvSpPr>
            <p:nvPr/>
          </p:nvSpPr>
          <p:spPr bwMode="auto">
            <a:xfrm flipV="1">
              <a:off x="3131840" y="4460424"/>
              <a:ext cx="254000" cy="254000"/>
            </a:xfrm>
            <a:custGeom>
              <a:avLst/>
              <a:gdLst>
                <a:gd name="G0" fmla="+- 10800 0 0"/>
                <a:gd name="G1" fmla="+- -11588178 0 0"/>
                <a:gd name="G2" fmla="+- 0 0 -11588178"/>
                <a:gd name="T0" fmla="*/ 0 256 1"/>
                <a:gd name="T1" fmla="*/ 180 256 1"/>
                <a:gd name="G3" fmla="+- -11588178 T0 T1"/>
                <a:gd name="T2" fmla="*/ 0 256 1"/>
                <a:gd name="T3" fmla="*/ 90 256 1"/>
                <a:gd name="G4" fmla="+- -11588178 T2 T3"/>
                <a:gd name="G5" fmla="*/ G4 2 1"/>
                <a:gd name="T4" fmla="*/ 90 256 1"/>
                <a:gd name="T5" fmla="*/ 0 256 1"/>
                <a:gd name="G6" fmla="+- -11588178 T4 T5"/>
                <a:gd name="G7" fmla="*/ G6 2 1"/>
                <a:gd name="G8" fmla="abs -11588178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10800"/>
                <a:gd name="G18" fmla="*/ 10800 1 2"/>
                <a:gd name="G19" fmla="+- G18 5400 0"/>
                <a:gd name="G20" fmla="cos G19 -11588178"/>
                <a:gd name="G21" fmla="sin G19 -11588178"/>
                <a:gd name="G22" fmla="+- G20 10800 0"/>
                <a:gd name="G23" fmla="+- G21 10800 0"/>
                <a:gd name="G24" fmla="+- 10800 0 G20"/>
                <a:gd name="G25" fmla="+- 10800 10800 0"/>
                <a:gd name="G26" fmla="?: G9 G17 G25"/>
                <a:gd name="G27" fmla="?: G9 0 21600"/>
                <a:gd name="G28" fmla="cos 10800 -11588178"/>
                <a:gd name="G29" fmla="sin 10800 -11588178"/>
                <a:gd name="G30" fmla="sin 10800 -11588178"/>
                <a:gd name="G31" fmla="+- G28 10800 0"/>
                <a:gd name="G32" fmla="+- G29 10800 0"/>
                <a:gd name="G33" fmla="+- G30 10800 0"/>
                <a:gd name="G34" fmla="?: G4 0 G31"/>
                <a:gd name="G35" fmla="?: -11588178 G34 0"/>
                <a:gd name="G36" fmla="?: G6 G35 G31"/>
                <a:gd name="G37" fmla="+- 21600 0 G36"/>
                <a:gd name="G38" fmla="?: G4 0 G33"/>
                <a:gd name="G39" fmla="?: -11588178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16 w 21600"/>
                <a:gd name="T15" fmla="*/ 10201 h 21600"/>
                <a:gd name="T16" fmla="*/ 10800 w 21600"/>
                <a:gd name="T17" fmla="*/ 0 h 21600"/>
                <a:gd name="T18" fmla="*/ 21584 w 21600"/>
                <a:gd name="T19" fmla="*/ 10201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16" y="10201"/>
                  </a:moveTo>
                  <a:cubicBezTo>
                    <a:pt x="334" y="4477"/>
                    <a:pt x="5067" y="0"/>
                    <a:pt x="10800" y="0"/>
                  </a:cubicBezTo>
                  <a:cubicBezTo>
                    <a:pt x="16532" y="0"/>
                    <a:pt x="21265" y="4477"/>
                    <a:pt x="21583" y="10201"/>
                  </a:cubicBezTo>
                  <a:cubicBezTo>
                    <a:pt x="21265" y="4477"/>
                    <a:pt x="16532" y="0"/>
                    <a:pt x="10799" y="0"/>
                  </a:cubicBezTo>
                  <a:cubicBezTo>
                    <a:pt x="5067" y="0"/>
                    <a:pt x="334" y="4477"/>
                    <a:pt x="16" y="10201"/>
                  </a:cubicBezTo>
                  <a:close/>
                </a:path>
              </a:pathLst>
            </a:custGeom>
            <a:noFill/>
            <a:ln w="254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8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8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8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8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08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8578" grpId="0"/>
      <p:bldP spid="408579" grpId="0"/>
      <p:bldP spid="408580" grpId="0"/>
      <p:bldP spid="408581" grpId="0"/>
      <p:bldP spid="4086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Huffman</a:t>
            </a:r>
            <a:r>
              <a:rPr lang="ja-JP" altLang="en-US"/>
              <a:t>の符号化法</a:t>
            </a:r>
            <a:r>
              <a:rPr lang="en-US" altLang="ja-JP"/>
              <a:t>Ⅰ</a:t>
            </a:r>
            <a:r>
              <a:rPr lang="ja-JP" altLang="en-US"/>
              <a:t>（１）</a:t>
            </a:r>
            <a:r>
              <a:rPr lang="en-US" altLang="ja-JP"/>
              <a:t>’’</a:t>
            </a:r>
          </a:p>
        </p:txBody>
      </p:sp>
      <p:sp>
        <p:nvSpPr>
          <p:cNvPr id="410626" name="Text Box 2"/>
          <p:cNvSpPr txBox="1">
            <a:spLocks noChangeArrowheads="1"/>
          </p:cNvSpPr>
          <p:nvPr/>
        </p:nvSpPr>
        <p:spPr bwMode="auto">
          <a:xfrm>
            <a:off x="5570538" y="3157538"/>
            <a:ext cx="296862" cy="70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600" b="1">
                <a:solidFill>
                  <a:srgbClr val="FF0000"/>
                </a:solidFill>
              </a:rPr>
              <a:t>1</a:t>
            </a:r>
          </a:p>
          <a:p>
            <a:pPr algn="ctr"/>
            <a:endParaRPr lang="en-US" altLang="ja-JP" sz="800" b="1">
              <a:solidFill>
                <a:srgbClr val="FF0000"/>
              </a:solidFill>
            </a:endParaRPr>
          </a:p>
          <a:p>
            <a:pPr algn="ctr"/>
            <a:r>
              <a:rPr lang="en-US" altLang="ja-JP" sz="1600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10627" name="Text Box 3"/>
          <p:cNvSpPr txBox="1">
            <a:spLocks noChangeArrowheads="1"/>
          </p:cNvSpPr>
          <p:nvPr/>
        </p:nvSpPr>
        <p:spPr bwMode="auto">
          <a:xfrm>
            <a:off x="2906713" y="4886325"/>
            <a:ext cx="296862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600" b="1">
                <a:solidFill>
                  <a:srgbClr val="FF0000"/>
                </a:solidFill>
              </a:rPr>
              <a:t>1</a:t>
            </a:r>
          </a:p>
          <a:p>
            <a:pPr algn="ctr"/>
            <a:endParaRPr lang="en-US" altLang="ja-JP" sz="800" b="1">
              <a:solidFill>
                <a:srgbClr val="FF0000"/>
              </a:solidFill>
            </a:endParaRPr>
          </a:p>
          <a:p>
            <a:pPr algn="ctr"/>
            <a:r>
              <a:rPr lang="en-US" altLang="ja-JP" sz="1600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10675" name="Text Box 51"/>
          <p:cNvSpPr txBox="1">
            <a:spLocks noChangeArrowheads="1"/>
          </p:cNvSpPr>
          <p:nvPr/>
        </p:nvSpPr>
        <p:spPr bwMode="auto">
          <a:xfrm>
            <a:off x="6938963" y="2581275"/>
            <a:ext cx="296862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600" b="1">
                <a:solidFill>
                  <a:srgbClr val="0000FF"/>
                </a:solidFill>
              </a:rPr>
              <a:t>0</a:t>
            </a:r>
          </a:p>
          <a:p>
            <a:pPr algn="ctr"/>
            <a:endParaRPr lang="en-US" altLang="ja-JP" sz="800" b="1">
              <a:solidFill>
                <a:srgbClr val="0000FF"/>
              </a:solidFill>
            </a:endParaRPr>
          </a:p>
          <a:p>
            <a:pPr algn="ctr"/>
            <a:r>
              <a:rPr lang="en-US" altLang="ja-JP" sz="1600" b="1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410685" name="Text Box 61"/>
          <p:cNvSpPr txBox="1">
            <a:spLocks noChangeArrowheads="1"/>
          </p:cNvSpPr>
          <p:nvPr/>
        </p:nvSpPr>
        <p:spPr bwMode="auto">
          <a:xfrm>
            <a:off x="4284663" y="3878263"/>
            <a:ext cx="296862" cy="70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600" b="1">
                <a:solidFill>
                  <a:srgbClr val="0000FF"/>
                </a:solidFill>
              </a:rPr>
              <a:t>0</a:t>
            </a:r>
          </a:p>
          <a:p>
            <a:pPr algn="ctr"/>
            <a:endParaRPr lang="en-US" altLang="ja-JP" sz="800" b="1">
              <a:solidFill>
                <a:srgbClr val="0000FF"/>
              </a:solidFill>
            </a:endParaRPr>
          </a:p>
          <a:p>
            <a:pPr algn="ctr"/>
            <a:r>
              <a:rPr lang="en-US" altLang="ja-JP" sz="1600" b="1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410686" name="Text Box 62"/>
          <p:cNvSpPr txBox="1">
            <a:spLocks noChangeArrowheads="1"/>
          </p:cNvSpPr>
          <p:nvPr/>
        </p:nvSpPr>
        <p:spPr bwMode="auto">
          <a:xfrm>
            <a:off x="1611313" y="5605463"/>
            <a:ext cx="296862" cy="70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600" b="1">
                <a:solidFill>
                  <a:srgbClr val="0000FF"/>
                </a:solidFill>
              </a:rPr>
              <a:t>0</a:t>
            </a:r>
          </a:p>
          <a:p>
            <a:pPr algn="ctr"/>
            <a:endParaRPr lang="en-US" altLang="ja-JP" sz="800" b="1">
              <a:solidFill>
                <a:srgbClr val="0000FF"/>
              </a:solidFill>
            </a:endParaRPr>
          </a:p>
          <a:p>
            <a:pPr algn="ctr"/>
            <a:r>
              <a:rPr lang="en-US" altLang="ja-JP" sz="1600" b="1">
                <a:solidFill>
                  <a:srgbClr val="0000FF"/>
                </a:solidFill>
              </a:rPr>
              <a:t>1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260350" y="2565400"/>
            <a:ext cx="7696201" cy="3816350"/>
            <a:chOff x="260350" y="2565400"/>
            <a:chExt cx="7696201" cy="3816350"/>
          </a:xfrm>
        </p:grpSpPr>
        <p:sp>
          <p:nvSpPr>
            <p:cNvPr id="410629" name="Text Box 5"/>
            <p:cNvSpPr txBox="1">
              <a:spLocks noChangeArrowheads="1"/>
            </p:cNvSpPr>
            <p:nvPr/>
          </p:nvSpPr>
          <p:spPr bwMode="auto">
            <a:xfrm>
              <a:off x="260350" y="6045200"/>
              <a:ext cx="9271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1600"/>
                <a:t>S</a:t>
              </a:r>
              <a:r>
                <a:rPr lang="en-US" altLang="ja-JP" sz="1600" baseline="-25000"/>
                <a:t>6</a:t>
              </a:r>
              <a:r>
                <a:rPr lang="ja-JP" altLang="en-US" sz="1600"/>
                <a:t>　</a:t>
              </a:r>
              <a:r>
                <a:rPr lang="en-US" altLang="ja-JP" sz="1600"/>
                <a:t>0.05</a:t>
              </a:r>
            </a:p>
          </p:txBody>
        </p:sp>
        <p:sp>
          <p:nvSpPr>
            <p:cNvPr id="410630" name="Text Box 6"/>
            <p:cNvSpPr txBox="1">
              <a:spLocks noChangeArrowheads="1"/>
            </p:cNvSpPr>
            <p:nvPr/>
          </p:nvSpPr>
          <p:spPr bwMode="auto">
            <a:xfrm>
              <a:off x="263525" y="3163888"/>
              <a:ext cx="9271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1600"/>
                <a:t>S</a:t>
              </a:r>
              <a:r>
                <a:rPr lang="en-US" altLang="ja-JP" sz="1600" baseline="-25000"/>
                <a:t>1</a:t>
              </a:r>
              <a:r>
                <a:rPr lang="ja-JP" altLang="en-US" sz="1600"/>
                <a:t>　</a:t>
              </a:r>
              <a:r>
                <a:rPr lang="en-US" altLang="ja-JP" sz="1600"/>
                <a:t>0.35</a:t>
              </a:r>
              <a:endParaRPr lang="ja-JP" altLang="en-US" sz="1600"/>
            </a:p>
          </p:txBody>
        </p:sp>
        <p:sp>
          <p:nvSpPr>
            <p:cNvPr id="410631" name="Text Box 7"/>
            <p:cNvSpPr txBox="1">
              <a:spLocks noChangeArrowheads="1"/>
            </p:cNvSpPr>
            <p:nvPr/>
          </p:nvSpPr>
          <p:spPr bwMode="auto">
            <a:xfrm>
              <a:off x="263525" y="3740150"/>
              <a:ext cx="9271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1600"/>
                <a:t>S</a:t>
              </a:r>
              <a:r>
                <a:rPr lang="en-US" altLang="ja-JP" sz="1600" baseline="-25000"/>
                <a:t>2</a:t>
              </a:r>
              <a:r>
                <a:rPr lang="ja-JP" altLang="en-US" sz="1600"/>
                <a:t>　</a:t>
              </a:r>
              <a:r>
                <a:rPr lang="en-US" altLang="ja-JP" sz="1600"/>
                <a:t>0.20</a:t>
              </a:r>
            </a:p>
          </p:txBody>
        </p:sp>
        <p:sp>
          <p:nvSpPr>
            <p:cNvPr id="410632" name="Text Box 8"/>
            <p:cNvSpPr txBox="1">
              <a:spLocks noChangeArrowheads="1"/>
            </p:cNvSpPr>
            <p:nvPr/>
          </p:nvSpPr>
          <p:spPr bwMode="auto">
            <a:xfrm>
              <a:off x="263525" y="4316413"/>
              <a:ext cx="9271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1600"/>
                <a:t>S</a:t>
              </a:r>
              <a:r>
                <a:rPr lang="en-US" altLang="ja-JP" sz="1600" baseline="-25000"/>
                <a:t>3</a:t>
              </a:r>
              <a:r>
                <a:rPr lang="ja-JP" altLang="en-US" sz="1600"/>
                <a:t>　</a:t>
              </a:r>
              <a:r>
                <a:rPr lang="en-US" altLang="ja-JP" sz="1600"/>
                <a:t>0.15</a:t>
              </a:r>
            </a:p>
          </p:txBody>
        </p:sp>
        <p:sp>
          <p:nvSpPr>
            <p:cNvPr id="410633" name="Text Box 9"/>
            <p:cNvSpPr txBox="1">
              <a:spLocks noChangeArrowheads="1"/>
            </p:cNvSpPr>
            <p:nvPr/>
          </p:nvSpPr>
          <p:spPr bwMode="auto">
            <a:xfrm>
              <a:off x="263525" y="4892675"/>
              <a:ext cx="9271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1600"/>
                <a:t>S</a:t>
              </a:r>
              <a:r>
                <a:rPr lang="en-US" altLang="ja-JP" sz="1600" baseline="-25000"/>
                <a:t>4</a:t>
              </a:r>
              <a:r>
                <a:rPr lang="ja-JP" altLang="en-US" sz="1600"/>
                <a:t>　</a:t>
              </a:r>
              <a:r>
                <a:rPr lang="en-US" altLang="ja-JP" sz="1600"/>
                <a:t>0.15</a:t>
              </a:r>
            </a:p>
          </p:txBody>
        </p:sp>
        <p:sp>
          <p:nvSpPr>
            <p:cNvPr id="410634" name="Text Box 10"/>
            <p:cNvSpPr txBox="1">
              <a:spLocks noChangeArrowheads="1"/>
            </p:cNvSpPr>
            <p:nvPr/>
          </p:nvSpPr>
          <p:spPr bwMode="auto">
            <a:xfrm>
              <a:off x="263525" y="5468938"/>
              <a:ext cx="9271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1600"/>
                <a:t>S</a:t>
              </a:r>
              <a:r>
                <a:rPr lang="en-US" altLang="ja-JP" sz="1600" baseline="-25000"/>
                <a:t>5</a:t>
              </a:r>
              <a:r>
                <a:rPr lang="ja-JP" altLang="en-US" sz="1600"/>
                <a:t>　</a:t>
              </a:r>
              <a:r>
                <a:rPr lang="en-US" altLang="ja-JP" sz="1600"/>
                <a:t>0.10</a:t>
              </a:r>
            </a:p>
          </p:txBody>
        </p:sp>
        <p:sp>
          <p:nvSpPr>
            <p:cNvPr id="410636" name="Line 12"/>
            <p:cNvSpPr>
              <a:spLocks noChangeShapeType="1"/>
            </p:cNvSpPr>
            <p:nvPr/>
          </p:nvSpPr>
          <p:spPr bwMode="auto">
            <a:xfrm>
              <a:off x="1582738" y="5661026"/>
              <a:ext cx="0" cy="5762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0637" name="Line 13"/>
            <p:cNvSpPr>
              <a:spLocks noChangeShapeType="1"/>
            </p:cNvSpPr>
            <p:nvPr/>
          </p:nvSpPr>
          <p:spPr bwMode="auto">
            <a:xfrm>
              <a:off x="1581151" y="5949951"/>
              <a:ext cx="3238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0638" name="Text Box 14"/>
            <p:cNvSpPr txBox="1">
              <a:spLocks noChangeArrowheads="1"/>
            </p:cNvSpPr>
            <p:nvPr/>
          </p:nvSpPr>
          <p:spPr bwMode="auto">
            <a:xfrm>
              <a:off x="2124076" y="5180013"/>
              <a:ext cx="579438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1600"/>
                <a:t>0.15</a:t>
              </a:r>
            </a:p>
          </p:txBody>
        </p:sp>
        <p:sp>
          <p:nvSpPr>
            <p:cNvPr id="410639" name="Line 15"/>
            <p:cNvSpPr>
              <a:spLocks noChangeShapeType="1"/>
            </p:cNvSpPr>
            <p:nvPr/>
          </p:nvSpPr>
          <p:spPr bwMode="auto">
            <a:xfrm>
              <a:off x="1258888" y="5661026"/>
              <a:ext cx="3238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0640" name="Line 16"/>
            <p:cNvSpPr>
              <a:spLocks noChangeShapeType="1"/>
            </p:cNvSpPr>
            <p:nvPr/>
          </p:nvSpPr>
          <p:spPr bwMode="auto">
            <a:xfrm>
              <a:off x="1258888" y="6237288"/>
              <a:ext cx="3238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0641" name="Line 17"/>
            <p:cNvSpPr>
              <a:spLocks noChangeShapeType="1"/>
            </p:cNvSpPr>
            <p:nvPr/>
          </p:nvSpPr>
          <p:spPr bwMode="auto">
            <a:xfrm>
              <a:off x="1906588" y="5378451"/>
              <a:ext cx="1588" cy="5715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0642" name="Line 18"/>
            <p:cNvSpPr>
              <a:spLocks noChangeShapeType="1"/>
            </p:cNvSpPr>
            <p:nvPr/>
          </p:nvSpPr>
          <p:spPr bwMode="auto">
            <a:xfrm>
              <a:off x="1908176" y="5373688"/>
              <a:ext cx="161925" cy="15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0644" name="Line 20"/>
            <p:cNvSpPr>
              <a:spLocks noChangeShapeType="1"/>
            </p:cNvSpPr>
            <p:nvPr/>
          </p:nvSpPr>
          <p:spPr bwMode="auto">
            <a:xfrm>
              <a:off x="1258888" y="5084763"/>
              <a:ext cx="16573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0645" name="Line 21"/>
            <p:cNvSpPr>
              <a:spLocks noChangeShapeType="1"/>
            </p:cNvSpPr>
            <p:nvPr/>
          </p:nvSpPr>
          <p:spPr bwMode="auto">
            <a:xfrm>
              <a:off x="2916238" y="5084763"/>
              <a:ext cx="0" cy="28892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0646" name="Line 22"/>
            <p:cNvSpPr>
              <a:spLocks noChangeShapeType="1"/>
            </p:cNvSpPr>
            <p:nvPr/>
          </p:nvSpPr>
          <p:spPr bwMode="auto">
            <a:xfrm>
              <a:off x="2754313" y="5373688"/>
              <a:ext cx="161925" cy="15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0647" name="Line 23"/>
            <p:cNvSpPr>
              <a:spLocks noChangeShapeType="1"/>
            </p:cNvSpPr>
            <p:nvPr/>
          </p:nvSpPr>
          <p:spPr bwMode="auto">
            <a:xfrm>
              <a:off x="2916238" y="5229225"/>
              <a:ext cx="3603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0648" name="Line 24"/>
            <p:cNvSpPr>
              <a:spLocks noChangeShapeType="1"/>
            </p:cNvSpPr>
            <p:nvPr/>
          </p:nvSpPr>
          <p:spPr bwMode="auto">
            <a:xfrm>
              <a:off x="3276601" y="3644900"/>
              <a:ext cx="0" cy="158273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0649" name="Text Box 25"/>
            <p:cNvSpPr txBox="1">
              <a:spLocks noChangeArrowheads="1"/>
            </p:cNvSpPr>
            <p:nvPr/>
          </p:nvSpPr>
          <p:spPr bwMode="auto">
            <a:xfrm>
              <a:off x="3492501" y="3452813"/>
              <a:ext cx="579438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1600"/>
                <a:t>0.30</a:t>
              </a:r>
            </a:p>
          </p:txBody>
        </p:sp>
        <p:sp>
          <p:nvSpPr>
            <p:cNvPr id="410650" name="Line 26"/>
            <p:cNvSpPr>
              <a:spLocks noChangeShapeType="1"/>
            </p:cNvSpPr>
            <p:nvPr/>
          </p:nvSpPr>
          <p:spPr bwMode="auto">
            <a:xfrm>
              <a:off x="3276601" y="3646488"/>
              <a:ext cx="161925" cy="15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0652" name="Line 28"/>
            <p:cNvSpPr>
              <a:spLocks noChangeShapeType="1"/>
            </p:cNvSpPr>
            <p:nvPr/>
          </p:nvSpPr>
          <p:spPr bwMode="auto">
            <a:xfrm>
              <a:off x="1258888" y="4508500"/>
              <a:ext cx="18732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0653" name="Line 29"/>
            <p:cNvSpPr>
              <a:spLocks noChangeShapeType="1"/>
            </p:cNvSpPr>
            <p:nvPr/>
          </p:nvSpPr>
          <p:spPr bwMode="auto">
            <a:xfrm>
              <a:off x="1258888" y="3933825"/>
              <a:ext cx="18732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0654" name="Line 30"/>
            <p:cNvSpPr>
              <a:spLocks noChangeShapeType="1"/>
            </p:cNvSpPr>
            <p:nvPr/>
          </p:nvSpPr>
          <p:spPr bwMode="auto">
            <a:xfrm>
              <a:off x="4283075" y="3933825"/>
              <a:ext cx="1587" cy="5746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0657" name="Line 33"/>
            <p:cNvSpPr>
              <a:spLocks noChangeShapeType="1"/>
            </p:cNvSpPr>
            <p:nvPr/>
          </p:nvSpPr>
          <p:spPr bwMode="auto">
            <a:xfrm>
              <a:off x="3416301" y="3932237"/>
              <a:ext cx="868362" cy="15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0658" name="Line 34"/>
            <p:cNvSpPr>
              <a:spLocks noChangeShapeType="1"/>
            </p:cNvSpPr>
            <p:nvPr/>
          </p:nvSpPr>
          <p:spPr bwMode="auto">
            <a:xfrm>
              <a:off x="3402015" y="4508500"/>
              <a:ext cx="88264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0659" name="Line 35"/>
            <p:cNvSpPr>
              <a:spLocks noChangeShapeType="1"/>
            </p:cNvSpPr>
            <p:nvPr/>
          </p:nvSpPr>
          <p:spPr bwMode="auto">
            <a:xfrm>
              <a:off x="4640263" y="3068638"/>
              <a:ext cx="3175" cy="115252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0660" name="Text Box 36"/>
            <p:cNvSpPr txBox="1">
              <a:spLocks noChangeArrowheads="1"/>
            </p:cNvSpPr>
            <p:nvPr/>
          </p:nvSpPr>
          <p:spPr bwMode="auto">
            <a:xfrm>
              <a:off x="4859338" y="2876550"/>
              <a:ext cx="579437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1600"/>
                <a:t>0.35</a:t>
              </a:r>
            </a:p>
          </p:txBody>
        </p:sp>
        <p:sp>
          <p:nvSpPr>
            <p:cNvPr id="410661" name="Line 37"/>
            <p:cNvSpPr>
              <a:spLocks noChangeShapeType="1"/>
            </p:cNvSpPr>
            <p:nvPr/>
          </p:nvSpPr>
          <p:spPr bwMode="auto">
            <a:xfrm>
              <a:off x="4643438" y="3070225"/>
              <a:ext cx="161925" cy="15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0662" name="Line 38"/>
            <p:cNvSpPr>
              <a:spLocks noChangeShapeType="1"/>
            </p:cNvSpPr>
            <p:nvPr/>
          </p:nvSpPr>
          <p:spPr bwMode="auto">
            <a:xfrm>
              <a:off x="4283075" y="4221163"/>
              <a:ext cx="36036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0664" name="Line 40"/>
            <p:cNvSpPr>
              <a:spLocks noChangeShapeType="1"/>
            </p:cNvSpPr>
            <p:nvPr/>
          </p:nvSpPr>
          <p:spPr bwMode="auto">
            <a:xfrm>
              <a:off x="5581651" y="3357563"/>
              <a:ext cx="1588" cy="28733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0665" name="Line 41"/>
            <p:cNvSpPr>
              <a:spLocks noChangeShapeType="1"/>
            </p:cNvSpPr>
            <p:nvPr/>
          </p:nvSpPr>
          <p:spPr bwMode="auto">
            <a:xfrm>
              <a:off x="1258888" y="3357563"/>
              <a:ext cx="324167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0666" name="AutoShape 42"/>
            <p:cNvSpPr>
              <a:spLocks noChangeArrowheads="1"/>
            </p:cNvSpPr>
            <p:nvPr/>
          </p:nvSpPr>
          <p:spPr bwMode="auto">
            <a:xfrm flipV="1">
              <a:off x="4483672" y="3602831"/>
              <a:ext cx="254000" cy="254000"/>
            </a:xfrm>
            <a:custGeom>
              <a:avLst/>
              <a:gdLst>
                <a:gd name="G0" fmla="+- 10800 0 0"/>
                <a:gd name="G1" fmla="+- -11588178 0 0"/>
                <a:gd name="G2" fmla="+- 0 0 -11588178"/>
                <a:gd name="T0" fmla="*/ 0 256 1"/>
                <a:gd name="T1" fmla="*/ 180 256 1"/>
                <a:gd name="G3" fmla="+- -11588178 T0 T1"/>
                <a:gd name="T2" fmla="*/ 0 256 1"/>
                <a:gd name="T3" fmla="*/ 90 256 1"/>
                <a:gd name="G4" fmla="+- -11588178 T2 T3"/>
                <a:gd name="G5" fmla="*/ G4 2 1"/>
                <a:gd name="T4" fmla="*/ 90 256 1"/>
                <a:gd name="T5" fmla="*/ 0 256 1"/>
                <a:gd name="G6" fmla="+- -11588178 T4 T5"/>
                <a:gd name="G7" fmla="*/ G6 2 1"/>
                <a:gd name="G8" fmla="abs -11588178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10800"/>
                <a:gd name="G18" fmla="*/ 10800 1 2"/>
                <a:gd name="G19" fmla="+- G18 5400 0"/>
                <a:gd name="G20" fmla="cos G19 -11588178"/>
                <a:gd name="G21" fmla="sin G19 -11588178"/>
                <a:gd name="G22" fmla="+- G20 10800 0"/>
                <a:gd name="G23" fmla="+- G21 10800 0"/>
                <a:gd name="G24" fmla="+- 10800 0 G20"/>
                <a:gd name="G25" fmla="+- 10800 10800 0"/>
                <a:gd name="G26" fmla="?: G9 G17 G25"/>
                <a:gd name="G27" fmla="?: G9 0 21600"/>
                <a:gd name="G28" fmla="cos 10800 -11588178"/>
                <a:gd name="G29" fmla="sin 10800 -11588178"/>
                <a:gd name="G30" fmla="sin 10800 -11588178"/>
                <a:gd name="G31" fmla="+- G28 10800 0"/>
                <a:gd name="G32" fmla="+- G29 10800 0"/>
                <a:gd name="G33" fmla="+- G30 10800 0"/>
                <a:gd name="G34" fmla="?: G4 0 G31"/>
                <a:gd name="G35" fmla="?: -11588178 G34 0"/>
                <a:gd name="G36" fmla="?: G6 G35 G31"/>
                <a:gd name="G37" fmla="+- 21600 0 G36"/>
                <a:gd name="G38" fmla="?: G4 0 G33"/>
                <a:gd name="G39" fmla="?: -11588178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16 w 21600"/>
                <a:gd name="T15" fmla="*/ 10201 h 21600"/>
                <a:gd name="T16" fmla="*/ 10800 w 21600"/>
                <a:gd name="T17" fmla="*/ 0 h 21600"/>
                <a:gd name="T18" fmla="*/ 21584 w 21600"/>
                <a:gd name="T19" fmla="*/ 10201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16" y="10201"/>
                  </a:moveTo>
                  <a:cubicBezTo>
                    <a:pt x="334" y="4477"/>
                    <a:pt x="5067" y="0"/>
                    <a:pt x="10800" y="0"/>
                  </a:cubicBezTo>
                  <a:cubicBezTo>
                    <a:pt x="16532" y="0"/>
                    <a:pt x="21265" y="4477"/>
                    <a:pt x="21583" y="10201"/>
                  </a:cubicBezTo>
                  <a:cubicBezTo>
                    <a:pt x="21265" y="4477"/>
                    <a:pt x="16532" y="0"/>
                    <a:pt x="10799" y="0"/>
                  </a:cubicBezTo>
                  <a:cubicBezTo>
                    <a:pt x="5067" y="0"/>
                    <a:pt x="334" y="4477"/>
                    <a:pt x="16" y="10201"/>
                  </a:cubicBezTo>
                  <a:close/>
                </a:path>
              </a:pathLst>
            </a:custGeom>
            <a:noFill/>
            <a:ln w="254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0667" name="AutoShape 43"/>
            <p:cNvSpPr>
              <a:spLocks noChangeArrowheads="1"/>
            </p:cNvSpPr>
            <p:nvPr/>
          </p:nvSpPr>
          <p:spPr bwMode="auto">
            <a:xfrm flipV="1">
              <a:off x="4488847" y="3332163"/>
              <a:ext cx="254000" cy="254000"/>
            </a:xfrm>
            <a:custGeom>
              <a:avLst/>
              <a:gdLst>
                <a:gd name="G0" fmla="+- 10800 0 0"/>
                <a:gd name="G1" fmla="+- -11588178 0 0"/>
                <a:gd name="G2" fmla="+- 0 0 -11588178"/>
                <a:gd name="T0" fmla="*/ 0 256 1"/>
                <a:gd name="T1" fmla="*/ 180 256 1"/>
                <a:gd name="G3" fmla="+- -11588178 T0 T1"/>
                <a:gd name="T2" fmla="*/ 0 256 1"/>
                <a:gd name="T3" fmla="*/ 90 256 1"/>
                <a:gd name="G4" fmla="+- -11588178 T2 T3"/>
                <a:gd name="G5" fmla="*/ G4 2 1"/>
                <a:gd name="T4" fmla="*/ 90 256 1"/>
                <a:gd name="T5" fmla="*/ 0 256 1"/>
                <a:gd name="G6" fmla="+- -11588178 T4 T5"/>
                <a:gd name="G7" fmla="*/ G6 2 1"/>
                <a:gd name="G8" fmla="abs -11588178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10800"/>
                <a:gd name="G18" fmla="*/ 10800 1 2"/>
                <a:gd name="G19" fmla="+- G18 5400 0"/>
                <a:gd name="G20" fmla="cos G19 -11588178"/>
                <a:gd name="G21" fmla="sin G19 -11588178"/>
                <a:gd name="G22" fmla="+- G20 10800 0"/>
                <a:gd name="G23" fmla="+- G21 10800 0"/>
                <a:gd name="G24" fmla="+- 10800 0 G20"/>
                <a:gd name="G25" fmla="+- 10800 10800 0"/>
                <a:gd name="G26" fmla="?: G9 G17 G25"/>
                <a:gd name="G27" fmla="?: G9 0 21600"/>
                <a:gd name="G28" fmla="cos 10800 -11588178"/>
                <a:gd name="G29" fmla="sin 10800 -11588178"/>
                <a:gd name="G30" fmla="sin 10800 -11588178"/>
                <a:gd name="G31" fmla="+- G28 10800 0"/>
                <a:gd name="G32" fmla="+- G29 10800 0"/>
                <a:gd name="G33" fmla="+- G30 10800 0"/>
                <a:gd name="G34" fmla="?: G4 0 G31"/>
                <a:gd name="G35" fmla="?: -11588178 G34 0"/>
                <a:gd name="G36" fmla="?: G6 G35 G31"/>
                <a:gd name="G37" fmla="+- 21600 0 G36"/>
                <a:gd name="G38" fmla="?: G4 0 G33"/>
                <a:gd name="G39" fmla="?: -11588178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16 w 21600"/>
                <a:gd name="T15" fmla="*/ 10201 h 21600"/>
                <a:gd name="T16" fmla="*/ 10800 w 21600"/>
                <a:gd name="T17" fmla="*/ 0 h 21600"/>
                <a:gd name="T18" fmla="*/ 21584 w 21600"/>
                <a:gd name="T19" fmla="*/ 10201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16" y="10201"/>
                  </a:moveTo>
                  <a:cubicBezTo>
                    <a:pt x="334" y="4477"/>
                    <a:pt x="5067" y="0"/>
                    <a:pt x="10800" y="0"/>
                  </a:cubicBezTo>
                  <a:cubicBezTo>
                    <a:pt x="16532" y="0"/>
                    <a:pt x="21265" y="4477"/>
                    <a:pt x="21583" y="10201"/>
                  </a:cubicBezTo>
                  <a:cubicBezTo>
                    <a:pt x="21265" y="4477"/>
                    <a:pt x="16532" y="0"/>
                    <a:pt x="10799" y="0"/>
                  </a:cubicBezTo>
                  <a:cubicBezTo>
                    <a:pt x="5067" y="0"/>
                    <a:pt x="334" y="4477"/>
                    <a:pt x="16" y="10201"/>
                  </a:cubicBezTo>
                  <a:close/>
                </a:path>
              </a:pathLst>
            </a:custGeom>
            <a:noFill/>
            <a:ln w="254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0668" name="Line 44"/>
            <p:cNvSpPr>
              <a:spLocks noChangeShapeType="1"/>
            </p:cNvSpPr>
            <p:nvPr/>
          </p:nvSpPr>
          <p:spPr bwMode="auto">
            <a:xfrm flipV="1">
              <a:off x="4140201" y="3644900"/>
              <a:ext cx="3603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0669" name="Line 45"/>
            <p:cNvSpPr>
              <a:spLocks noChangeShapeType="1"/>
            </p:cNvSpPr>
            <p:nvPr/>
          </p:nvSpPr>
          <p:spPr bwMode="auto">
            <a:xfrm>
              <a:off x="4737671" y="3357563"/>
              <a:ext cx="8439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0670" name="Line 46"/>
            <p:cNvSpPr>
              <a:spLocks noChangeShapeType="1"/>
            </p:cNvSpPr>
            <p:nvPr/>
          </p:nvSpPr>
          <p:spPr bwMode="auto">
            <a:xfrm>
              <a:off x="4737671" y="3644900"/>
              <a:ext cx="84239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0671" name="Line 47"/>
            <p:cNvSpPr>
              <a:spLocks noChangeShapeType="1"/>
            </p:cNvSpPr>
            <p:nvPr/>
          </p:nvSpPr>
          <p:spPr bwMode="auto">
            <a:xfrm>
              <a:off x="5940426" y="2781300"/>
              <a:ext cx="3175" cy="71755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0672" name="Text Box 48"/>
            <p:cNvSpPr txBox="1">
              <a:spLocks noChangeArrowheads="1"/>
            </p:cNvSpPr>
            <p:nvPr/>
          </p:nvSpPr>
          <p:spPr bwMode="auto">
            <a:xfrm>
              <a:off x="6156326" y="2565400"/>
              <a:ext cx="579438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1600"/>
                <a:t>0.65</a:t>
              </a:r>
            </a:p>
          </p:txBody>
        </p:sp>
        <p:sp>
          <p:nvSpPr>
            <p:cNvPr id="410673" name="Line 49"/>
            <p:cNvSpPr>
              <a:spLocks noChangeShapeType="1"/>
            </p:cNvSpPr>
            <p:nvPr/>
          </p:nvSpPr>
          <p:spPr bwMode="auto">
            <a:xfrm>
              <a:off x="5940426" y="2759075"/>
              <a:ext cx="161925" cy="15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0674" name="Line 50"/>
            <p:cNvSpPr>
              <a:spLocks noChangeShapeType="1"/>
            </p:cNvSpPr>
            <p:nvPr/>
          </p:nvSpPr>
          <p:spPr bwMode="auto">
            <a:xfrm>
              <a:off x="5580063" y="3500438"/>
              <a:ext cx="3603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0678" name="Line 54"/>
            <p:cNvSpPr>
              <a:spLocks noChangeShapeType="1"/>
            </p:cNvSpPr>
            <p:nvPr/>
          </p:nvSpPr>
          <p:spPr bwMode="auto">
            <a:xfrm>
              <a:off x="6084888" y="3068638"/>
              <a:ext cx="863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0679" name="AutoShape 55"/>
            <p:cNvSpPr>
              <a:spLocks noChangeArrowheads="1"/>
            </p:cNvSpPr>
            <p:nvPr/>
          </p:nvSpPr>
          <p:spPr bwMode="auto">
            <a:xfrm flipV="1">
              <a:off x="5795963" y="3048001"/>
              <a:ext cx="254000" cy="254000"/>
            </a:xfrm>
            <a:custGeom>
              <a:avLst/>
              <a:gdLst>
                <a:gd name="G0" fmla="+- 10800 0 0"/>
                <a:gd name="G1" fmla="+- -11588178 0 0"/>
                <a:gd name="G2" fmla="+- 0 0 -11588178"/>
                <a:gd name="T0" fmla="*/ 0 256 1"/>
                <a:gd name="T1" fmla="*/ 180 256 1"/>
                <a:gd name="G3" fmla="+- -11588178 T0 T1"/>
                <a:gd name="T2" fmla="*/ 0 256 1"/>
                <a:gd name="T3" fmla="*/ 90 256 1"/>
                <a:gd name="G4" fmla="+- -11588178 T2 T3"/>
                <a:gd name="G5" fmla="*/ G4 2 1"/>
                <a:gd name="T4" fmla="*/ 90 256 1"/>
                <a:gd name="T5" fmla="*/ 0 256 1"/>
                <a:gd name="G6" fmla="+- -11588178 T4 T5"/>
                <a:gd name="G7" fmla="*/ G6 2 1"/>
                <a:gd name="G8" fmla="abs -11588178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10800"/>
                <a:gd name="G18" fmla="*/ 10800 1 2"/>
                <a:gd name="G19" fmla="+- G18 5400 0"/>
                <a:gd name="G20" fmla="cos G19 -11588178"/>
                <a:gd name="G21" fmla="sin G19 -11588178"/>
                <a:gd name="G22" fmla="+- G20 10800 0"/>
                <a:gd name="G23" fmla="+- G21 10800 0"/>
                <a:gd name="G24" fmla="+- 10800 0 G20"/>
                <a:gd name="G25" fmla="+- 10800 10800 0"/>
                <a:gd name="G26" fmla="?: G9 G17 G25"/>
                <a:gd name="G27" fmla="?: G9 0 21600"/>
                <a:gd name="G28" fmla="cos 10800 -11588178"/>
                <a:gd name="G29" fmla="sin 10800 -11588178"/>
                <a:gd name="G30" fmla="sin 10800 -11588178"/>
                <a:gd name="G31" fmla="+- G28 10800 0"/>
                <a:gd name="G32" fmla="+- G29 10800 0"/>
                <a:gd name="G33" fmla="+- G30 10800 0"/>
                <a:gd name="G34" fmla="?: G4 0 G31"/>
                <a:gd name="G35" fmla="?: -11588178 G34 0"/>
                <a:gd name="G36" fmla="?: G6 G35 G31"/>
                <a:gd name="G37" fmla="+- 21600 0 G36"/>
                <a:gd name="G38" fmla="?: G4 0 G33"/>
                <a:gd name="G39" fmla="?: -11588178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16 w 21600"/>
                <a:gd name="T15" fmla="*/ 10201 h 21600"/>
                <a:gd name="T16" fmla="*/ 10800 w 21600"/>
                <a:gd name="T17" fmla="*/ 0 h 21600"/>
                <a:gd name="T18" fmla="*/ 21584 w 21600"/>
                <a:gd name="T19" fmla="*/ 10201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16" y="10201"/>
                  </a:moveTo>
                  <a:cubicBezTo>
                    <a:pt x="334" y="4477"/>
                    <a:pt x="5067" y="0"/>
                    <a:pt x="10800" y="0"/>
                  </a:cubicBezTo>
                  <a:cubicBezTo>
                    <a:pt x="16532" y="0"/>
                    <a:pt x="21265" y="4477"/>
                    <a:pt x="21583" y="10201"/>
                  </a:cubicBezTo>
                  <a:cubicBezTo>
                    <a:pt x="21265" y="4477"/>
                    <a:pt x="16532" y="0"/>
                    <a:pt x="10799" y="0"/>
                  </a:cubicBezTo>
                  <a:cubicBezTo>
                    <a:pt x="5067" y="0"/>
                    <a:pt x="334" y="4477"/>
                    <a:pt x="16" y="10201"/>
                  </a:cubicBezTo>
                  <a:close/>
                </a:path>
              </a:pathLst>
            </a:custGeom>
            <a:noFill/>
            <a:ln w="254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0680" name="Line 56"/>
            <p:cNvSpPr>
              <a:spLocks noChangeShapeType="1"/>
            </p:cNvSpPr>
            <p:nvPr/>
          </p:nvSpPr>
          <p:spPr bwMode="auto">
            <a:xfrm flipV="1">
              <a:off x="5508625" y="3068638"/>
              <a:ext cx="28733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0681" name="Line 57"/>
            <p:cNvSpPr>
              <a:spLocks noChangeShapeType="1"/>
            </p:cNvSpPr>
            <p:nvPr/>
          </p:nvSpPr>
          <p:spPr bwMode="auto">
            <a:xfrm>
              <a:off x="6786563" y="2759075"/>
              <a:ext cx="161925" cy="15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0682" name="Line 58"/>
            <p:cNvSpPr>
              <a:spLocks noChangeShapeType="1"/>
            </p:cNvSpPr>
            <p:nvPr/>
          </p:nvSpPr>
          <p:spPr bwMode="auto">
            <a:xfrm>
              <a:off x="6948488" y="2779713"/>
              <a:ext cx="0" cy="28892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0683" name="Line 59"/>
            <p:cNvSpPr>
              <a:spLocks noChangeShapeType="1"/>
            </p:cNvSpPr>
            <p:nvPr/>
          </p:nvSpPr>
          <p:spPr bwMode="auto">
            <a:xfrm>
              <a:off x="6948488" y="2924175"/>
              <a:ext cx="3603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0684" name="Text Box 60"/>
            <p:cNvSpPr txBox="1">
              <a:spLocks noChangeArrowheads="1"/>
            </p:cNvSpPr>
            <p:nvPr/>
          </p:nvSpPr>
          <p:spPr bwMode="auto">
            <a:xfrm>
              <a:off x="7377113" y="2732088"/>
              <a:ext cx="579438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1600"/>
                <a:t>1.00</a:t>
              </a:r>
            </a:p>
          </p:txBody>
        </p:sp>
        <p:sp>
          <p:nvSpPr>
            <p:cNvPr id="63" name="AutoShape 43"/>
            <p:cNvSpPr>
              <a:spLocks noChangeArrowheads="1"/>
            </p:cNvSpPr>
            <p:nvPr/>
          </p:nvSpPr>
          <p:spPr bwMode="auto">
            <a:xfrm flipV="1">
              <a:off x="3151188" y="3894138"/>
              <a:ext cx="254000" cy="254000"/>
            </a:xfrm>
            <a:custGeom>
              <a:avLst/>
              <a:gdLst>
                <a:gd name="G0" fmla="+- 10800 0 0"/>
                <a:gd name="G1" fmla="+- -11588178 0 0"/>
                <a:gd name="G2" fmla="+- 0 0 -11588178"/>
                <a:gd name="T0" fmla="*/ 0 256 1"/>
                <a:gd name="T1" fmla="*/ 180 256 1"/>
                <a:gd name="G3" fmla="+- -11588178 T0 T1"/>
                <a:gd name="T2" fmla="*/ 0 256 1"/>
                <a:gd name="T3" fmla="*/ 90 256 1"/>
                <a:gd name="G4" fmla="+- -11588178 T2 T3"/>
                <a:gd name="G5" fmla="*/ G4 2 1"/>
                <a:gd name="T4" fmla="*/ 90 256 1"/>
                <a:gd name="T5" fmla="*/ 0 256 1"/>
                <a:gd name="G6" fmla="+- -11588178 T4 T5"/>
                <a:gd name="G7" fmla="*/ G6 2 1"/>
                <a:gd name="G8" fmla="abs -11588178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10800"/>
                <a:gd name="G18" fmla="*/ 10800 1 2"/>
                <a:gd name="G19" fmla="+- G18 5400 0"/>
                <a:gd name="G20" fmla="cos G19 -11588178"/>
                <a:gd name="G21" fmla="sin G19 -11588178"/>
                <a:gd name="G22" fmla="+- G20 10800 0"/>
                <a:gd name="G23" fmla="+- G21 10800 0"/>
                <a:gd name="G24" fmla="+- 10800 0 G20"/>
                <a:gd name="G25" fmla="+- 10800 10800 0"/>
                <a:gd name="G26" fmla="?: G9 G17 G25"/>
                <a:gd name="G27" fmla="?: G9 0 21600"/>
                <a:gd name="G28" fmla="cos 10800 -11588178"/>
                <a:gd name="G29" fmla="sin 10800 -11588178"/>
                <a:gd name="G30" fmla="sin 10800 -11588178"/>
                <a:gd name="G31" fmla="+- G28 10800 0"/>
                <a:gd name="G32" fmla="+- G29 10800 0"/>
                <a:gd name="G33" fmla="+- G30 10800 0"/>
                <a:gd name="G34" fmla="?: G4 0 G31"/>
                <a:gd name="G35" fmla="?: -11588178 G34 0"/>
                <a:gd name="G36" fmla="?: G6 G35 G31"/>
                <a:gd name="G37" fmla="+- 21600 0 G36"/>
                <a:gd name="G38" fmla="?: G4 0 G33"/>
                <a:gd name="G39" fmla="?: -11588178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16 w 21600"/>
                <a:gd name="T15" fmla="*/ 10201 h 21600"/>
                <a:gd name="T16" fmla="*/ 10800 w 21600"/>
                <a:gd name="T17" fmla="*/ 0 h 21600"/>
                <a:gd name="T18" fmla="*/ 21584 w 21600"/>
                <a:gd name="T19" fmla="*/ 10201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16" y="10201"/>
                  </a:moveTo>
                  <a:cubicBezTo>
                    <a:pt x="334" y="4477"/>
                    <a:pt x="5067" y="0"/>
                    <a:pt x="10800" y="0"/>
                  </a:cubicBezTo>
                  <a:cubicBezTo>
                    <a:pt x="16532" y="0"/>
                    <a:pt x="21265" y="4477"/>
                    <a:pt x="21583" y="10201"/>
                  </a:cubicBezTo>
                  <a:cubicBezTo>
                    <a:pt x="21265" y="4477"/>
                    <a:pt x="16532" y="0"/>
                    <a:pt x="10799" y="0"/>
                  </a:cubicBezTo>
                  <a:cubicBezTo>
                    <a:pt x="5067" y="0"/>
                    <a:pt x="334" y="4477"/>
                    <a:pt x="16" y="10201"/>
                  </a:cubicBezTo>
                  <a:close/>
                </a:path>
              </a:pathLst>
            </a:custGeom>
            <a:noFill/>
            <a:ln w="254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4" name="AutoShape 43"/>
            <p:cNvSpPr>
              <a:spLocks noChangeArrowheads="1"/>
            </p:cNvSpPr>
            <p:nvPr/>
          </p:nvSpPr>
          <p:spPr bwMode="auto">
            <a:xfrm flipV="1">
              <a:off x="3151126" y="4473574"/>
              <a:ext cx="254000" cy="254000"/>
            </a:xfrm>
            <a:custGeom>
              <a:avLst/>
              <a:gdLst>
                <a:gd name="G0" fmla="+- 10800 0 0"/>
                <a:gd name="G1" fmla="+- -11588178 0 0"/>
                <a:gd name="G2" fmla="+- 0 0 -11588178"/>
                <a:gd name="T0" fmla="*/ 0 256 1"/>
                <a:gd name="T1" fmla="*/ 180 256 1"/>
                <a:gd name="G3" fmla="+- -11588178 T0 T1"/>
                <a:gd name="T2" fmla="*/ 0 256 1"/>
                <a:gd name="T3" fmla="*/ 90 256 1"/>
                <a:gd name="G4" fmla="+- -11588178 T2 T3"/>
                <a:gd name="G5" fmla="*/ G4 2 1"/>
                <a:gd name="T4" fmla="*/ 90 256 1"/>
                <a:gd name="T5" fmla="*/ 0 256 1"/>
                <a:gd name="G6" fmla="+- -11588178 T4 T5"/>
                <a:gd name="G7" fmla="*/ G6 2 1"/>
                <a:gd name="G8" fmla="abs -11588178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10800"/>
                <a:gd name="G18" fmla="*/ 10800 1 2"/>
                <a:gd name="G19" fmla="+- G18 5400 0"/>
                <a:gd name="G20" fmla="cos G19 -11588178"/>
                <a:gd name="G21" fmla="sin G19 -11588178"/>
                <a:gd name="G22" fmla="+- G20 10800 0"/>
                <a:gd name="G23" fmla="+- G21 10800 0"/>
                <a:gd name="G24" fmla="+- 10800 0 G20"/>
                <a:gd name="G25" fmla="+- 10800 10800 0"/>
                <a:gd name="G26" fmla="?: G9 G17 G25"/>
                <a:gd name="G27" fmla="?: G9 0 21600"/>
                <a:gd name="G28" fmla="cos 10800 -11588178"/>
                <a:gd name="G29" fmla="sin 10800 -11588178"/>
                <a:gd name="G30" fmla="sin 10800 -11588178"/>
                <a:gd name="G31" fmla="+- G28 10800 0"/>
                <a:gd name="G32" fmla="+- G29 10800 0"/>
                <a:gd name="G33" fmla="+- G30 10800 0"/>
                <a:gd name="G34" fmla="?: G4 0 G31"/>
                <a:gd name="G35" fmla="?: -11588178 G34 0"/>
                <a:gd name="G36" fmla="?: G6 G35 G31"/>
                <a:gd name="G37" fmla="+- 21600 0 G36"/>
                <a:gd name="G38" fmla="?: G4 0 G33"/>
                <a:gd name="G39" fmla="?: -11588178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16 w 21600"/>
                <a:gd name="T15" fmla="*/ 10201 h 21600"/>
                <a:gd name="T16" fmla="*/ 10800 w 21600"/>
                <a:gd name="T17" fmla="*/ 0 h 21600"/>
                <a:gd name="T18" fmla="*/ 21584 w 21600"/>
                <a:gd name="T19" fmla="*/ 10201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16" y="10201"/>
                  </a:moveTo>
                  <a:cubicBezTo>
                    <a:pt x="334" y="4477"/>
                    <a:pt x="5067" y="0"/>
                    <a:pt x="10800" y="0"/>
                  </a:cubicBezTo>
                  <a:cubicBezTo>
                    <a:pt x="16532" y="0"/>
                    <a:pt x="21265" y="4477"/>
                    <a:pt x="21583" y="10201"/>
                  </a:cubicBezTo>
                  <a:cubicBezTo>
                    <a:pt x="21265" y="4477"/>
                    <a:pt x="16532" y="0"/>
                    <a:pt x="10799" y="0"/>
                  </a:cubicBezTo>
                  <a:cubicBezTo>
                    <a:pt x="5067" y="0"/>
                    <a:pt x="334" y="4477"/>
                    <a:pt x="16" y="10201"/>
                  </a:cubicBezTo>
                  <a:close/>
                </a:path>
              </a:pathLst>
            </a:custGeom>
            <a:noFill/>
            <a:ln w="254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0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0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10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10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10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626" grpId="0"/>
      <p:bldP spid="410627" grpId="0"/>
      <p:bldP spid="410675" grpId="0"/>
      <p:bldP spid="410685" grpId="0"/>
      <p:bldP spid="41068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Huffman</a:t>
            </a:r>
            <a:r>
              <a:rPr lang="ja-JP" altLang="en-US"/>
              <a:t>の符号化法</a:t>
            </a:r>
            <a:r>
              <a:rPr lang="en-US" altLang="ja-JP"/>
              <a:t>Ⅰ</a:t>
            </a:r>
            <a:r>
              <a:rPr lang="ja-JP" altLang="en-US"/>
              <a:t>（</a:t>
            </a:r>
            <a:r>
              <a:rPr lang="en-US" altLang="ja-JP"/>
              <a:t>2</a:t>
            </a:r>
            <a:r>
              <a:rPr lang="ja-JP" altLang="en-US"/>
              <a:t>）</a:t>
            </a:r>
          </a:p>
        </p:txBody>
      </p:sp>
      <p:sp>
        <p:nvSpPr>
          <p:cNvPr id="412675" name="Text Box 3"/>
          <p:cNvSpPr txBox="1">
            <a:spLocks noChangeArrowheads="1"/>
          </p:cNvSpPr>
          <p:nvPr/>
        </p:nvSpPr>
        <p:spPr bwMode="auto">
          <a:xfrm>
            <a:off x="260350" y="6045200"/>
            <a:ext cx="927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600" dirty="0"/>
              <a:t>S</a:t>
            </a:r>
            <a:r>
              <a:rPr lang="en-US" altLang="ja-JP" sz="1600" baseline="-25000" dirty="0"/>
              <a:t>6</a:t>
            </a:r>
            <a:r>
              <a:rPr lang="ja-JP" altLang="en-US" sz="1600" dirty="0"/>
              <a:t>　</a:t>
            </a:r>
            <a:r>
              <a:rPr lang="en-US" altLang="ja-JP" sz="1600" dirty="0"/>
              <a:t>0.05</a:t>
            </a:r>
          </a:p>
        </p:txBody>
      </p:sp>
      <p:sp>
        <p:nvSpPr>
          <p:cNvPr id="412676" name="Text Box 4"/>
          <p:cNvSpPr txBox="1">
            <a:spLocks noChangeArrowheads="1"/>
          </p:cNvSpPr>
          <p:nvPr/>
        </p:nvSpPr>
        <p:spPr bwMode="auto">
          <a:xfrm>
            <a:off x="263525" y="2924175"/>
            <a:ext cx="927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600" dirty="0"/>
              <a:t>S</a:t>
            </a:r>
            <a:r>
              <a:rPr lang="en-US" altLang="ja-JP" sz="1600" baseline="-25000" dirty="0"/>
              <a:t>1</a:t>
            </a:r>
            <a:r>
              <a:rPr lang="ja-JP" altLang="en-US" sz="1600" dirty="0"/>
              <a:t>　</a:t>
            </a:r>
            <a:r>
              <a:rPr lang="en-US" altLang="ja-JP" sz="1600" dirty="0"/>
              <a:t>0.35</a:t>
            </a:r>
            <a:endParaRPr lang="ja-JP" altLang="en-US" sz="1600" dirty="0"/>
          </a:p>
        </p:txBody>
      </p:sp>
      <p:sp>
        <p:nvSpPr>
          <p:cNvPr id="412677" name="Text Box 5"/>
          <p:cNvSpPr txBox="1">
            <a:spLocks noChangeArrowheads="1"/>
          </p:cNvSpPr>
          <p:nvPr/>
        </p:nvSpPr>
        <p:spPr bwMode="auto">
          <a:xfrm>
            <a:off x="263525" y="3740150"/>
            <a:ext cx="927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600" dirty="0"/>
              <a:t>S</a:t>
            </a:r>
            <a:r>
              <a:rPr lang="en-US" altLang="ja-JP" sz="1600" baseline="-25000" dirty="0"/>
              <a:t>2</a:t>
            </a:r>
            <a:r>
              <a:rPr lang="ja-JP" altLang="en-US" sz="1600" dirty="0"/>
              <a:t>　</a:t>
            </a:r>
            <a:r>
              <a:rPr lang="en-US" altLang="ja-JP" sz="1600" dirty="0"/>
              <a:t>0.20</a:t>
            </a:r>
          </a:p>
        </p:txBody>
      </p:sp>
      <p:sp>
        <p:nvSpPr>
          <p:cNvPr id="412678" name="Text Box 6"/>
          <p:cNvSpPr txBox="1">
            <a:spLocks noChangeArrowheads="1"/>
          </p:cNvSpPr>
          <p:nvPr/>
        </p:nvSpPr>
        <p:spPr bwMode="auto">
          <a:xfrm>
            <a:off x="263525" y="4316413"/>
            <a:ext cx="927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600" dirty="0"/>
              <a:t>S</a:t>
            </a:r>
            <a:r>
              <a:rPr lang="en-US" altLang="ja-JP" sz="1600" baseline="-25000" dirty="0"/>
              <a:t>3</a:t>
            </a:r>
            <a:r>
              <a:rPr lang="ja-JP" altLang="en-US" sz="1600" dirty="0"/>
              <a:t>　</a:t>
            </a:r>
            <a:r>
              <a:rPr lang="en-US" altLang="ja-JP" sz="1600" dirty="0"/>
              <a:t>0.15</a:t>
            </a:r>
          </a:p>
        </p:txBody>
      </p:sp>
      <p:sp>
        <p:nvSpPr>
          <p:cNvPr id="412679" name="Text Box 7"/>
          <p:cNvSpPr txBox="1">
            <a:spLocks noChangeArrowheads="1"/>
          </p:cNvSpPr>
          <p:nvPr/>
        </p:nvSpPr>
        <p:spPr bwMode="auto">
          <a:xfrm>
            <a:off x="263525" y="4892675"/>
            <a:ext cx="927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600" dirty="0"/>
              <a:t>S</a:t>
            </a:r>
            <a:r>
              <a:rPr lang="en-US" altLang="ja-JP" sz="1600" baseline="-25000" dirty="0"/>
              <a:t>4</a:t>
            </a:r>
            <a:r>
              <a:rPr lang="ja-JP" altLang="en-US" sz="1600" dirty="0"/>
              <a:t>　</a:t>
            </a:r>
            <a:r>
              <a:rPr lang="en-US" altLang="ja-JP" sz="1600" dirty="0"/>
              <a:t>0.15</a:t>
            </a:r>
          </a:p>
        </p:txBody>
      </p:sp>
      <p:sp>
        <p:nvSpPr>
          <p:cNvPr id="412680" name="Text Box 8"/>
          <p:cNvSpPr txBox="1">
            <a:spLocks noChangeArrowheads="1"/>
          </p:cNvSpPr>
          <p:nvPr/>
        </p:nvSpPr>
        <p:spPr bwMode="auto">
          <a:xfrm>
            <a:off x="263525" y="5468938"/>
            <a:ext cx="927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600" dirty="0"/>
              <a:t>S</a:t>
            </a:r>
            <a:r>
              <a:rPr lang="en-US" altLang="ja-JP" sz="1600" baseline="-25000" dirty="0"/>
              <a:t>5</a:t>
            </a:r>
            <a:r>
              <a:rPr lang="ja-JP" altLang="en-US" sz="1600" dirty="0"/>
              <a:t>　</a:t>
            </a:r>
            <a:r>
              <a:rPr lang="en-US" altLang="ja-JP" sz="1600" dirty="0"/>
              <a:t>0.10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1258888" y="4029075"/>
            <a:ext cx="1444626" cy="2208213"/>
            <a:chOff x="1258888" y="4029075"/>
            <a:chExt cx="1444626" cy="2208213"/>
          </a:xfrm>
        </p:grpSpPr>
        <p:sp>
          <p:nvSpPr>
            <p:cNvPr id="412682" name="Line 10"/>
            <p:cNvSpPr>
              <a:spLocks noChangeShapeType="1"/>
            </p:cNvSpPr>
            <p:nvPr/>
          </p:nvSpPr>
          <p:spPr bwMode="auto">
            <a:xfrm>
              <a:off x="1582738" y="5661025"/>
              <a:ext cx="0" cy="5762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2683" name="Line 11"/>
            <p:cNvSpPr>
              <a:spLocks noChangeShapeType="1"/>
            </p:cNvSpPr>
            <p:nvPr/>
          </p:nvSpPr>
          <p:spPr bwMode="auto">
            <a:xfrm>
              <a:off x="1581151" y="5949950"/>
              <a:ext cx="3238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2684" name="Text Box 12"/>
            <p:cNvSpPr txBox="1">
              <a:spLocks noChangeArrowheads="1"/>
            </p:cNvSpPr>
            <p:nvPr/>
          </p:nvSpPr>
          <p:spPr bwMode="auto">
            <a:xfrm>
              <a:off x="2124076" y="4029075"/>
              <a:ext cx="579438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1600" dirty="0"/>
                <a:t>0.15</a:t>
              </a:r>
            </a:p>
          </p:txBody>
        </p:sp>
        <p:sp>
          <p:nvSpPr>
            <p:cNvPr id="412685" name="Line 13"/>
            <p:cNvSpPr>
              <a:spLocks noChangeShapeType="1"/>
            </p:cNvSpPr>
            <p:nvPr/>
          </p:nvSpPr>
          <p:spPr bwMode="auto">
            <a:xfrm>
              <a:off x="1258888" y="5661025"/>
              <a:ext cx="3238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2686" name="Line 14"/>
            <p:cNvSpPr>
              <a:spLocks noChangeShapeType="1"/>
            </p:cNvSpPr>
            <p:nvPr/>
          </p:nvSpPr>
          <p:spPr bwMode="auto">
            <a:xfrm>
              <a:off x="1258888" y="6237288"/>
              <a:ext cx="3238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2687" name="Line 15"/>
            <p:cNvSpPr>
              <a:spLocks noChangeShapeType="1"/>
            </p:cNvSpPr>
            <p:nvPr/>
          </p:nvSpPr>
          <p:spPr bwMode="auto">
            <a:xfrm flipH="1">
              <a:off x="1908176" y="4221163"/>
              <a:ext cx="0" cy="17287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2688" name="Line 16"/>
            <p:cNvSpPr>
              <a:spLocks noChangeShapeType="1"/>
            </p:cNvSpPr>
            <p:nvPr/>
          </p:nvSpPr>
          <p:spPr bwMode="auto">
            <a:xfrm>
              <a:off x="1908176" y="4222750"/>
              <a:ext cx="161925" cy="15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1258888" y="2805113"/>
            <a:ext cx="6913562" cy="563562"/>
            <a:chOff x="1258888" y="2805113"/>
            <a:chExt cx="6913562" cy="563562"/>
          </a:xfrm>
        </p:grpSpPr>
        <p:sp>
          <p:nvSpPr>
            <p:cNvPr id="412700" name="Text Box 28"/>
            <p:cNvSpPr txBox="1">
              <a:spLocks noChangeArrowheads="1"/>
            </p:cNvSpPr>
            <p:nvPr/>
          </p:nvSpPr>
          <p:spPr bwMode="auto">
            <a:xfrm>
              <a:off x="7593013" y="2805113"/>
              <a:ext cx="579437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1600" dirty="0"/>
                <a:t>1.00</a:t>
              </a:r>
            </a:p>
          </p:txBody>
        </p:sp>
        <p:sp>
          <p:nvSpPr>
            <p:cNvPr id="412701" name="Line 29"/>
            <p:cNvSpPr>
              <a:spLocks noChangeShapeType="1"/>
            </p:cNvSpPr>
            <p:nvPr/>
          </p:nvSpPr>
          <p:spPr bwMode="auto">
            <a:xfrm>
              <a:off x="1258888" y="3117850"/>
              <a:ext cx="4752975" cy="238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2702" name="Line 30"/>
            <p:cNvSpPr>
              <a:spLocks noChangeShapeType="1"/>
            </p:cNvSpPr>
            <p:nvPr/>
          </p:nvSpPr>
          <p:spPr bwMode="auto">
            <a:xfrm>
              <a:off x="6300788" y="3141663"/>
              <a:ext cx="863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2703" name="AutoShape 31"/>
            <p:cNvSpPr>
              <a:spLocks noChangeArrowheads="1"/>
            </p:cNvSpPr>
            <p:nvPr/>
          </p:nvSpPr>
          <p:spPr bwMode="auto">
            <a:xfrm flipV="1">
              <a:off x="6028531" y="3114675"/>
              <a:ext cx="254000" cy="254000"/>
            </a:xfrm>
            <a:custGeom>
              <a:avLst/>
              <a:gdLst>
                <a:gd name="G0" fmla="+- 10800 0 0"/>
                <a:gd name="G1" fmla="+- -11588178 0 0"/>
                <a:gd name="G2" fmla="+- 0 0 -11588178"/>
                <a:gd name="T0" fmla="*/ 0 256 1"/>
                <a:gd name="T1" fmla="*/ 180 256 1"/>
                <a:gd name="G3" fmla="+- -11588178 T0 T1"/>
                <a:gd name="T2" fmla="*/ 0 256 1"/>
                <a:gd name="T3" fmla="*/ 90 256 1"/>
                <a:gd name="G4" fmla="+- -11588178 T2 T3"/>
                <a:gd name="G5" fmla="*/ G4 2 1"/>
                <a:gd name="T4" fmla="*/ 90 256 1"/>
                <a:gd name="T5" fmla="*/ 0 256 1"/>
                <a:gd name="G6" fmla="+- -11588178 T4 T5"/>
                <a:gd name="G7" fmla="*/ G6 2 1"/>
                <a:gd name="G8" fmla="abs -11588178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10800"/>
                <a:gd name="G18" fmla="*/ 10800 1 2"/>
                <a:gd name="G19" fmla="+- G18 5400 0"/>
                <a:gd name="G20" fmla="cos G19 -11588178"/>
                <a:gd name="G21" fmla="sin G19 -11588178"/>
                <a:gd name="G22" fmla="+- G20 10800 0"/>
                <a:gd name="G23" fmla="+- G21 10800 0"/>
                <a:gd name="G24" fmla="+- 10800 0 G20"/>
                <a:gd name="G25" fmla="+- 10800 10800 0"/>
                <a:gd name="G26" fmla="?: G9 G17 G25"/>
                <a:gd name="G27" fmla="?: G9 0 21600"/>
                <a:gd name="G28" fmla="cos 10800 -11588178"/>
                <a:gd name="G29" fmla="sin 10800 -11588178"/>
                <a:gd name="G30" fmla="sin 10800 -11588178"/>
                <a:gd name="G31" fmla="+- G28 10800 0"/>
                <a:gd name="G32" fmla="+- G29 10800 0"/>
                <a:gd name="G33" fmla="+- G30 10800 0"/>
                <a:gd name="G34" fmla="?: G4 0 G31"/>
                <a:gd name="G35" fmla="?: -11588178 G34 0"/>
                <a:gd name="G36" fmla="?: G6 G35 G31"/>
                <a:gd name="G37" fmla="+- 21600 0 G36"/>
                <a:gd name="G38" fmla="?: G4 0 G33"/>
                <a:gd name="G39" fmla="?: -11588178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16 w 21600"/>
                <a:gd name="T15" fmla="*/ 10201 h 21600"/>
                <a:gd name="T16" fmla="*/ 10800 w 21600"/>
                <a:gd name="T17" fmla="*/ 0 h 21600"/>
                <a:gd name="T18" fmla="*/ 21584 w 21600"/>
                <a:gd name="T19" fmla="*/ 10201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16" y="10201"/>
                  </a:moveTo>
                  <a:cubicBezTo>
                    <a:pt x="334" y="4477"/>
                    <a:pt x="5067" y="0"/>
                    <a:pt x="10800" y="0"/>
                  </a:cubicBezTo>
                  <a:cubicBezTo>
                    <a:pt x="16532" y="0"/>
                    <a:pt x="21265" y="4477"/>
                    <a:pt x="21583" y="10201"/>
                  </a:cubicBezTo>
                  <a:cubicBezTo>
                    <a:pt x="21265" y="4477"/>
                    <a:pt x="16532" y="0"/>
                    <a:pt x="10799" y="0"/>
                  </a:cubicBezTo>
                  <a:cubicBezTo>
                    <a:pt x="5067" y="0"/>
                    <a:pt x="334" y="4477"/>
                    <a:pt x="16" y="10201"/>
                  </a:cubicBezTo>
                  <a:close/>
                </a:path>
              </a:pathLst>
            </a:custGeom>
            <a:noFill/>
            <a:ln w="254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2704" name="Line 32"/>
            <p:cNvSpPr>
              <a:spLocks noChangeShapeType="1"/>
            </p:cNvSpPr>
            <p:nvPr/>
          </p:nvSpPr>
          <p:spPr bwMode="auto">
            <a:xfrm>
              <a:off x="7002463" y="2832100"/>
              <a:ext cx="161925" cy="15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2705" name="Line 33"/>
            <p:cNvSpPr>
              <a:spLocks noChangeShapeType="1"/>
            </p:cNvSpPr>
            <p:nvPr/>
          </p:nvSpPr>
          <p:spPr bwMode="auto">
            <a:xfrm>
              <a:off x="7164388" y="2852738"/>
              <a:ext cx="0" cy="28892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2706" name="Line 34"/>
            <p:cNvSpPr>
              <a:spLocks noChangeShapeType="1"/>
            </p:cNvSpPr>
            <p:nvPr/>
          </p:nvSpPr>
          <p:spPr bwMode="auto">
            <a:xfrm>
              <a:off x="7164388" y="2997200"/>
              <a:ext cx="36036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412731" name="Text Box 59"/>
          <p:cNvSpPr txBox="1">
            <a:spLocks noChangeArrowheads="1"/>
          </p:cNvSpPr>
          <p:nvPr/>
        </p:nvSpPr>
        <p:spPr bwMode="auto">
          <a:xfrm>
            <a:off x="5804553" y="3148805"/>
            <a:ext cx="296862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600" b="1" dirty="0">
                <a:solidFill>
                  <a:srgbClr val="0000FF"/>
                </a:solidFill>
              </a:rPr>
              <a:t>0</a:t>
            </a:r>
          </a:p>
          <a:p>
            <a:pPr algn="ctr"/>
            <a:endParaRPr lang="en-US" altLang="ja-JP" sz="800" b="1" dirty="0">
              <a:solidFill>
                <a:srgbClr val="0000FF"/>
              </a:solidFill>
            </a:endParaRPr>
          </a:p>
          <a:p>
            <a:pPr algn="ctr"/>
            <a:r>
              <a:rPr lang="en-US" altLang="ja-JP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412732" name="Text Box 60"/>
          <p:cNvSpPr txBox="1">
            <a:spLocks noChangeArrowheads="1"/>
          </p:cNvSpPr>
          <p:nvPr/>
        </p:nvSpPr>
        <p:spPr bwMode="auto">
          <a:xfrm>
            <a:off x="4214018" y="3717131"/>
            <a:ext cx="296862" cy="70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600" b="1" dirty="0">
                <a:solidFill>
                  <a:srgbClr val="0000FF"/>
                </a:solidFill>
              </a:rPr>
              <a:t>0</a:t>
            </a:r>
          </a:p>
          <a:p>
            <a:pPr algn="ctr"/>
            <a:endParaRPr lang="en-US" altLang="ja-JP" sz="800" b="1" dirty="0">
              <a:solidFill>
                <a:srgbClr val="0000FF"/>
              </a:solidFill>
            </a:endParaRPr>
          </a:p>
          <a:p>
            <a:pPr algn="ctr"/>
            <a:r>
              <a:rPr lang="en-US" altLang="ja-JP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412733" name="Text Box 61"/>
          <p:cNvSpPr txBox="1">
            <a:spLocks noChangeArrowheads="1"/>
          </p:cNvSpPr>
          <p:nvPr/>
        </p:nvSpPr>
        <p:spPr bwMode="auto">
          <a:xfrm>
            <a:off x="2930527" y="4451350"/>
            <a:ext cx="296862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600" b="1" dirty="0">
                <a:solidFill>
                  <a:srgbClr val="0000FF"/>
                </a:solidFill>
              </a:rPr>
              <a:t>0</a:t>
            </a:r>
          </a:p>
          <a:p>
            <a:pPr algn="ctr"/>
            <a:endParaRPr lang="en-US" altLang="ja-JP" sz="800" b="1" dirty="0">
              <a:solidFill>
                <a:srgbClr val="0000FF"/>
              </a:solidFill>
            </a:endParaRPr>
          </a:p>
          <a:p>
            <a:pPr algn="ctr"/>
            <a:r>
              <a:rPr lang="en-US" altLang="ja-JP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412734" name="Text Box 62"/>
          <p:cNvSpPr txBox="1">
            <a:spLocks noChangeArrowheads="1"/>
          </p:cNvSpPr>
          <p:nvPr/>
        </p:nvSpPr>
        <p:spPr bwMode="auto">
          <a:xfrm>
            <a:off x="1584326" y="5597524"/>
            <a:ext cx="296862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600" b="1" dirty="0">
                <a:solidFill>
                  <a:srgbClr val="0000FF"/>
                </a:solidFill>
              </a:rPr>
              <a:t>0</a:t>
            </a:r>
          </a:p>
          <a:p>
            <a:pPr algn="ctr"/>
            <a:endParaRPr lang="en-US" altLang="ja-JP" sz="800" b="1" dirty="0">
              <a:solidFill>
                <a:srgbClr val="0000FF"/>
              </a:solidFill>
            </a:endParaRPr>
          </a:p>
          <a:p>
            <a:pPr algn="ctr"/>
            <a:r>
              <a:rPr lang="en-US" altLang="ja-JP" sz="1600" b="1" dirty="0">
                <a:solidFill>
                  <a:srgbClr val="0000FF"/>
                </a:solidFill>
              </a:rPr>
              <a:t>1</a:t>
            </a:r>
          </a:p>
        </p:txBody>
      </p:sp>
      <p:grpSp>
        <p:nvGrpSpPr>
          <p:cNvPr id="5" name="グループ化 4"/>
          <p:cNvGrpSpPr/>
          <p:nvPr/>
        </p:nvGrpSpPr>
        <p:grpSpPr>
          <a:xfrm>
            <a:off x="1258888" y="3163888"/>
            <a:ext cx="4179887" cy="1287462"/>
            <a:chOff x="1258888" y="3163888"/>
            <a:chExt cx="4179887" cy="1287462"/>
          </a:xfrm>
        </p:grpSpPr>
        <p:sp>
          <p:nvSpPr>
            <p:cNvPr id="412690" name="AutoShape 18"/>
            <p:cNvSpPr>
              <a:spLocks noChangeArrowheads="1"/>
            </p:cNvSpPr>
            <p:nvPr/>
          </p:nvSpPr>
          <p:spPr bwMode="auto">
            <a:xfrm flipV="1">
              <a:off x="3153569" y="3894932"/>
              <a:ext cx="254000" cy="254000"/>
            </a:xfrm>
            <a:custGeom>
              <a:avLst/>
              <a:gdLst>
                <a:gd name="G0" fmla="+- 10800 0 0"/>
                <a:gd name="G1" fmla="+- -11588178 0 0"/>
                <a:gd name="G2" fmla="+- 0 0 -11588178"/>
                <a:gd name="T0" fmla="*/ 0 256 1"/>
                <a:gd name="T1" fmla="*/ 180 256 1"/>
                <a:gd name="G3" fmla="+- -11588178 T0 T1"/>
                <a:gd name="T2" fmla="*/ 0 256 1"/>
                <a:gd name="T3" fmla="*/ 90 256 1"/>
                <a:gd name="G4" fmla="+- -11588178 T2 T3"/>
                <a:gd name="G5" fmla="*/ G4 2 1"/>
                <a:gd name="T4" fmla="*/ 90 256 1"/>
                <a:gd name="T5" fmla="*/ 0 256 1"/>
                <a:gd name="G6" fmla="+- -11588178 T4 T5"/>
                <a:gd name="G7" fmla="*/ G6 2 1"/>
                <a:gd name="G8" fmla="abs -11588178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10800"/>
                <a:gd name="G18" fmla="*/ 10800 1 2"/>
                <a:gd name="G19" fmla="+- G18 5400 0"/>
                <a:gd name="G20" fmla="cos G19 -11588178"/>
                <a:gd name="G21" fmla="sin G19 -11588178"/>
                <a:gd name="G22" fmla="+- G20 10800 0"/>
                <a:gd name="G23" fmla="+- G21 10800 0"/>
                <a:gd name="G24" fmla="+- 10800 0 G20"/>
                <a:gd name="G25" fmla="+- 10800 10800 0"/>
                <a:gd name="G26" fmla="?: G9 G17 G25"/>
                <a:gd name="G27" fmla="?: G9 0 21600"/>
                <a:gd name="G28" fmla="cos 10800 -11588178"/>
                <a:gd name="G29" fmla="sin 10800 -11588178"/>
                <a:gd name="G30" fmla="sin 10800 -11588178"/>
                <a:gd name="G31" fmla="+- G28 10800 0"/>
                <a:gd name="G32" fmla="+- G29 10800 0"/>
                <a:gd name="G33" fmla="+- G30 10800 0"/>
                <a:gd name="G34" fmla="?: G4 0 G31"/>
                <a:gd name="G35" fmla="?: -11588178 G34 0"/>
                <a:gd name="G36" fmla="?: G6 G35 G31"/>
                <a:gd name="G37" fmla="+- 21600 0 G36"/>
                <a:gd name="G38" fmla="?: G4 0 G33"/>
                <a:gd name="G39" fmla="?: -11588178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16 w 21600"/>
                <a:gd name="T15" fmla="*/ 10201 h 21600"/>
                <a:gd name="T16" fmla="*/ 10800 w 21600"/>
                <a:gd name="T17" fmla="*/ 0 h 21600"/>
                <a:gd name="T18" fmla="*/ 21584 w 21600"/>
                <a:gd name="T19" fmla="*/ 10201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16" y="10201"/>
                  </a:moveTo>
                  <a:cubicBezTo>
                    <a:pt x="334" y="4477"/>
                    <a:pt x="5067" y="0"/>
                    <a:pt x="10800" y="0"/>
                  </a:cubicBezTo>
                  <a:cubicBezTo>
                    <a:pt x="16532" y="0"/>
                    <a:pt x="21265" y="4477"/>
                    <a:pt x="21583" y="10201"/>
                  </a:cubicBezTo>
                  <a:cubicBezTo>
                    <a:pt x="21265" y="4477"/>
                    <a:pt x="16532" y="0"/>
                    <a:pt x="10799" y="0"/>
                  </a:cubicBezTo>
                  <a:cubicBezTo>
                    <a:pt x="5067" y="0"/>
                    <a:pt x="334" y="4477"/>
                    <a:pt x="16" y="10201"/>
                  </a:cubicBezTo>
                  <a:close/>
                </a:path>
              </a:pathLst>
            </a:custGeom>
            <a:noFill/>
            <a:ln w="254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2708" name="Line 36"/>
            <p:cNvSpPr>
              <a:spLocks noChangeShapeType="1"/>
            </p:cNvSpPr>
            <p:nvPr/>
          </p:nvSpPr>
          <p:spPr bwMode="auto">
            <a:xfrm>
              <a:off x="1258888" y="3933825"/>
              <a:ext cx="18732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2709" name="Line 37"/>
            <p:cNvSpPr>
              <a:spLocks noChangeShapeType="1"/>
            </p:cNvSpPr>
            <p:nvPr/>
          </p:nvSpPr>
          <p:spPr bwMode="auto">
            <a:xfrm flipV="1">
              <a:off x="2754313" y="4221163"/>
              <a:ext cx="377825" cy="15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2712" name="Line 40"/>
            <p:cNvSpPr>
              <a:spLocks noChangeShapeType="1"/>
            </p:cNvSpPr>
            <p:nvPr/>
          </p:nvSpPr>
          <p:spPr bwMode="auto">
            <a:xfrm>
              <a:off x="4643438" y="3357563"/>
              <a:ext cx="3175" cy="71913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2713" name="Text Box 41"/>
            <p:cNvSpPr txBox="1">
              <a:spLocks noChangeArrowheads="1"/>
            </p:cNvSpPr>
            <p:nvPr/>
          </p:nvSpPr>
          <p:spPr bwMode="auto">
            <a:xfrm>
              <a:off x="4859338" y="3163888"/>
              <a:ext cx="579437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1600"/>
                <a:t>0.35</a:t>
              </a:r>
            </a:p>
          </p:txBody>
        </p:sp>
        <p:sp>
          <p:nvSpPr>
            <p:cNvPr id="412714" name="Line 42"/>
            <p:cNvSpPr>
              <a:spLocks noChangeShapeType="1"/>
            </p:cNvSpPr>
            <p:nvPr/>
          </p:nvSpPr>
          <p:spPr bwMode="auto">
            <a:xfrm>
              <a:off x="4643438" y="3357563"/>
              <a:ext cx="161925" cy="15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2715" name="Line 43"/>
            <p:cNvSpPr>
              <a:spLocks noChangeShapeType="1"/>
            </p:cNvSpPr>
            <p:nvPr/>
          </p:nvSpPr>
          <p:spPr bwMode="auto">
            <a:xfrm>
              <a:off x="4213225" y="3933825"/>
              <a:ext cx="1587" cy="28733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2716" name="Line 44"/>
            <p:cNvSpPr>
              <a:spLocks noChangeShapeType="1"/>
            </p:cNvSpPr>
            <p:nvPr/>
          </p:nvSpPr>
          <p:spPr bwMode="auto">
            <a:xfrm>
              <a:off x="3407569" y="3933825"/>
              <a:ext cx="80565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2717" name="Line 45"/>
            <p:cNvSpPr>
              <a:spLocks noChangeShapeType="1"/>
            </p:cNvSpPr>
            <p:nvPr/>
          </p:nvSpPr>
          <p:spPr bwMode="auto">
            <a:xfrm>
              <a:off x="3399634" y="4221163"/>
              <a:ext cx="8120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2718" name="Line 46"/>
            <p:cNvSpPr>
              <a:spLocks noChangeShapeType="1"/>
            </p:cNvSpPr>
            <p:nvPr/>
          </p:nvSpPr>
          <p:spPr bwMode="auto">
            <a:xfrm>
              <a:off x="4211638" y="4076700"/>
              <a:ext cx="4318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4" name="AutoShape 18"/>
            <p:cNvSpPr>
              <a:spLocks noChangeArrowheads="1"/>
            </p:cNvSpPr>
            <p:nvPr/>
          </p:nvSpPr>
          <p:spPr bwMode="auto">
            <a:xfrm flipV="1">
              <a:off x="3151189" y="4197350"/>
              <a:ext cx="254000" cy="254000"/>
            </a:xfrm>
            <a:custGeom>
              <a:avLst/>
              <a:gdLst>
                <a:gd name="G0" fmla="+- 10800 0 0"/>
                <a:gd name="G1" fmla="+- -11588178 0 0"/>
                <a:gd name="G2" fmla="+- 0 0 -11588178"/>
                <a:gd name="T0" fmla="*/ 0 256 1"/>
                <a:gd name="T1" fmla="*/ 180 256 1"/>
                <a:gd name="G3" fmla="+- -11588178 T0 T1"/>
                <a:gd name="T2" fmla="*/ 0 256 1"/>
                <a:gd name="T3" fmla="*/ 90 256 1"/>
                <a:gd name="G4" fmla="+- -11588178 T2 T3"/>
                <a:gd name="G5" fmla="*/ G4 2 1"/>
                <a:gd name="T4" fmla="*/ 90 256 1"/>
                <a:gd name="T5" fmla="*/ 0 256 1"/>
                <a:gd name="G6" fmla="+- -11588178 T4 T5"/>
                <a:gd name="G7" fmla="*/ G6 2 1"/>
                <a:gd name="G8" fmla="abs -11588178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10800"/>
                <a:gd name="G18" fmla="*/ 10800 1 2"/>
                <a:gd name="G19" fmla="+- G18 5400 0"/>
                <a:gd name="G20" fmla="cos G19 -11588178"/>
                <a:gd name="G21" fmla="sin G19 -11588178"/>
                <a:gd name="G22" fmla="+- G20 10800 0"/>
                <a:gd name="G23" fmla="+- G21 10800 0"/>
                <a:gd name="G24" fmla="+- 10800 0 G20"/>
                <a:gd name="G25" fmla="+- 10800 10800 0"/>
                <a:gd name="G26" fmla="?: G9 G17 G25"/>
                <a:gd name="G27" fmla="?: G9 0 21600"/>
                <a:gd name="G28" fmla="cos 10800 -11588178"/>
                <a:gd name="G29" fmla="sin 10800 -11588178"/>
                <a:gd name="G30" fmla="sin 10800 -11588178"/>
                <a:gd name="G31" fmla="+- G28 10800 0"/>
                <a:gd name="G32" fmla="+- G29 10800 0"/>
                <a:gd name="G33" fmla="+- G30 10800 0"/>
                <a:gd name="G34" fmla="?: G4 0 G31"/>
                <a:gd name="G35" fmla="?: -11588178 G34 0"/>
                <a:gd name="G36" fmla="?: G6 G35 G31"/>
                <a:gd name="G37" fmla="+- 21600 0 G36"/>
                <a:gd name="G38" fmla="?: G4 0 G33"/>
                <a:gd name="G39" fmla="?: -11588178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16 w 21600"/>
                <a:gd name="T15" fmla="*/ 10201 h 21600"/>
                <a:gd name="T16" fmla="*/ 10800 w 21600"/>
                <a:gd name="T17" fmla="*/ 0 h 21600"/>
                <a:gd name="T18" fmla="*/ 21584 w 21600"/>
                <a:gd name="T19" fmla="*/ 10201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16" y="10201"/>
                  </a:moveTo>
                  <a:cubicBezTo>
                    <a:pt x="334" y="4477"/>
                    <a:pt x="5067" y="0"/>
                    <a:pt x="10800" y="0"/>
                  </a:cubicBezTo>
                  <a:cubicBezTo>
                    <a:pt x="16532" y="0"/>
                    <a:pt x="21265" y="4477"/>
                    <a:pt x="21583" y="10201"/>
                  </a:cubicBezTo>
                  <a:cubicBezTo>
                    <a:pt x="21265" y="4477"/>
                    <a:pt x="16532" y="0"/>
                    <a:pt x="10799" y="0"/>
                  </a:cubicBezTo>
                  <a:cubicBezTo>
                    <a:pt x="5067" y="0"/>
                    <a:pt x="334" y="4477"/>
                    <a:pt x="16" y="10201"/>
                  </a:cubicBezTo>
                  <a:close/>
                </a:path>
              </a:pathLst>
            </a:custGeom>
            <a:noFill/>
            <a:ln w="254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4140200" y="2660650"/>
            <a:ext cx="2811463" cy="1214438"/>
            <a:chOff x="4140200" y="2660650"/>
            <a:chExt cx="2811463" cy="1214438"/>
          </a:xfrm>
        </p:grpSpPr>
        <p:sp>
          <p:nvSpPr>
            <p:cNvPr id="412691" name="Line 19"/>
            <p:cNvSpPr>
              <a:spLocks noChangeShapeType="1"/>
            </p:cNvSpPr>
            <p:nvPr/>
          </p:nvSpPr>
          <p:spPr bwMode="auto">
            <a:xfrm>
              <a:off x="5795963" y="3355975"/>
              <a:ext cx="0" cy="28892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2692" name="Line 20"/>
            <p:cNvSpPr>
              <a:spLocks noChangeShapeType="1"/>
            </p:cNvSpPr>
            <p:nvPr/>
          </p:nvSpPr>
          <p:spPr bwMode="auto">
            <a:xfrm>
              <a:off x="5795963" y="3500438"/>
              <a:ext cx="3603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2693" name="Line 21"/>
            <p:cNvSpPr>
              <a:spLocks noChangeShapeType="1"/>
            </p:cNvSpPr>
            <p:nvPr/>
          </p:nvSpPr>
          <p:spPr bwMode="auto">
            <a:xfrm flipV="1">
              <a:off x="4140200" y="3644900"/>
              <a:ext cx="3603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2694" name="Line 22"/>
            <p:cNvSpPr>
              <a:spLocks noChangeShapeType="1"/>
            </p:cNvSpPr>
            <p:nvPr/>
          </p:nvSpPr>
          <p:spPr bwMode="auto">
            <a:xfrm>
              <a:off x="6156325" y="2852738"/>
              <a:ext cx="0" cy="647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2695" name="Line 23"/>
            <p:cNvSpPr>
              <a:spLocks noChangeShapeType="1"/>
            </p:cNvSpPr>
            <p:nvPr/>
          </p:nvSpPr>
          <p:spPr bwMode="auto">
            <a:xfrm>
              <a:off x="4787900" y="3644900"/>
              <a:ext cx="10080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2696" name="Line 24"/>
            <p:cNvSpPr>
              <a:spLocks noChangeShapeType="1"/>
            </p:cNvSpPr>
            <p:nvPr/>
          </p:nvSpPr>
          <p:spPr bwMode="auto">
            <a:xfrm flipV="1">
              <a:off x="5508625" y="3355975"/>
              <a:ext cx="28733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2697" name="Text Box 25"/>
            <p:cNvSpPr txBox="1">
              <a:spLocks noChangeArrowheads="1"/>
            </p:cNvSpPr>
            <p:nvPr/>
          </p:nvSpPr>
          <p:spPr bwMode="auto">
            <a:xfrm>
              <a:off x="6372225" y="2660650"/>
              <a:ext cx="579438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1600"/>
                <a:t>0.65</a:t>
              </a:r>
            </a:p>
          </p:txBody>
        </p:sp>
        <p:sp>
          <p:nvSpPr>
            <p:cNvPr id="412698" name="Line 26"/>
            <p:cNvSpPr>
              <a:spLocks noChangeShapeType="1"/>
            </p:cNvSpPr>
            <p:nvPr/>
          </p:nvSpPr>
          <p:spPr bwMode="auto">
            <a:xfrm>
              <a:off x="6156325" y="2854325"/>
              <a:ext cx="161925" cy="15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" name="AutoShape 18"/>
            <p:cNvSpPr>
              <a:spLocks noChangeArrowheads="1"/>
            </p:cNvSpPr>
            <p:nvPr/>
          </p:nvSpPr>
          <p:spPr bwMode="auto">
            <a:xfrm flipV="1">
              <a:off x="4508500" y="3621088"/>
              <a:ext cx="254000" cy="254000"/>
            </a:xfrm>
            <a:custGeom>
              <a:avLst/>
              <a:gdLst>
                <a:gd name="G0" fmla="+- 10800 0 0"/>
                <a:gd name="G1" fmla="+- -11588178 0 0"/>
                <a:gd name="G2" fmla="+- 0 0 -11588178"/>
                <a:gd name="T0" fmla="*/ 0 256 1"/>
                <a:gd name="T1" fmla="*/ 180 256 1"/>
                <a:gd name="G3" fmla="+- -11588178 T0 T1"/>
                <a:gd name="T2" fmla="*/ 0 256 1"/>
                <a:gd name="T3" fmla="*/ 90 256 1"/>
                <a:gd name="G4" fmla="+- -11588178 T2 T3"/>
                <a:gd name="G5" fmla="*/ G4 2 1"/>
                <a:gd name="T4" fmla="*/ 90 256 1"/>
                <a:gd name="T5" fmla="*/ 0 256 1"/>
                <a:gd name="G6" fmla="+- -11588178 T4 T5"/>
                <a:gd name="G7" fmla="*/ G6 2 1"/>
                <a:gd name="G8" fmla="abs -11588178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10800"/>
                <a:gd name="G18" fmla="*/ 10800 1 2"/>
                <a:gd name="G19" fmla="+- G18 5400 0"/>
                <a:gd name="G20" fmla="cos G19 -11588178"/>
                <a:gd name="G21" fmla="sin G19 -11588178"/>
                <a:gd name="G22" fmla="+- G20 10800 0"/>
                <a:gd name="G23" fmla="+- G21 10800 0"/>
                <a:gd name="G24" fmla="+- 10800 0 G20"/>
                <a:gd name="G25" fmla="+- 10800 10800 0"/>
                <a:gd name="G26" fmla="?: G9 G17 G25"/>
                <a:gd name="G27" fmla="?: G9 0 21600"/>
                <a:gd name="G28" fmla="cos 10800 -11588178"/>
                <a:gd name="G29" fmla="sin 10800 -11588178"/>
                <a:gd name="G30" fmla="sin 10800 -11588178"/>
                <a:gd name="G31" fmla="+- G28 10800 0"/>
                <a:gd name="G32" fmla="+- G29 10800 0"/>
                <a:gd name="G33" fmla="+- G30 10800 0"/>
                <a:gd name="G34" fmla="?: G4 0 G31"/>
                <a:gd name="G35" fmla="?: -11588178 G34 0"/>
                <a:gd name="G36" fmla="?: G6 G35 G31"/>
                <a:gd name="G37" fmla="+- 21600 0 G36"/>
                <a:gd name="G38" fmla="?: G4 0 G33"/>
                <a:gd name="G39" fmla="?: -11588178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16 w 21600"/>
                <a:gd name="T15" fmla="*/ 10201 h 21600"/>
                <a:gd name="T16" fmla="*/ 10800 w 21600"/>
                <a:gd name="T17" fmla="*/ 0 h 21600"/>
                <a:gd name="T18" fmla="*/ 21584 w 21600"/>
                <a:gd name="T19" fmla="*/ 10201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16" y="10201"/>
                  </a:moveTo>
                  <a:cubicBezTo>
                    <a:pt x="334" y="4477"/>
                    <a:pt x="5067" y="0"/>
                    <a:pt x="10800" y="0"/>
                  </a:cubicBezTo>
                  <a:cubicBezTo>
                    <a:pt x="16532" y="0"/>
                    <a:pt x="21265" y="4477"/>
                    <a:pt x="21583" y="10201"/>
                  </a:cubicBezTo>
                  <a:cubicBezTo>
                    <a:pt x="21265" y="4477"/>
                    <a:pt x="16532" y="0"/>
                    <a:pt x="10799" y="0"/>
                  </a:cubicBezTo>
                  <a:cubicBezTo>
                    <a:pt x="5067" y="0"/>
                    <a:pt x="334" y="4477"/>
                    <a:pt x="16" y="10201"/>
                  </a:cubicBezTo>
                  <a:close/>
                </a:path>
              </a:pathLst>
            </a:custGeom>
            <a:noFill/>
            <a:ln w="254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4" name="グループ化 3"/>
          <p:cNvGrpSpPr/>
          <p:nvPr/>
        </p:nvGrpSpPr>
        <p:grpSpPr>
          <a:xfrm>
            <a:off x="1258888" y="3452813"/>
            <a:ext cx="2813051" cy="1853407"/>
            <a:chOff x="1258888" y="3452813"/>
            <a:chExt cx="2813051" cy="1853407"/>
          </a:xfrm>
        </p:grpSpPr>
        <p:sp>
          <p:nvSpPr>
            <p:cNvPr id="412720" name="Line 48"/>
            <p:cNvSpPr>
              <a:spLocks noChangeShapeType="1"/>
            </p:cNvSpPr>
            <p:nvPr/>
          </p:nvSpPr>
          <p:spPr bwMode="auto">
            <a:xfrm>
              <a:off x="1258888" y="5084763"/>
              <a:ext cx="5048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2721" name="Line 49"/>
            <p:cNvSpPr>
              <a:spLocks noChangeShapeType="1"/>
            </p:cNvSpPr>
            <p:nvPr/>
          </p:nvSpPr>
          <p:spPr bwMode="auto">
            <a:xfrm>
              <a:off x="1258888" y="4508501"/>
              <a:ext cx="5048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2722" name="Line 50"/>
            <p:cNvSpPr>
              <a:spLocks noChangeShapeType="1"/>
            </p:cNvSpPr>
            <p:nvPr/>
          </p:nvSpPr>
          <p:spPr bwMode="auto">
            <a:xfrm>
              <a:off x="2916238" y="4508501"/>
              <a:ext cx="1588" cy="5746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2723" name="Line 51"/>
            <p:cNvSpPr>
              <a:spLocks noChangeShapeType="1"/>
            </p:cNvSpPr>
            <p:nvPr/>
          </p:nvSpPr>
          <p:spPr bwMode="auto">
            <a:xfrm>
              <a:off x="3276601" y="3644901"/>
              <a:ext cx="0" cy="115252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2724" name="Text Box 52"/>
            <p:cNvSpPr txBox="1">
              <a:spLocks noChangeArrowheads="1"/>
            </p:cNvSpPr>
            <p:nvPr/>
          </p:nvSpPr>
          <p:spPr bwMode="auto">
            <a:xfrm>
              <a:off x="3492501" y="3452813"/>
              <a:ext cx="579438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1600"/>
                <a:t>0.30</a:t>
              </a:r>
            </a:p>
          </p:txBody>
        </p:sp>
        <p:sp>
          <p:nvSpPr>
            <p:cNvPr id="412725" name="Line 53"/>
            <p:cNvSpPr>
              <a:spLocks noChangeShapeType="1"/>
            </p:cNvSpPr>
            <p:nvPr/>
          </p:nvSpPr>
          <p:spPr bwMode="auto">
            <a:xfrm>
              <a:off x="3276601" y="3646488"/>
              <a:ext cx="161925" cy="15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2726" name="Line 54"/>
            <p:cNvSpPr>
              <a:spLocks noChangeShapeType="1"/>
            </p:cNvSpPr>
            <p:nvPr/>
          </p:nvSpPr>
          <p:spPr bwMode="auto">
            <a:xfrm>
              <a:off x="2032001" y="4508501"/>
              <a:ext cx="8858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2727" name="Line 55"/>
            <p:cNvSpPr>
              <a:spLocks noChangeShapeType="1"/>
            </p:cNvSpPr>
            <p:nvPr/>
          </p:nvSpPr>
          <p:spPr bwMode="auto">
            <a:xfrm>
              <a:off x="2046289" y="5083176"/>
              <a:ext cx="87153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2728" name="Line 56"/>
            <p:cNvSpPr>
              <a:spLocks noChangeShapeType="1"/>
            </p:cNvSpPr>
            <p:nvPr/>
          </p:nvSpPr>
          <p:spPr bwMode="auto">
            <a:xfrm>
              <a:off x="2916238" y="4795838"/>
              <a:ext cx="3603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5" name="AutoShape 18"/>
            <p:cNvSpPr>
              <a:spLocks noChangeArrowheads="1"/>
            </p:cNvSpPr>
            <p:nvPr/>
          </p:nvSpPr>
          <p:spPr bwMode="auto">
            <a:xfrm flipV="1">
              <a:off x="1763712" y="4478465"/>
              <a:ext cx="254000" cy="254000"/>
            </a:xfrm>
            <a:custGeom>
              <a:avLst/>
              <a:gdLst>
                <a:gd name="G0" fmla="+- 10800 0 0"/>
                <a:gd name="G1" fmla="+- -11588178 0 0"/>
                <a:gd name="G2" fmla="+- 0 0 -11588178"/>
                <a:gd name="T0" fmla="*/ 0 256 1"/>
                <a:gd name="T1" fmla="*/ 180 256 1"/>
                <a:gd name="G3" fmla="+- -11588178 T0 T1"/>
                <a:gd name="T2" fmla="*/ 0 256 1"/>
                <a:gd name="T3" fmla="*/ 90 256 1"/>
                <a:gd name="G4" fmla="+- -11588178 T2 T3"/>
                <a:gd name="G5" fmla="*/ G4 2 1"/>
                <a:gd name="T4" fmla="*/ 90 256 1"/>
                <a:gd name="T5" fmla="*/ 0 256 1"/>
                <a:gd name="G6" fmla="+- -11588178 T4 T5"/>
                <a:gd name="G7" fmla="*/ G6 2 1"/>
                <a:gd name="G8" fmla="abs -11588178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10800"/>
                <a:gd name="G18" fmla="*/ 10800 1 2"/>
                <a:gd name="G19" fmla="+- G18 5400 0"/>
                <a:gd name="G20" fmla="cos G19 -11588178"/>
                <a:gd name="G21" fmla="sin G19 -11588178"/>
                <a:gd name="G22" fmla="+- G20 10800 0"/>
                <a:gd name="G23" fmla="+- G21 10800 0"/>
                <a:gd name="G24" fmla="+- 10800 0 G20"/>
                <a:gd name="G25" fmla="+- 10800 10800 0"/>
                <a:gd name="G26" fmla="?: G9 G17 G25"/>
                <a:gd name="G27" fmla="?: G9 0 21600"/>
                <a:gd name="G28" fmla="cos 10800 -11588178"/>
                <a:gd name="G29" fmla="sin 10800 -11588178"/>
                <a:gd name="G30" fmla="sin 10800 -11588178"/>
                <a:gd name="G31" fmla="+- G28 10800 0"/>
                <a:gd name="G32" fmla="+- G29 10800 0"/>
                <a:gd name="G33" fmla="+- G30 10800 0"/>
                <a:gd name="G34" fmla="?: G4 0 G31"/>
                <a:gd name="G35" fmla="?: -11588178 G34 0"/>
                <a:gd name="G36" fmla="?: G6 G35 G31"/>
                <a:gd name="G37" fmla="+- 21600 0 G36"/>
                <a:gd name="G38" fmla="?: G4 0 G33"/>
                <a:gd name="G39" fmla="?: -11588178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16 w 21600"/>
                <a:gd name="T15" fmla="*/ 10201 h 21600"/>
                <a:gd name="T16" fmla="*/ 10800 w 21600"/>
                <a:gd name="T17" fmla="*/ 0 h 21600"/>
                <a:gd name="T18" fmla="*/ 21584 w 21600"/>
                <a:gd name="T19" fmla="*/ 10201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16" y="10201"/>
                  </a:moveTo>
                  <a:cubicBezTo>
                    <a:pt x="334" y="4477"/>
                    <a:pt x="5067" y="0"/>
                    <a:pt x="10800" y="0"/>
                  </a:cubicBezTo>
                  <a:cubicBezTo>
                    <a:pt x="16532" y="0"/>
                    <a:pt x="21265" y="4477"/>
                    <a:pt x="21583" y="10201"/>
                  </a:cubicBezTo>
                  <a:cubicBezTo>
                    <a:pt x="21265" y="4477"/>
                    <a:pt x="16532" y="0"/>
                    <a:pt x="10799" y="0"/>
                  </a:cubicBezTo>
                  <a:cubicBezTo>
                    <a:pt x="5067" y="0"/>
                    <a:pt x="334" y="4477"/>
                    <a:pt x="16" y="10201"/>
                  </a:cubicBezTo>
                  <a:close/>
                </a:path>
              </a:pathLst>
            </a:custGeom>
            <a:noFill/>
            <a:ln w="254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7" name="AutoShape 18"/>
            <p:cNvSpPr>
              <a:spLocks noChangeArrowheads="1"/>
            </p:cNvSpPr>
            <p:nvPr/>
          </p:nvSpPr>
          <p:spPr bwMode="auto">
            <a:xfrm flipV="1">
              <a:off x="1778001" y="5052220"/>
              <a:ext cx="254000" cy="254000"/>
            </a:xfrm>
            <a:custGeom>
              <a:avLst/>
              <a:gdLst>
                <a:gd name="G0" fmla="+- 10800 0 0"/>
                <a:gd name="G1" fmla="+- -11588178 0 0"/>
                <a:gd name="G2" fmla="+- 0 0 -11588178"/>
                <a:gd name="T0" fmla="*/ 0 256 1"/>
                <a:gd name="T1" fmla="*/ 180 256 1"/>
                <a:gd name="G3" fmla="+- -11588178 T0 T1"/>
                <a:gd name="T2" fmla="*/ 0 256 1"/>
                <a:gd name="T3" fmla="*/ 90 256 1"/>
                <a:gd name="G4" fmla="+- -11588178 T2 T3"/>
                <a:gd name="G5" fmla="*/ G4 2 1"/>
                <a:gd name="T4" fmla="*/ 90 256 1"/>
                <a:gd name="T5" fmla="*/ 0 256 1"/>
                <a:gd name="G6" fmla="+- -11588178 T4 T5"/>
                <a:gd name="G7" fmla="*/ G6 2 1"/>
                <a:gd name="G8" fmla="abs -11588178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10800"/>
                <a:gd name="G18" fmla="*/ 10800 1 2"/>
                <a:gd name="G19" fmla="+- G18 5400 0"/>
                <a:gd name="G20" fmla="cos G19 -11588178"/>
                <a:gd name="G21" fmla="sin G19 -11588178"/>
                <a:gd name="G22" fmla="+- G20 10800 0"/>
                <a:gd name="G23" fmla="+- G21 10800 0"/>
                <a:gd name="G24" fmla="+- 10800 0 G20"/>
                <a:gd name="G25" fmla="+- 10800 10800 0"/>
                <a:gd name="G26" fmla="?: G9 G17 G25"/>
                <a:gd name="G27" fmla="?: G9 0 21600"/>
                <a:gd name="G28" fmla="cos 10800 -11588178"/>
                <a:gd name="G29" fmla="sin 10800 -11588178"/>
                <a:gd name="G30" fmla="sin 10800 -11588178"/>
                <a:gd name="G31" fmla="+- G28 10800 0"/>
                <a:gd name="G32" fmla="+- G29 10800 0"/>
                <a:gd name="G33" fmla="+- G30 10800 0"/>
                <a:gd name="G34" fmla="?: G4 0 G31"/>
                <a:gd name="G35" fmla="?: -11588178 G34 0"/>
                <a:gd name="G36" fmla="?: G6 G35 G31"/>
                <a:gd name="G37" fmla="+- 21600 0 G36"/>
                <a:gd name="G38" fmla="?: G4 0 G33"/>
                <a:gd name="G39" fmla="?: -11588178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16 w 21600"/>
                <a:gd name="T15" fmla="*/ 10201 h 21600"/>
                <a:gd name="T16" fmla="*/ 10800 w 21600"/>
                <a:gd name="T17" fmla="*/ 0 h 21600"/>
                <a:gd name="T18" fmla="*/ 21584 w 21600"/>
                <a:gd name="T19" fmla="*/ 10201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16" y="10201"/>
                  </a:moveTo>
                  <a:cubicBezTo>
                    <a:pt x="334" y="4477"/>
                    <a:pt x="5067" y="0"/>
                    <a:pt x="10800" y="0"/>
                  </a:cubicBezTo>
                  <a:cubicBezTo>
                    <a:pt x="16532" y="0"/>
                    <a:pt x="21265" y="4477"/>
                    <a:pt x="21583" y="10201"/>
                  </a:cubicBezTo>
                  <a:cubicBezTo>
                    <a:pt x="21265" y="4477"/>
                    <a:pt x="16532" y="0"/>
                    <a:pt x="10799" y="0"/>
                  </a:cubicBezTo>
                  <a:cubicBezTo>
                    <a:pt x="5067" y="0"/>
                    <a:pt x="334" y="4477"/>
                    <a:pt x="16" y="10201"/>
                  </a:cubicBezTo>
                  <a:close/>
                </a:path>
              </a:pathLst>
            </a:custGeom>
            <a:noFill/>
            <a:ln w="254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68" name="Text Box 59"/>
          <p:cNvSpPr txBox="1">
            <a:spLocks noChangeArrowheads="1"/>
          </p:cNvSpPr>
          <p:nvPr/>
        </p:nvSpPr>
        <p:spPr bwMode="auto">
          <a:xfrm>
            <a:off x="7164387" y="2652300"/>
            <a:ext cx="296862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600" b="1" dirty="0">
                <a:solidFill>
                  <a:srgbClr val="0000FF"/>
                </a:solidFill>
              </a:rPr>
              <a:t>0</a:t>
            </a:r>
          </a:p>
          <a:p>
            <a:pPr algn="ctr"/>
            <a:endParaRPr lang="en-US" altLang="ja-JP" sz="800" b="1" dirty="0">
              <a:solidFill>
                <a:srgbClr val="0000FF"/>
              </a:solidFill>
            </a:endParaRPr>
          </a:p>
          <a:p>
            <a:pPr algn="ctr"/>
            <a:r>
              <a:rPr lang="en-US" altLang="ja-JP" sz="1600" b="1" dirty="0">
                <a:solidFill>
                  <a:srgbClr val="0000FF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2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2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2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2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2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2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2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2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2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2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2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2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12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12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12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12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675" grpId="0"/>
      <p:bldP spid="412676" grpId="0"/>
      <p:bldP spid="412677" grpId="0"/>
      <p:bldP spid="412678" grpId="0"/>
      <p:bldP spid="412679" grpId="0"/>
      <p:bldP spid="412680" grpId="0"/>
      <p:bldP spid="412731" grpId="0"/>
      <p:bldP spid="412732" grpId="0"/>
      <p:bldP spid="412733" grpId="0"/>
      <p:bldP spid="412734" grpId="0"/>
      <p:bldP spid="6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定理</a:t>
            </a:r>
            <a:r>
              <a:rPr lang="en-US" altLang="ja-JP"/>
              <a:t>2.3</a:t>
            </a:r>
            <a:r>
              <a:rPr lang="ja-JP" altLang="en-US"/>
              <a:t>の証明の補足</a:t>
            </a:r>
          </a:p>
        </p:txBody>
      </p:sp>
      <p:sp>
        <p:nvSpPr>
          <p:cNvPr id="418820" name="Oval 4"/>
          <p:cNvSpPr>
            <a:spLocks noChangeArrowheads="1"/>
          </p:cNvSpPr>
          <p:nvPr/>
        </p:nvSpPr>
        <p:spPr bwMode="auto">
          <a:xfrm>
            <a:off x="3276626" y="6453188"/>
            <a:ext cx="142875" cy="1428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418821" name="Line 5"/>
          <p:cNvSpPr>
            <a:spLocks noChangeShapeType="1"/>
          </p:cNvSpPr>
          <p:nvPr/>
        </p:nvSpPr>
        <p:spPr bwMode="auto">
          <a:xfrm flipV="1">
            <a:off x="3348063" y="609282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8822" name="Oval 6"/>
          <p:cNvSpPr>
            <a:spLocks noChangeArrowheads="1"/>
          </p:cNvSpPr>
          <p:nvPr/>
        </p:nvSpPr>
        <p:spPr bwMode="auto">
          <a:xfrm>
            <a:off x="3276626" y="5949950"/>
            <a:ext cx="142875" cy="1428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418823" name="Line 7"/>
          <p:cNvSpPr>
            <a:spLocks noChangeShapeType="1"/>
          </p:cNvSpPr>
          <p:nvPr/>
        </p:nvSpPr>
        <p:spPr bwMode="auto">
          <a:xfrm flipV="1">
            <a:off x="3348063" y="5661025"/>
            <a:ext cx="360363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8825" name="Line 9"/>
          <p:cNvSpPr>
            <a:spLocks noChangeShapeType="1"/>
          </p:cNvSpPr>
          <p:nvPr/>
        </p:nvSpPr>
        <p:spPr bwMode="auto">
          <a:xfrm flipH="1" flipV="1">
            <a:off x="2987701" y="5661025"/>
            <a:ext cx="360362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8826" name="Oval 10"/>
          <p:cNvSpPr>
            <a:spLocks noChangeArrowheads="1"/>
          </p:cNvSpPr>
          <p:nvPr/>
        </p:nvSpPr>
        <p:spPr bwMode="auto">
          <a:xfrm>
            <a:off x="3636988" y="5589588"/>
            <a:ext cx="142875" cy="1428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418827" name="Oval 11"/>
          <p:cNvSpPr>
            <a:spLocks noChangeArrowheads="1"/>
          </p:cNvSpPr>
          <p:nvPr/>
        </p:nvSpPr>
        <p:spPr bwMode="auto">
          <a:xfrm>
            <a:off x="2917851" y="5591175"/>
            <a:ext cx="142875" cy="1428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418830" name="AutoShape 14"/>
          <p:cNvSpPr>
            <a:spLocks noChangeArrowheads="1"/>
          </p:cNvSpPr>
          <p:nvPr/>
        </p:nvSpPr>
        <p:spPr bwMode="auto">
          <a:xfrm>
            <a:off x="1619276" y="5445125"/>
            <a:ext cx="3455987" cy="2376488"/>
          </a:xfrm>
          <a:custGeom>
            <a:avLst/>
            <a:gdLst>
              <a:gd name="G0" fmla="+- 10800 0 0"/>
              <a:gd name="G1" fmla="+- -11471404 0 0"/>
              <a:gd name="G2" fmla="+- 0 0 -11471404"/>
              <a:gd name="T0" fmla="*/ 0 256 1"/>
              <a:gd name="T1" fmla="*/ 180 256 1"/>
              <a:gd name="G3" fmla="+- -11471404 T0 T1"/>
              <a:gd name="T2" fmla="*/ 0 256 1"/>
              <a:gd name="T3" fmla="*/ 90 256 1"/>
              <a:gd name="G4" fmla="+- -11471404 T2 T3"/>
              <a:gd name="G5" fmla="*/ G4 2 1"/>
              <a:gd name="T4" fmla="*/ 90 256 1"/>
              <a:gd name="T5" fmla="*/ 0 256 1"/>
              <a:gd name="G6" fmla="+- -11471404 T4 T5"/>
              <a:gd name="G7" fmla="*/ G6 2 1"/>
              <a:gd name="G8" fmla="abs -11471404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800"/>
              <a:gd name="G18" fmla="*/ 10800 1 2"/>
              <a:gd name="G19" fmla="+- G18 5400 0"/>
              <a:gd name="G20" fmla="cos G19 -11471404"/>
              <a:gd name="G21" fmla="sin G19 -11471404"/>
              <a:gd name="G22" fmla="+- G20 10800 0"/>
              <a:gd name="G23" fmla="+- G21 10800 0"/>
              <a:gd name="G24" fmla="+- 10800 0 G20"/>
              <a:gd name="G25" fmla="+- 10800 10800 0"/>
              <a:gd name="G26" fmla="?: G9 G17 G25"/>
              <a:gd name="G27" fmla="?: G9 0 21600"/>
              <a:gd name="G28" fmla="cos 10800 -11471404"/>
              <a:gd name="G29" fmla="sin 10800 -11471404"/>
              <a:gd name="G30" fmla="sin 10800 -11471404"/>
              <a:gd name="G31" fmla="+- G28 10800 0"/>
              <a:gd name="G32" fmla="+- G29 10800 0"/>
              <a:gd name="G33" fmla="+- G30 10800 0"/>
              <a:gd name="G34" fmla="?: G4 0 G31"/>
              <a:gd name="G35" fmla="?: -11471404 G34 0"/>
              <a:gd name="G36" fmla="?: G6 G35 G31"/>
              <a:gd name="G37" fmla="+- 21600 0 G36"/>
              <a:gd name="G38" fmla="?: G4 0 G33"/>
              <a:gd name="G39" fmla="?: -11471404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40 w 21600"/>
              <a:gd name="T15" fmla="*/ 9866 h 21600"/>
              <a:gd name="T16" fmla="*/ 10800 w 21600"/>
              <a:gd name="T17" fmla="*/ 0 h 21600"/>
              <a:gd name="T18" fmla="*/ 21560 w 21600"/>
              <a:gd name="T19" fmla="*/ 9866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40" y="9866"/>
                </a:moveTo>
                <a:cubicBezTo>
                  <a:pt x="524" y="4284"/>
                  <a:pt x="5197" y="0"/>
                  <a:pt x="10800" y="0"/>
                </a:cubicBezTo>
                <a:cubicBezTo>
                  <a:pt x="16402" y="0"/>
                  <a:pt x="21075" y="4284"/>
                  <a:pt x="21559" y="9866"/>
                </a:cubicBezTo>
                <a:cubicBezTo>
                  <a:pt x="21075" y="4284"/>
                  <a:pt x="16402" y="0"/>
                  <a:pt x="10799" y="0"/>
                </a:cubicBezTo>
                <a:cubicBezTo>
                  <a:pt x="5197" y="0"/>
                  <a:pt x="524" y="4284"/>
                  <a:pt x="40" y="9866"/>
                </a:cubicBezTo>
                <a:close/>
              </a:path>
            </a:pathLst>
          </a:custGeom>
          <a:solidFill>
            <a:srgbClr val="00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8831" name="Line 15"/>
          <p:cNvSpPr>
            <a:spLocks noChangeShapeType="1"/>
          </p:cNvSpPr>
          <p:nvPr/>
        </p:nvSpPr>
        <p:spPr bwMode="auto">
          <a:xfrm flipV="1">
            <a:off x="3708426" y="5445125"/>
            <a:ext cx="1444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8832" name="Line 16"/>
          <p:cNvSpPr>
            <a:spLocks noChangeShapeType="1"/>
          </p:cNvSpPr>
          <p:nvPr/>
        </p:nvSpPr>
        <p:spPr bwMode="auto">
          <a:xfrm flipV="1">
            <a:off x="4068788" y="4795838"/>
            <a:ext cx="214313" cy="2889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8833" name="Line 17"/>
          <p:cNvSpPr>
            <a:spLocks noChangeShapeType="1"/>
          </p:cNvSpPr>
          <p:nvPr/>
        </p:nvSpPr>
        <p:spPr bwMode="auto">
          <a:xfrm flipH="1" flipV="1">
            <a:off x="3563963" y="5445125"/>
            <a:ext cx="144463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8834" name="AutoShape 18"/>
          <p:cNvSpPr>
            <a:spLocks noChangeArrowheads="1"/>
          </p:cNvSpPr>
          <p:nvPr/>
        </p:nvSpPr>
        <p:spPr bwMode="auto">
          <a:xfrm>
            <a:off x="900138" y="4652963"/>
            <a:ext cx="4897438" cy="4032250"/>
          </a:xfrm>
          <a:custGeom>
            <a:avLst/>
            <a:gdLst>
              <a:gd name="G0" fmla="+- 10800 0 0"/>
              <a:gd name="G1" fmla="+- -11471404 0 0"/>
              <a:gd name="G2" fmla="+- 0 0 -11471404"/>
              <a:gd name="T0" fmla="*/ 0 256 1"/>
              <a:gd name="T1" fmla="*/ 180 256 1"/>
              <a:gd name="G3" fmla="+- -11471404 T0 T1"/>
              <a:gd name="T2" fmla="*/ 0 256 1"/>
              <a:gd name="T3" fmla="*/ 90 256 1"/>
              <a:gd name="G4" fmla="+- -11471404 T2 T3"/>
              <a:gd name="G5" fmla="*/ G4 2 1"/>
              <a:gd name="T4" fmla="*/ 90 256 1"/>
              <a:gd name="T5" fmla="*/ 0 256 1"/>
              <a:gd name="G6" fmla="+- -11471404 T4 T5"/>
              <a:gd name="G7" fmla="*/ G6 2 1"/>
              <a:gd name="G8" fmla="abs -11471404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800"/>
              <a:gd name="G18" fmla="*/ 10800 1 2"/>
              <a:gd name="G19" fmla="+- G18 5400 0"/>
              <a:gd name="G20" fmla="cos G19 -11471404"/>
              <a:gd name="G21" fmla="sin G19 -11471404"/>
              <a:gd name="G22" fmla="+- G20 10800 0"/>
              <a:gd name="G23" fmla="+- G21 10800 0"/>
              <a:gd name="G24" fmla="+- 10800 0 G20"/>
              <a:gd name="G25" fmla="+- 10800 10800 0"/>
              <a:gd name="G26" fmla="?: G9 G17 G25"/>
              <a:gd name="G27" fmla="?: G9 0 21600"/>
              <a:gd name="G28" fmla="cos 10800 -11471404"/>
              <a:gd name="G29" fmla="sin 10800 -11471404"/>
              <a:gd name="G30" fmla="sin 10800 -11471404"/>
              <a:gd name="G31" fmla="+- G28 10800 0"/>
              <a:gd name="G32" fmla="+- G29 10800 0"/>
              <a:gd name="G33" fmla="+- G30 10800 0"/>
              <a:gd name="G34" fmla="?: G4 0 G31"/>
              <a:gd name="G35" fmla="?: -11471404 G34 0"/>
              <a:gd name="G36" fmla="?: G6 G35 G31"/>
              <a:gd name="G37" fmla="+- 21600 0 G36"/>
              <a:gd name="G38" fmla="?: G4 0 G33"/>
              <a:gd name="G39" fmla="?: -11471404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40 w 21600"/>
              <a:gd name="T15" fmla="*/ 9866 h 21600"/>
              <a:gd name="T16" fmla="*/ 10800 w 21600"/>
              <a:gd name="T17" fmla="*/ 0 h 21600"/>
              <a:gd name="T18" fmla="*/ 21560 w 21600"/>
              <a:gd name="T19" fmla="*/ 9866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40" y="9866"/>
                </a:moveTo>
                <a:cubicBezTo>
                  <a:pt x="524" y="4284"/>
                  <a:pt x="5197" y="0"/>
                  <a:pt x="10800" y="0"/>
                </a:cubicBezTo>
                <a:cubicBezTo>
                  <a:pt x="16402" y="0"/>
                  <a:pt x="21075" y="4284"/>
                  <a:pt x="21559" y="9866"/>
                </a:cubicBezTo>
                <a:cubicBezTo>
                  <a:pt x="21075" y="4284"/>
                  <a:pt x="16402" y="0"/>
                  <a:pt x="10799" y="0"/>
                </a:cubicBezTo>
                <a:cubicBezTo>
                  <a:pt x="5197" y="0"/>
                  <a:pt x="524" y="4284"/>
                  <a:pt x="40" y="9866"/>
                </a:cubicBezTo>
                <a:close/>
              </a:path>
            </a:pathLst>
          </a:custGeom>
          <a:solidFill>
            <a:srgbClr val="00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8835" name="Line 19"/>
          <p:cNvSpPr>
            <a:spLocks noChangeShapeType="1"/>
          </p:cNvSpPr>
          <p:nvPr/>
        </p:nvSpPr>
        <p:spPr bwMode="auto">
          <a:xfrm flipH="1" flipV="1">
            <a:off x="2844826" y="5445125"/>
            <a:ext cx="14287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8837" name="Line 21"/>
          <p:cNvSpPr>
            <a:spLocks noChangeShapeType="1"/>
          </p:cNvSpPr>
          <p:nvPr/>
        </p:nvSpPr>
        <p:spPr bwMode="auto">
          <a:xfrm flipV="1">
            <a:off x="2987701" y="5445125"/>
            <a:ext cx="1444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8838" name="Line 22"/>
          <p:cNvSpPr>
            <a:spLocks noChangeShapeType="1"/>
          </p:cNvSpPr>
          <p:nvPr/>
        </p:nvSpPr>
        <p:spPr bwMode="auto">
          <a:xfrm flipV="1">
            <a:off x="4283101" y="4579938"/>
            <a:ext cx="1444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8839" name="Oval 23"/>
          <p:cNvSpPr>
            <a:spLocks noChangeArrowheads="1"/>
          </p:cNvSpPr>
          <p:nvPr/>
        </p:nvSpPr>
        <p:spPr bwMode="auto">
          <a:xfrm>
            <a:off x="4356126" y="4508500"/>
            <a:ext cx="142875" cy="1428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418840" name="Line 24"/>
          <p:cNvSpPr>
            <a:spLocks noChangeShapeType="1"/>
          </p:cNvSpPr>
          <p:nvPr/>
        </p:nvSpPr>
        <p:spPr bwMode="auto">
          <a:xfrm flipV="1">
            <a:off x="3132163" y="5229225"/>
            <a:ext cx="144463" cy="2159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8841" name="Line 25"/>
          <p:cNvSpPr>
            <a:spLocks noChangeShapeType="1"/>
          </p:cNvSpPr>
          <p:nvPr/>
        </p:nvSpPr>
        <p:spPr bwMode="auto">
          <a:xfrm flipH="1" flipV="1">
            <a:off x="2700363" y="5229225"/>
            <a:ext cx="144463" cy="2159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8842" name="Line 26"/>
          <p:cNvSpPr>
            <a:spLocks noChangeShapeType="1"/>
          </p:cNvSpPr>
          <p:nvPr/>
        </p:nvSpPr>
        <p:spPr bwMode="auto">
          <a:xfrm flipH="1" flipV="1">
            <a:off x="3419501" y="5229225"/>
            <a:ext cx="144462" cy="2159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8843" name="Line 27"/>
          <p:cNvSpPr>
            <a:spLocks noChangeShapeType="1"/>
          </p:cNvSpPr>
          <p:nvPr/>
        </p:nvSpPr>
        <p:spPr bwMode="auto">
          <a:xfrm flipV="1">
            <a:off x="4427563" y="4148138"/>
            <a:ext cx="28733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8844" name="Line 28"/>
          <p:cNvSpPr>
            <a:spLocks noChangeShapeType="1"/>
          </p:cNvSpPr>
          <p:nvPr/>
        </p:nvSpPr>
        <p:spPr bwMode="auto">
          <a:xfrm flipH="1" flipV="1">
            <a:off x="4140226" y="4148138"/>
            <a:ext cx="28733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8845" name="Oval 29"/>
          <p:cNvSpPr>
            <a:spLocks noChangeArrowheads="1"/>
          </p:cNvSpPr>
          <p:nvPr/>
        </p:nvSpPr>
        <p:spPr bwMode="auto">
          <a:xfrm>
            <a:off x="4067201" y="4076700"/>
            <a:ext cx="142875" cy="1428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418846" name="Oval 30"/>
          <p:cNvSpPr>
            <a:spLocks noChangeArrowheads="1"/>
          </p:cNvSpPr>
          <p:nvPr/>
        </p:nvSpPr>
        <p:spPr bwMode="auto">
          <a:xfrm>
            <a:off x="4645051" y="4076700"/>
            <a:ext cx="142875" cy="1428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418847" name="AutoShape 31"/>
          <p:cNvSpPr>
            <a:spLocks noChangeArrowheads="1"/>
          </p:cNvSpPr>
          <p:nvPr/>
        </p:nvSpPr>
        <p:spPr bwMode="auto">
          <a:xfrm>
            <a:off x="177825" y="4292600"/>
            <a:ext cx="6338888" cy="4681538"/>
          </a:xfrm>
          <a:custGeom>
            <a:avLst/>
            <a:gdLst>
              <a:gd name="G0" fmla="+- 10800 0 0"/>
              <a:gd name="G1" fmla="+- -11471404 0 0"/>
              <a:gd name="G2" fmla="+- 0 0 -11471404"/>
              <a:gd name="T0" fmla="*/ 0 256 1"/>
              <a:gd name="T1" fmla="*/ 180 256 1"/>
              <a:gd name="G3" fmla="+- -11471404 T0 T1"/>
              <a:gd name="T2" fmla="*/ 0 256 1"/>
              <a:gd name="T3" fmla="*/ 90 256 1"/>
              <a:gd name="G4" fmla="+- -11471404 T2 T3"/>
              <a:gd name="G5" fmla="*/ G4 2 1"/>
              <a:gd name="T4" fmla="*/ 90 256 1"/>
              <a:gd name="T5" fmla="*/ 0 256 1"/>
              <a:gd name="G6" fmla="+- -11471404 T4 T5"/>
              <a:gd name="G7" fmla="*/ G6 2 1"/>
              <a:gd name="G8" fmla="abs -11471404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800"/>
              <a:gd name="G18" fmla="*/ 10800 1 2"/>
              <a:gd name="G19" fmla="+- G18 5400 0"/>
              <a:gd name="G20" fmla="cos G19 -11471404"/>
              <a:gd name="G21" fmla="sin G19 -11471404"/>
              <a:gd name="G22" fmla="+- G20 10800 0"/>
              <a:gd name="G23" fmla="+- G21 10800 0"/>
              <a:gd name="G24" fmla="+- 10800 0 G20"/>
              <a:gd name="G25" fmla="+- 10800 10800 0"/>
              <a:gd name="G26" fmla="?: G9 G17 G25"/>
              <a:gd name="G27" fmla="?: G9 0 21600"/>
              <a:gd name="G28" fmla="cos 10800 -11471404"/>
              <a:gd name="G29" fmla="sin 10800 -11471404"/>
              <a:gd name="G30" fmla="sin 10800 -11471404"/>
              <a:gd name="G31" fmla="+- G28 10800 0"/>
              <a:gd name="G32" fmla="+- G29 10800 0"/>
              <a:gd name="G33" fmla="+- G30 10800 0"/>
              <a:gd name="G34" fmla="?: G4 0 G31"/>
              <a:gd name="G35" fmla="?: -11471404 G34 0"/>
              <a:gd name="G36" fmla="?: G6 G35 G31"/>
              <a:gd name="G37" fmla="+- 21600 0 G36"/>
              <a:gd name="G38" fmla="?: G4 0 G33"/>
              <a:gd name="G39" fmla="?: -11471404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40 w 21600"/>
              <a:gd name="T15" fmla="*/ 9866 h 21600"/>
              <a:gd name="T16" fmla="*/ 10800 w 21600"/>
              <a:gd name="T17" fmla="*/ 0 h 21600"/>
              <a:gd name="T18" fmla="*/ 21560 w 21600"/>
              <a:gd name="T19" fmla="*/ 9866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40" y="9866"/>
                </a:moveTo>
                <a:cubicBezTo>
                  <a:pt x="524" y="4284"/>
                  <a:pt x="5197" y="0"/>
                  <a:pt x="10800" y="0"/>
                </a:cubicBezTo>
                <a:cubicBezTo>
                  <a:pt x="16402" y="0"/>
                  <a:pt x="21075" y="4284"/>
                  <a:pt x="21559" y="9866"/>
                </a:cubicBezTo>
                <a:cubicBezTo>
                  <a:pt x="21075" y="4284"/>
                  <a:pt x="16402" y="0"/>
                  <a:pt x="10799" y="0"/>
                </a:cubicBezTo>
                <a:cubicBezTo>
                  <a:pt x="5197" y="0"/>
                  <a:pt x="524" y="4284"/>
                  <a:pt x="40" y="9866"/>
                </a:cubicBezTo>
                <a:close/>
              </a:path>
            </a:pathLst>
          </a:custGeom>
          <a:solidFill>
            <a:srgbClr val="00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8848" name="AutoShape 32"/>
          <p:cNvSpPr>
            <a:spLocks noChangeArrowheads="1"/>
          </p:cNvSpPr>
          <p:nvPr/>
        </p:nvSpPr>
        <p:spPr bwMode="auto">
          <a:xfrm>
            <a:off x="-539725" y="3716338"/>
            <a:ext cx="7777163" cy="5832475"/>
          </a:xfrm>
          <a:custGeom>
            <a:avLst/>
            <a:gdLst>
              <a:gd name="G0" fmla="+- 10800 0 0"/>
              <a:gd name="G1" fmla="+- -11471404 0 0"/>
              <a:gd name="G2" fmla="+- 0 0 -11471404"/>
              <a:gd name="T0" fmla="*/ 0 256 1"/>
              <a:gd name="T1" fmla="*/ 180 256 1"/>
              <a:gd name="G3" fmla="+- -11471404 T0 T1"/>
              <a:gd name="T2" fmla="*/ 0 256 1"/>
              <a:gd name="T3" fmla="*/ 90 256 1"/>
              <a:gd name="G4" fmla="+- -11471404 T2 T3"/>
              <a:gd name="G5" fmla="*/ G4 2 1"/>
              <a:gd name="T4" fmla="*/ 90 256 1"/>
              <a:gd name="T5" fmla="*/ 0 256 1"/>
              <a:gd name="G6" fmla="+- -11471404 T4 T5"/>
              <a:gd name="G7" fmla="*/ G6 2 1"/>
              <a:gd name="G8" fmla="abs -11471404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800"/>
              <a:gd name="G18" fmla="*/ 10800 1 2"/>
              <a:gd name="G19" fmla="+- G18 5400 0"/>
              <a:gd name="G20" fmla="cos G19 -11471404"/>
              <a:gd name="G21" fmla="sin G19 -11471404"/>
              <a:gd name="G22" fmla="+- G20 10800 0"/>
              <a:gd name="G23" fmla="+- G21 10800 0"/>
              <a:gd name="G24" fmla="+- 10800 0 G20"/>
              <a:gd name="G25" fmla="+- 10800 10800 0"/>
              <a:gd name="G26" fmla="?: G9 G17 G25"/>
              <a:gd name="G27" fmla="?: G9 0 21600"/>
              <a:gd name="G28" fmla="cos 10800 -11471404"/>
              <a:gd name="G29" fmla="sin 10800 -11471404"/>
              <a:gd name="G30" fmla="sin 10800 -11471404"/>
              <a:gd name="G31" fmla="+- G28 10800 0"/>
              <a:gd name="G32" fmla="+- G29 10800 0"/>
              <a:gd name="G33" fmla="+- G30 10800 0"/>
              <a:gd name="G34" fmla="?: G4 0 G31"/>
              <a:gd name="G35" fmla="?: -11471404 G34 0"/>
              <a:gd name="G36" fmla="?: G6 G35 G31"/>
              <a:gd name="G37" fmla="+- 21600 0 G36"/>
              <a:gd name="G38" fmla="?: G4 0 G33"/>
              <a:gd name="G39" fmla="?: -11471404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40 w 21600"/>
              <a:gd name="T15" fmla="*/ 9866 h 21600"/>
              <a:gd name="T16" fmla="*/ 10800 w 21600"/>
              <a:gd name="T17" fmla="*/ 0 h 21600"/>
              <a:gd name="T18" fmla="*/ 21560 w 21600"/>
              <a:gd name="T19" fmla="*/ 9866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40" y="9866"/>
                </a:moveTo>
                <a:cubicBezTo>
                  <a:pt x="524" y="4284"/>
                  <a:pt x="5197" y="0"/>
                  <a:pt x="10800" y="0"/>
                </a:cubicBezTo>
                <a:cubicBezTo>
                  <a:pt x="16402" y="0"/>
                  <a:pt x="21075" y="4284"/>
                  <a:pt x="21559" y="9866"/>
                </a:cubicBezTo>
                <a:cubicBezTo>
                  <a:pt x="21075" y="4284"/>
                  <a:pt x="16402" y="0"/>
                  <a:pt x="10799" y="0"/>
                </a:cubicBezTo>
                <a:cubicBezTo>
                  <a:pt x="5197" y="0"/>
                  <a:pt x="524" y="4284"/>
                  <a:pt x="40" y="9866"/>
                </a:cubicBezTo>
                <a:close/>
              </a:path>
            </a:pathLst>
          </a:custGeom>
          <a:solidFill>
            <a:srgbClr val="00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8849" name="Line 33"/>
          <p:cNvSpPr>
            <a:spLocks noChangeShapeType="1"/>
          </p:cNvSpPr>
          <p:nvPr/>
        </p:nvSpPr>
        <p:spPr bwMode="auto">
          <a:xfrm flipH="1" flipV="1">
            <a:off x="3924326" y="4581525"/>
            <a:ext cx="71437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8850" name="Oval 34"/>
          <p:cNvSpPr>
            <a:spLocks noChangeArrowheads="1"/>
          </p:cNvSpPr>
          <p:nvPr/>
        </p:nvSpPr>
        <p:spPr bwMode="auto">
          <a:xfrm>
            <a:off x="3852888" y="4508500"/>
            <a:ext cx="142875" cy="1428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418853" name="Line 37"/>
          <p:cNvSpPr>
            <a:spLocks noChangeShapeType="1"/>
          </p:cNvSpPr>
          <p:nvPr/>
        </p:nvSpPr>
        <p:spPr bwMode="auto">
          <a:xfrm flipV="1">
            <a:off x="3852888" y="5229225"/>
            <a:ext cx="144463" cy="2159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8854" name="Line 38"/>
          <p:cNvSpPr>
            <a:spLocks noChangeShapeType="1"/>
          </p:cNvSpPr>
          <p:nvPr/>
        </p:nvSpPr>
        <p:spPr bwMode="auto">
          <a:xfrm flipH="1" flipV="1">
            <a:off x="3995763" y="4724400"/>
            <a:ext cx="107950" cy="2889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8863" name="Text Box 47"/>
          <p:cNvSpPr txBox="1">
            <a:spLocks noChangeArrowheads="1"/>
          </p:cNvSpPr>
          <p:nvPr/>
        </p:nvSpPr>
        <p:spPr bwMode="auto">
          <a:xfrm>
            <a:off x="1116038" y="3968750"/>
            <a:ext cx="55245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/>
              <a:t>C</a:t>
            </a:r>
            <a:r>
              <a:rPr lang="en-US" altLang="ja-JP" baseline="-25000"/>
              <a:t>j-1</a:t>
            </a:r>
          </a:p>
        </p:txBody>
      </p:sp>
      <p:sp>
        <p:nvSpPr>
          <p:cNvPr id="418864" name="Text Box 48"/>
          <p:cNvSpPr txBox="1">
            <a:spLocks noChangeArrowheads="1"/>
          </p:cNvSpPr>
          <p:nvPr/>
        </p:nvSpPr>
        <p:spPr bwMode="auto">
          <a:xfrm>
            <a:off x="1116038" y="4652963"/>
            <a:ext cx="404813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/>
              <a:t>C</a:t>
            </a:r>
            <a:r>
              <a:rPr lang="en-US" altLang="ja-JP" baseline="-25000"/>
              <a:t>j</a:t>
            </a:r>
          </a:p>
        </p:txBody>
      </p:sp>
      <p:sp>
        <p:nvSpPr>
          <p:cNvPr id="418866" name="Text Box 50"/>
          <p:cNvSpPr txBox="1">
            <a:spLocks noChangeArrowheads="1"/>
          </p:cNvSpPr>
          <p:nvPr/>
        </p:nvSpPr>
        <p:spPr bwMode="auto">
          <a:xfrm>
            <a:off x="1116038" y="5337175"/>
            <a:ext cx="593725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/>
              <a:t>C</a:t>
            </a:r>
            <a:r>
              <a:rPr lang="en-US" altLang="ja-JP" baseline="-25000"/>
              <a:t>j+1</a:t>
            </a:r>
          </a:p>
        </p:txBody>
      </p:sp>
      <p:sp>
        <p:nvSpPr>
          <p:cNvPr id="418867" name="Text Box 51"/>
          <p:cNvSpPr txBox="1">
            <a:spLocks noChangeArrowheads="1"/>
          </p:cNvSpPr>
          <p:nvPr/>
        </p:nvSpPr>
        <p:spPr bwMode="auto">
          <a:xfrm>
            <a:off x="3779863" y="3789363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/>
              <a:t>a</a:t>
            </a:r>
          </a:p>
        </p:txBody>
      </p:sp>
      <p:sp>
        <p:nvSpPr>
          <p:cNvPr id="418868" name="Text Box 52"/>
          <p:cNvSpPr txBox="1">
            <a:spLocks noChangeArrowheads="1"/>
          </p:cNvSpPr>
          <p:nvPr/>
        </p:nvSpPr>
        <p:spPr bwMode="auto">
          <a:xfrm>
            <a:off x="4356126" y="3824288"/>
            <a:ext cx="325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/>
              <a:t>b</a:t>
            </a:r>
          </a:p>
        </p:txBody>
      </p:sp>
      <p:sp>
        <p:nvSpPr>
          <p:cNvPr id="418869" name="Text Box 53"/>
          <p:cNvSpPr txBox="1">
            <a:spLocks noChangeArrowheads="1"/>
          </p:cNvSpPr>
          <p:nvPr/>
        </p:nvSpPr>
        <p:spPr bwMode="auto">
          <a:xfrm>
            <a:off x="1116038" y="6200775"/>
            <a:ext cx="120015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/>
              <a:t>最終段階</a:t>
            </a:r>
          </a:p>
        </p:txBody>
      </p:sp>
      <p:sp>
        <p:nvSpPr>
          <p:cNvPr id="418870" name="AutoShape 54"/>
          <p:cNvSpPr>
            <a:spLocks noChangeArrowheads="1"/>
          </p:cNvSpPr>
          <p:nvPr/>
        </p:nvSpPr>
        <p:spPr bwMode="auto">
          <a:xfrm>
            <a:off x="-1836712" y="2851150"/>
            <a:ext cx="10440988" cy="7850188"/>
          </a:xfrm>
          <a:custGeom>
            <a:avLst/>
            <a:gdLst>
              <a:gd name="G0" fmla="+- 10800 0 0"/>
              <a:gd name="G1" fmla="+- -11471404 0 0"/>
              <a:gd name="G2" fmla="+- 0 0 -11471404"/>
              <a:gd name="T0" fmla="*/ 0 256 1"/>
              <a:gd name="T1" fmla="*/ 180 256 1"/>
              <a:gd name="G3" fmla="+- -11471404 T0 T1"/>
              <a:gd name="T2" fmla="*/ 0 256 1"/>
              <a:gd name="T3" fmla="*/ 90 256 1"/>
              <a:gd name="G4" fmla="+- -11471404 T2 T3"/>
              <a:gd name="G5" fmla="*/ G4 2 1"/>
              <a:gd name="T4" fmla="*/ 90 256 1"/>
              <a:gd name="T5" fmla="*/ 0 256 1"/>
              <a:gd name="G6" fmla="+- -11471404 T4 T5"/>
              <a:gd name="G7" fmla="*/ G6 2 1"/>
              <a:gd name="G8" fmla="abs -11471404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800"/>
              <a:gd name="G18" fmla="*/ 10800 1 2"/>
              <a:gd name="G19" fmla="+- G18 5400 0"/>
              <a:gd name="G20" fmla="cos G19 -11471404"/>
              <a:gd name="G21" fmla="sin G19 -11471404"/>
              <a:gd name="G22" fmla="+- G20 10800 0"/>
              <a:gd name="G23" fmla="+- G21 10800 0"/>
              <a:gd name="G24" fmla="+- 10800 0 G20"/>
              <a:gd name="G25" fmla="+- 10800 10800 0"/>
              <a:gd name="G26" fmla="?: G9 G17 G25"/>
              <a:gd name="G27" fmla="?: G9 0 21600"/>
              <a:gd name="G28" fmla="cos 10800 -11471404"/>
              <a:gd name="G29" fmla="sin 10800 -11471404"/>
              <a:gd name="G30" fmla="sin 10800 -11471404"/>
              <a:gd name="G31" fmla="+- G28 10800 0"/>
              <a:gd name="G32" fmla="+- G29 10800 0"/>
              <a:gd name="G33" fmla="+- G30 10800 0"/>
              <a:gd name="G34" fmla="?: G4 0 G31"/>
              <a:gd name="G35" fmla="?: -11471404 G34 0"/>
              <a:gd name="G36" fmla="?: G6 G35 G31"/>
              <a:gd name="G37" fmla="+- 21600 0 G36"/>
              <a:gd name="G38" fmla="?: G4 0 G33"/>
              <a:gd name="G39" fmla="?: -11471404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40 w 21600"/>
              <a:gd name="T15" fmla="*/ 9866 h 21600"/>
              <a:gd name="T16" fmla="*/ 10800 w 21600"/>
              <a:gd name="T17" fmla="*/ 0 h 21600"/>
              <a:gd name="T18" fmla="*/ 21560 w 21600"/>
              <a:gd name="T19" fmla="*/ 9866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40" y="9866"/>
                </a:moveTo>
                <a:cubicBezTo>
                  <a:pt x="524" y="4284"/>
                  <a:pt x="5197" y="0"/>
                  <a:pt x="10800" y="0"/>
                </a:cubicBezTo>
                <a:cubicBezTo>
                  <a:pt x="16402" y="0"/>
                  <a:pt x="21075" y="4284"/>
                  <a:pt x="21559" y="9866"/>
                </a:cubicBezTo>
                <a:cubicBezTo>
                  <a:pt x="21075" y="4284"/>
                  <a:pt x="16402" y="0"/>
                  <a:pt x="10799" y="0"/>
                </a:cubicBezTo>
                <a:cubicBezTo>
                  <a:pt x="5197" y="0"/>
                  <a:pt x="524" y="4284"/>
                  <a:pt x="40" y="9866"/>
                </a:cubicBezTo>
                <a:close/>
              </a:path>
            </a:pathLst>
          </a:custGeom>
          <a:solidFill>
            <a:srgbClr val="00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8871" name="Text Box 55"/>
          <p:cNvSpPr txBox="1">
            <a:spLocks noChangeArrowheads="1"/>
          </p:cNvSpPr>
          <p:nvPr/>
        </p:nvSpPr>
        <p:spPr bwMode="auto">
          <a:xfrm>
            <a:off x="1116038" y="2960688"/>
            <a:ext cx="460375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/>
              <a:t>C</a:t>
            </a:r>
            <a:r>
              <a:rPr lang="en-US" altLang="ja-JP" baseline="-25000"/>
              <a:t>0</a:t>
            </a:r>
            <a:endParaRPr lang="ja-JP" altLang="en-US" baseline="-25000"/>
          </a:p>
        </p:txBody>
      </p:sp>
      <p:sp>
        <p:nvSpPr>
          <p:cNvPr id="418872" name="Line 56"/>
          <p:cNvSpPr>
            <a:spLocks noChangeShapeType="1"/>
          </p:cNvSpPr>
          <p:nvPr/>
        </p:nvSpPr>
        <p:spPr bwMode="auto">
          <a:xfrm>
            <a:off x="1331938" y="5805488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8873" name="Line 57"/>
          <p:cNvSpPr>
            <a:spLocks noChangeShapeType="1"/>
          </p:cNvSpPr>
          <p:nvPr/>
        </p:nvSpPr>
        <p:spPr bwMode="auto">
          <a:xfrm>
            <a:off x="1331938" y="3357563"/>
            <a:ext cx="0" cy="649287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8874" name="Line 58"/>
          <p:cNvSpPr>
            <a:spLocks noChangeShapeType="1"/>
          </p:cNvSpPr>
          <p:nvPr/>
        </p:nvSpPr>
        <p:spPr bwMode="auto">
          <a:xfrm>
            <a:off x="6012160" y="2851151"/>
            <a:ext cx="0" cy="353060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8875" name="Text Box 59"/>
          <p:cNvSpPr txBox="1">
            <a:spLocks noChangeArrowheads="1"/>
          </p:cNvSpPr>
          <p:nvPr/>
        </p:nvSpPr>
        <p:spPr bwMode="auto">
          <a:xfrm>
            <a:off x="6366173" y="4365625"/>
            <a:ext cx="1974850" cy="701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ja-JP" altLang="en-US" b="1">
                <a:solidFill>
                  <a:srgbClr val="0000FF"/>
                </a:solidFill>
              </a:rPr>
              <a:t>コンパクト</a:t>
            </a:r>
          </a:p>
          <a:p>
            <a:pPr algn="ctr"/>
            <a:r>
              <a:rPr lang="ja-JP" altLang="en-US" b="1">
                <a:solidFill>
                  <a:srgbClr val="0000FF"/>
                </a:solidFill>
              </a:rPr>
              <a:t>（数学的帰納法）</a:t>
            </a:r>
          </a:p>
        </p:txBody>
      </p:sp>
      <p:sp>
        <p:nvSpPr>
          <p:cNvPr id="418877" name="Text Box 61"/>
          <p:cNvSpPr txBox="1">
            <a:spLocks noChangeArrowheads="1"/>
          </p:cNvSpPr>
          <p:nvPr/>
        </p:nvSpPr>
        <p:spPr bwMode="auto">
          <a:xfrm>
            <a:off x="518567" y="1808163"/>
            <a:ext cx="79592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dirty="0"/>
              <a:t>背</a:t>
            </a:r>
            <a:r>
              <a:rPr lang="ja-JP" altLang="en-US" dirty="0" smtClean="0"/>
              <a:t>理法により</a:t>
            </a:r>
            <a:r>
              <a:rPr lang="ja-JP" altLang="en-US" dirty="0"/>
              <a:t>　「</a:t>
            </a:r>
            <a:r>
              <a:rPr lang="en-US" altLang="ja-JP" dirty="0"/>
              <a:t>C</a:t>
            </a:r>
            <a:r>
              <a:rPr lang="en-US" altLang="ja-JP" baseline="-25000" dirty="0"/>
              <a:t>j-1</a:t>
            </a:r>
            <a:r>
              <a:rPr lang="ja-JP" altLang="en-US" dirty="0"/>
              <a:t>：コンパクトでない」 </a:t>
            </a:r>
            <a:r>
              <a:rPr lang="en-US" altLang="ja-JP" dirty="0"/>
              <a:t>⇒ </a:t>
            </a:r>
            <a:r>
              <a:rPr lang="ja-JP" altLang="en-US" dirty="0"/>
              <a:t>「</a:t>
            </a:r>
            <a:r>
              <a:rPr lang="en-US" altLang="ja-JP" dirty="0" err="1"/>
              <a:t>C</a:t>
            </a:r>
            <a:r>
              <a:rPr lang="en-US" altLang="ja-JP" baseline="-25000" dirty="0" err="1"/>
              <a:t>j</a:t>
            </a:r>
            <a:r>
              <a:rPr lang="ja-JP" altLang="en-US" dirty="0"/>
              <a:t>：コンパクトでない」　を示す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0000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0000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2417</TotalTime>
  <Words>202</Words>
  <Application>Microsoft Office PowerPoint</Application>
  <PresentationFormat>画面に合わせる (4:3)</PresentationFormat>
  <Paragraphs>142</Paragraphs>
  <Slides>7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ＭＳ Ｐゴシック</vt:lpstr>
      <vt:lpstr>ＭＳ Ｐ明朝</vt:lpstr>
      <vt:lpstr>Arial</vt:lpstr>
      <vt:lpstr>Times New Roman</vt:lpstr>
      <vt:lpstr>Wingdings</vt:lpstr>
      <vt:lpstr>Pixel</vt:lpstr>
      <vt:lpstr>情報数理特論B</vt:lpstr>
      <vt:lpstr>符号理論（講義前半）</vt:lpstr>
      <vt:lpstr>Huffmanの符号化法Ⅰ（１）</vt:lpstr>
      <vt:lpstr>Huffmanの符号化法Ⅰ（１）’</vt:lpstr>
      <vt:lpstr>Huffmanの符号化法Ⅰ（１）’’</vt:lpstr>
      <vt:lpstr>Huffmanの符号化法Ⅰ（2）</vt:lpstr>
      <vt:lpstr>定理2.3の証明の補足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情報数理特論</dc:title>
  <dc:subject>QRコードを作ろう!</dc:subject>
  <dc:creator>幸山直人</dc:creator>
  <cp:lastModifiedBy>KOUYAMA Naoto</cp:lastModifiedBy>
  <cp:revision>237</cp:revision>
  <dcterms:created xsi:type="dcterms:W3CDTF">1601-01-01T00:00:00Z</dcterms:created>
  <dcterms:modified xsi:type="dcterms:W3CDTF">2019-04-17T16:25:57Z</dcterms:modified>
</cp:coreProperties>
</file>