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433" r:id="rId2"/>
    <p:sldId id="452" r:id="rId3"/>
    <p:sldId id="457" r:id="rId4"/>
    <p:sldId id="458" r:id="rId5"/>
    <p:sldId id="43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DEDEDE"/>
    <a:srgbClr val="C0C0C0"/>
    <a:srgbClr val="FFFF0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94491F1F-E163-45D5-A229-2D7AF5C64BE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1692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88707CC-BC3D-4C06-B364-1F55B28B2B7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950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3126A9-1C11-459A-883D-B89367547591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0660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70AED3-A605-496D-86C4-564E1129344C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0176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9237" name="Text Box 21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/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190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391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タイトル、クリップ アート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オンライン画像のプレースホルダー 2"/>
          <p:cNvSpPr>
            <a:spLocks noGrp="1"/>
          </p:cNvSpPr>
          <p:nvPr>
            <p:ph type="clipArt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7448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7872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755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557338"/>
            <a:ext cx="8229600" cy="4895850"/>
          </a:xfrm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1210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074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5733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41455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292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8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958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27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688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622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209" name="Text Box 17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kumimoji="0" lang="en-US" altLang="ja-JP" sz="1800" b="1" dirty="0" smtClean="0">
                <a:solidFill>
                  <a:schemeClr val="bg1"/>
                </a:solidFill>
              </a:rPr>
              <a:t>2019</a:t>
            </a:r>
            <a:r>
              <a:rPr kumimoji="0"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kumimoji="0" lang="ja-JP" altLang="en-US" sz="1800" b="1" dirty="0">
                <a:solidFill>
                  <a:schemeClr val="bg1"/>
                </a:solidFill>
              </a:rPr>
              <a:t>　情報</a:t>
            </a:r>
            <a:r>
              <a:rPr kumimoji="0" lang="ja-JP" altLang="en-US" sz="1800" b="1" dirty="0" smtClean="0">
                <a:solidFill>
                  <a:schemeClr val="bg1"/>
                </a:solidFill>
              </a:rPr>
              <a:t>数理特論</a:t>
            </a:r>
            <a:r>
              <a:rPr kumimoji="0" lang="en-US" altLang="ja-JP" sz="1800" b="1" dirty="0" smtClean="0">
                <a:solidFill>
                  <a:schemeClr val="bg1"/>
                </a:solidFill>
              </a:rPr>
              <a:t>B</a:t>
            </a:r>
            <a:endParaRPr lang="en-US" altLang="ja-JP" sz="18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情報</a:t>
            </a:r>
            <a:r>
              <a:rPr lang="ja-JP" altLang="en-US" dirty="0" smtClean="0"/>
              <a:t>数理特論</a:t>
            </a:r>
            <a:r>
              <a:rPr lang="en-US" altLang="ja-JP" dirty="0" smtClean="0"/>
              <a:t>B</a:t>
            </a:r>
            <a:endParaRPr lang="ja-JP" altLang="en-US" dirty="0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ja-JP" altLang="en-US"/>
              <a:t>～ </a:t>
            </a:r>
            <a:r>
              <a:rPr lang="en-US" altLang="ja-JP"/>
              <a:t>Huffman</a:t>
            </a:r>
            <a:r>
              <a:rPr lang="ja-JP" altLang="en-US"/>
              <a:t>の符号化法</a:t>
            </a:r>
            <a:r>
              <a:rPr lang="en-US" altLang="ja-JP"/>
              <a:t>Ⅱ </a:t>
            </a:r>
            <a:r>
              <a:rPr lang="ja-JP" altLang="en-US"/>
              <a:t>～</a:t>
            </a:r>
          </a:p>
        </p:txBody>
      </p:sp>
      <p:sp>
        <p:nvSpPr>
          <p:cNvPr id="414724" name="Text Box 4"/>
          <p:cNvSpPr txBox="1">
            <a:spLocks noChangeArrowheads="1"/>
          </p:cNvSpPr>
          <p:nvPr/>
        </p:nvSpPr>
        <p:spPr bwMode="auto">
          <a:xfrm>
            <a:off x="3276600" y="1706563"/>
            <a:ext cx="4895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800" b="1" dirty="0" smtClean="0">
                <a:solidFill>
                  <a:schemeClr val="bg1"/>
                </a:solidFill>
              </a:rPr>
              <a:t>2019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年度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符号理論（講義前半）</a:t>
            </a:r>
            <a:endParaRPr lang="en-US" altLang="ja-JP"/>
          </a:p>
        </p:txBody>
      </p:sp>
      <p:sp>
        <p:nvSpPr>
          <p:cNvPr id="453635" name="AutoShape 3"/>
          <p:cNvSpPr>
            <a:spLocks noChangeArrowheads="1"/>
          </p:cNvSpPr>
          <p:nvPr/>
        </p:nvSpPr>
        <p:spPr bwMode="auto">
          <a:xfrm>
            <a:off x="431800" y="1484313"/>
            <a:ext cx="8280400" cy="5040312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2400"/>
          </a:p>
        </p:txBody>
      </p:sp>
      <p:sp>
        <p:nvSpPr>
          <p:cNvPr id="453636" name="AutoShape 4"/>
          <p:cNvSpPr>
            <a:spLocks noChangeArrowheads="1"/>
          </p:cNvSpPr>
          <p:nvPr/>
        </p:nvSpPr>
        <p:spPr bwMode="auto">
          <a:xfrm>
            <a:off x="755650" y="3068638"/>
            <a:ext cx="2087563" cy="31686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誤り訂正符号理論</a:t>
            </a:r>
          </a:p>
          <a:p>
            <a:pPr algn="ctr"/>
            <a:endParaRPr lang="ja-JP" altLang="en-US"/>
          </a:p>
          <a:p>
            <a:pPr algn="ctr"/>
            <a:r>
              <a:rPr lang="ja-JP" altLang="en-US" sz="1800"/>
              <a:t>・ 情報の正確性</a:t>
            </a:r>
          </a:p>
        </p:txBody>
      </p:sp>
      <p:sp>
        <p:nvSpPr>
          <p:cNvPr id="453637" name="AutoShape 5"/>
          <p:cNvSpPr>
            <a:spLocks noChangeArrowheads="1"/>
          </p:cNvSpPr>
          <p:nvPr/>
        </p:nvSpPr>
        <p:spPr bwMode="auto">
          <a:xfrm>
            <a:off x="3132138" y="3068638"/>
            <a:ext cx="2087562" cy="31686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暗号理論</a:t>
            </a:r>
          </a:p>
          <a:p>
            <a:pPr algn="ctr"/>
            <a:endParaRPr lang="ja-JP" altLang="en-US" b="1"/>
          </a:p>
          <a:p>
            <a:pPr algn="ctr"/>
            <a:r>
              <a:rPr lang="ja-JP" altLang="en-US" sz="1800"/>
              <a:t>・ 情報の秘密性</a:t>
            </a:r>
          </a:p>
        </p:txBody>
      </p:sp>
      <p:sp>
        <p:nvSpPr>
          <p:cNvPr id="453638" name="AutoShape 6"/>
          <p:cNvSpPr>
            <a:spLocks noChangeArrowheads="1"/>
          </p:cNvSpPr>
          <p:nvPr/>
        </p:nvSpPr>
        <p:spPr bwMode="auto">
          <a:xfrm>
            <a:off x="5508625" y="3068638"/>
            <a:ext cx="2087563" cy="31686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圧縮理論</a:t>
            </a:r>
          </a:p>
          <a:p>
            <a:pPr algn="ctr"/>
            <a:endParaRPr lang="ja-JP" altLang="en-US"/>
          </a:p>
          <a:p>
            <a:pPr algn="ctr"/>
            <a:r>
              <a:rPr lang="ja-JP" altLang="en-US" sz="1800"/>
              <a:t>・ 情報の効率性</a:t>
            </a:r>
          </a:p>
        </p:txBody>
      </p:sp>
      <p:sp>
        <p:nvSpPr>
          <p:cNvPr id="453639" name="Text Box 7"/>
          <p:cNvSpPr txBox="1">
            <a:spLocks noChangeArrowheads="1"/>
          </p:cNvSpPr>
          <p:nvPr/>
        </p:nvSpPr>
        <p:spPr bwMode="auto">
          <a:xfrm>
            <a:off x="7812088" y="442436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・・・</a:t>
            </a:r>
          </a:p>
        </p:txBody>
      </p:sp>
      <p:sp>
        <p:nvSpPr>
          <p:cNvPr id="453640" name="Text Box 8"/>
          <p:cNvSpPr txBox="1">
            <a:spLocks noChangeArrowheads="1"/>
          </p:cNvSpPr>
          <p:nvPr/>
        </p:nvSpPr>
        <p:spPr bwMode="auto">
          <a:xfrm>
            <a:off x="900113" y="1700213"/>
            <a:ext cx="52562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符号理論（広義の符号理論）</a:t>
            </a:r>
          </a:p>
        </p:txBody>
      </p:sp>
      <p:sp>
        <p:nvSpPr>
          <p:cNvPr id="453641" name="Text Box 9"/>
          <p:cNvSpPr txBox="1">
            <a:spLocks noChangeArrowheads="1"/>
          </p:cNvSpPr>
          <p:nvPr/>
        </p:nvSpPr>
        <p:spPr bwMode="auto">
          <a:xfrm>
            <a:off x="1187450" y="23241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ja-JP" altLang="en-US" sz="2400"/>
              <a:t>・ 情</a:t>
            </a:r>
            <a:r>
              <a:rPr lang="ja-JP" altLang="en-US" sz="2400"/>
              <a:t>報量（ビットの導入）　</a:t>
            </a:r>
            <a:r>
              <a:rPr lang="en-US" altLang="ja-JP" sz="2400"/>
              <a:t>⇒</a:t>
            </a:r>
            <a:r>
              <a:rPr lang="ja-JP" altLang="en-US" sz="2400"/>
              <a:t>　様々なデジタル情報</a:t>
            </a:r>
          </a:p>
        </p:txBody>
      </p:sp>
      <p:sp>
        <p:nvSpPr>
          <p:cNvPr id="453642" name="Text Box 10"/>
          <p:cNvSpPr txBox="1">
            <a:spLocks noChangeArrowheads="1"/>
          </p:cNvSpPr>
          <p:nvPr/>
        </p:nvSpPr>
        <p:spPr bwMode="auto">
          <a:xfrm>
            <a:off x="6091238" y="1844675"/>
            <a:ext cx="150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＊統計・</a:t>
            </a:r>
            <a:r>
              <a:rPr lang="ja-JP" altLang="en-US" sz="1600">
                <a:solidFill>
                  <a:srgbClr val="FF0000"/>
                </a:solidFill>
              </a:rPr>
              <a:t>確率論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/>
              <a:t>補助定理</a:t>
            </a:r>
            <a:r>
              <a:rPr lang="en-US" altLang="ja-JP" sz="3200"/>
              <a:t>2.1</a:t>
            </a:r>
            <a:r>
              <a:rPr lang="ja-JP" altLang="en-US" sz="3200"/>
              <a:t>の補足１（等号が成り立つ場合）</a:t>
            </a:r>
          </a:p>
        </p:txBody>
      </p:sp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411163" y="1341438"/>
            <a:ext cx="5075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例として（生起確率が</a:t>
            </a:r>
            <a:r>
              <a:rPr lang="en-US" altLang="ja-JP"/>
              <a:t>1/r</a:t>
            </a:r>
            <a:r>
              <a:rPr lang="en-US" altLang="ja-JP" baseline="30000"/>
              <a:t>k</a:t>
            </a:r>
            <a:r>
              <a:rPr lang="ja-JP" altLang="en-US"/>
              <a:t>の形をしている場合）</a:t>
            </a:r>
          </a:p>
        </p:txBody>
      </p:sp>
      <p:sp>
        <p:nvSpPr>
          <p:cNvPr id="463877" name="Text Box 5"/>
          <p:cNvSpPr txBox="1">
            <a:spLocks noChangeArrowheads="1"/>
          </p:cNvSpPr>
          <p:nvPr/>
        </p:nvSpPr>
        <p:spPr bwMode="auto">
          <a:xfrm>
            <a:off x="709613" y="5805488"/>
            <a:ext cx="5375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平均符号長　</a:t>
            </a:r>
            <a:r>
              <a:rPr lang="en-US" altLang="ja-JP"/>
              <a:t>L</a:t>
            </a:r>
            <a:r>
              <a:rPr lang="ja-JP" altLang="en-US"/>
              <a:t>＝</a:t>
            </a:r>
            <a:r>
              <a:rPr lang="en-US" altLang="ja-JP"/>
              <a:t>1×1/2</a:t>
            </a:r>
            <a:r>
              <a:rPr lang="ja-JP" altLang="en-US"/>
              <a:t>＋</a:t>
            </a:r>
            <a:r>
              <a:rPr lang="en-US" altLang="ja-JP"/>
              <a:t>2×1/4</a:t>
            </a:r>
            <a:r>
              <a:rPr lang="ja-JP" altLang="en-US"/>
              <a:t>＋</a:t>
            </a:r>
            <a:r>
              <a:rPr lang="en-US" altLang="ja-JP"/>
              <a:t>2×1/4</a:t>
            </a:r>
            <a:r>
              <a:rPr lang="ja-JP" altLang="en-US"/>
              <a:t>＝</a:t>
            </a:r>
            <a:r>
              <a:rPr lang="en-US" altLang="ja-JP"/>
              <a:t>3/2</a:t>
            </a:r>
          </a:p>
        </p:txBody>
      </p:sp>
      <p:sp>
        <p:nvSpPr>
          <p:cNvPr id="463878" name="Text Box 6"/>
          <p:cNvSpPr txBox="1">
            <a:spLocks noChangeArrowheads="1"/>
          </p:cNvSpPr>
          <p:nvPr/>
        </p:nvSpPr>
        <p:spPr bwMode="auto">
          <a:xfrm>
            <a:off x="741363" y="2197100"/>
            <a:ext cx="608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/>
              <a:t>S</a:t>
            </a:r>
            <a:r>
              <a:rPr lang="ja-JP" altLang="en-US"/>
              <a:t>＝</a:t>
            </a:r>
          </a:p>
        </p:txBody>
      </p:sp>
      <p:sp>
        <p:nvSpPr>
          <p:cNvPr id="463879" name="Text Box 7"/>
          <p:cNvSpPr txBox="1">
            <a:spLocks noChangeArrowheads="1"/>
          </p:cNvSpPr>
          <p:nvPr/>
        </p:nvSpPr>
        <p:spPr bwMode="auto">
          <a:xfrm>
            <a:off x="1404938" y="1987550"/>
            <a:ext cx="1984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/>
              <a:t>s</a:t>
            </a:r>
            <a:r>
              <a:rPr lang="en-US" altLang="ja-JP" baseline="-25000"/>
              <a:t>1</a:t>
            </a:r>
            <a:r>
              <a:rPr lang="ja-JP" altLang="en-US"/>
              <a:t>　　　</a:t>
            </a:r>
            <a:r>
              <a:rPr lang="en-US" altLang="ja-JP"/>
              <a:t>s</a:t>
            </a:r>
            <a:r>
              <a:rPr lang="en-US" altLang="ja-JP" baseline="-25000"/>
              <a:t>2</a:t>
            </a:r>
            <a:r>
              <a:rPr lang="ja-JP" altLang="en-US"/>
              <a:t>　　　</a:t>
            </a:r>
            <a:r>
              <a:rPr lang="en-US" altLang="ja-JP"/>
              <a:t>s</a:t>
            </a:r>
            <a:r>
              <a:rPr lang="en-US" altLang="ja-JP" baseline="-25000"/>
              <a:t>3</a:t>
            </a:r>
          </a:p>
          <a:p>
            <a:pPr algn="ctr"/>
            <a:r>
              <a:rPr lang="en-US" altLang="ja-JP"/>
              <a:t>1/2</a:t>
            </a:r>
            <a:r>
              <a:rPr lang="ja-JP" altLang="en-US"/>
              <a:t>　　</a:t>
            </a:r>
            <a:r>
              <a:rPr lang="en-US" altLang="ja-JP"/>
              <a:t>1/4</a:t>
            </a:r>
            <a:r>
              <a:rPr lang="ja-JP" altLang="en-US"/>
              <a:t>　　</a:t>
            </a:r>
            <a:r>
              <a:rPr lang="en-US" altLang="ja-JP"/>
              <a:t>1/4 </a:t>
            </a:r>
          </a:p>
        </p:txBody>
      </p:sp>
      <p:sp>
        <p:nvSpPr>
          <p:cNvPr id="463880" name="AutoShape 8"/>
          <p:cNvSpPr>
            <a:spLocks/>
          </p:cNvSpPr>
          <p:nvPr/>
        </p:nvSpPr>
        <p:spPr bwMode="auto">
          <a:xfrm>
            <a:off x="1331913" y="2058988"/>
            <a:ext cx="71437" cy="649287"/>
          </a:xfrm>
          <a:prstGeom prst="leftBrace">
            <a:avLst>
              <a:gd name="adj1" fmla="val 7574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463881" name="AutoShape 9"/>
          <p:cNvSpPr>
            <a:spLocks/>
          </p:cNvSpPr>
          <p:nvPr/>
        </p:nvSpPr>
        <p:spPr bwMode="auto">
          <a:xfrm flipH="1">
            <a:off x="3348038" y="2058988"/>
            <a:ext cx="71437" cy="649287"/>
          </a:xfrm>
          <a:prstGeom prst="leftBrace">
            <a:avLst>
              <a:gd name="adj1" fmla="val 7574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1704975" y="3141663"/>
            <a:ext cx="3608388" cy="2051050"/>
            <a:chOff x="1704975" y="3141663"/>
            <a:chExt cx="3608388" cy="2051050"/>
          </a:xfrm>
        </p:grpSpPr>
        <p:sp>
          <p:nvSpPr>
            <p:cNvPr id="463884" name="Text Box 12"/>
            <p:cNvSpPr txBox="1">
              <a:spLocks noChangeArrowheads="1"/>
            </p:cNvSpPr>
            <p:nvPr/>
          </p:nvSpPr>
          <p:spPr bwMode="auto">
            <a:xfrm>
              <a:off x="1704975" y="4795838"/>
              <a:ext cx="9239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s</a:t>
              </a:r>
              <a:r>
                <a:rPr lang="en-US" altLang="ja-JP" baseline="-25000"/>
                <a:t>3</a:t>
              </a:r>
              <a:r>
                <a:rPr lang="ja-JP" altLang="en-US"/>
                <a:t>　</a:t>
              </a:r>
              <a:r>
                <a:rPr lang="en-US" altLang="ja-JP"/>
                <a:t>1/4</a:t>
              </a:r>
              <a:endParaRPr lang="en-US" altLang="ja-JP" baseline="-25000"/>
            </a:p>
          </p:txBody>
        </p:sp>
        <p:sp>
          <p:nvSpPr>
            <p:cNvPr id="463885" name="Text Box 13"/>
            <p:cNvSpPr txBox="1">
              <a:spLocks noChangeArrowheads="1"/>
            </p:cNvSpPr>
            <p:nvPr/>
          </p:nvSpPr>
          <p:spPr bwMode="auto">
            <a:xfrm>
              <a:off x="1704975" y="3141663"/>
              <a:ext cx="9239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s</a:t>
              </a:r>
              <a:r>
                <a:rPr lang="en-US" altLang="ja-JP" baseline="-25000"/>
                <a:t>1</a:t>
              </a:r>
              <a:r>
                <a:rPr lang="ja-JP" altLang="en-US"/>
                <a:t>　</a:t>
              </a:r>
              <a:r>
                <a:rPr lang="en-US" altLang="ja-JP"/>
                <a:t>1/2</a:t>
              </a:r>
              <a:endParaRPr lang="en-US" altLang="ja-JP" baseline="-25000"/>
            </a:p>
          </p:txBody>
        </p:sp>
        <p:sp>
          <p:nvSpPr>
            <p:cNvPr id="463886" name="Text Box 14"/>
            <p:cNvSpPr txBox="1">
              <a:spLocks noChangeArrowheads="1"/>
            </p:cNvSpPr>
            <p:nvPr/>
          </p:nvSpPr>
          <p:spPr bwMode="auto">
            <a:xfrm>
              <a:off x="1704975" y="4003675"/>
              <a:ext cx="9239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s</a:t>
              </a:r>
              <a:r>
                <a:rPr lang="en-US" altLang="ja-JP" baseline="-25000"/>
                <a:t>2</a:t>
              </a:r>
              <a:r>
                <a:rPr lang="ja-JP" altLang="en-US"/>
                <a:t>　</a:t>
              </a:r>
              <a:r>
                <a:rPr lang="en-US" altLang="ja-JP"/>
                <a:t>1/4</a:t>
              </a:r>
              <a:endParaRPr lang="en-US" altLang="ja-JP" baseline="-25000"/>
            </a:p>
          </p:txBody>
        </p:sp>
        <p:sp>
          <p:nvSpPr>
            <p:cNvPr id="463887" name="Line 15"/>
            <p:cNvSpPr>
              <a:spLocks noChangeShapeType="1"/>
            </p:cNvSpPr>
            <p:nvPr/>
          </p:nvSpPr>
          <p:spPr bwMode="auto">
            <a:xfrm>
              <a:off x="2684463" y="4221163"/>
              <a:ext cx="3603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463888" name="Line 16"/>
            <p:cNvSpPr>
              <a:spLocks noChangeShapeType="1"/>
            </p:cNvSpPr>
            <p:nvPr/>
          </p:nvSpPr>
          <p:spPr bwMode="auto">
            <a:xfrm>
              <a:off x="2684463" y="5013325"/>
              <a:ext cx="3603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463889" name="Line 17"/>
            <p:cNvSpPr>
              <a:spLocks noChangeShapeType="1"/>
            </p:cNvSpPr>
            <p:nvPr/>
          </p:nvSpPr>
          <p:spPr bwMode="auto">
            <a:xfrm>
              <a:off x="3044825" y="4221163"/>
              <a:ext cx="0" cy="7921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  <p:sp>
          <p:nvSpPr>
            <p:cNvPr id="463890" name="Line 18"/>
            <p:cNvSpPr>
              <a:spLocks noChangeShapeType="1"/>
            </p:cNvSpPr>
            <p:nvPr/>
          </p:nvSpPr>
          <p:spPr bwMode="auto">
            <a:xfrm>
              <a:off x="3044825" y="4581525"/>
              <a:ext cx="3603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463891" name="Text Box 19"/>
            <p:cNvSpPr txBox="1">
              <a:spLocks noChangeArrowheads="1"/>
            </p:cNvSpPr>
            <p:nvPr/>
          </p:nvSpPr>
          <p:spPr bwMode="auto">
            <a:xfrm>
              <a:off x="3732213" y="3573463"/>
              <a:ext cx="5365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1/2</a:t>
              </a:r>
            </a:p>
          </p:txBody>
        </p:sp>
        <p:sp>
          <p:nvSpPr>
            <p:cNvPr id="463892" name="Line 20"/>
            <p:cNvSpPr>
              <a:spLocks noChangeShapeType="1"/>
            </p:cNvSpPr>
            <p:nvPr/>
          </p:nvSpPr>
          <p:spPr bwMode="auto">
            <a:xfrm>
              <a:off x="3405188" y="3789363"/>
              <a:ext cx="0" cy="7921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  <p:sp>
          <p:nvSpPr>
            <p:cNvPr id="463893" name="Line 21"/>
            <p:cNvSpPr>
              <a:spLocks noChangeShapeType="1"/>
            </p:cNvSpPr>
            <p:nvPr/>
          </p:nvSpPr>
          <p:spPr bwMode="auto">
            <a:xfrm>
              <a:off x="3403600" y="3789363"/>
              <a:ext cx="3603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463894" name="Line 22"/>
            <p:cNvSpPr>
              <a:spLocks noChangeShapeType="1"/>
            </p:cNvSpPr>
            <p:nvPr/>
          </p:nvSpPr>
          <p:spPr bwMode="auto">
            <a:xfrm>
              <a:off x="4268788" y="3789363"/>
              <a:ext cx="3603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463895" name="Line 23"/>
            <p:cNvSpPr>
              <a:spLocks noChangeShapeType="1"/>
            </p:cNvSpPr>
            <p:nvPr/>
          </p:nvSpPr>
          <p:spPr bwMode="auto">
            <a:xfrm>
              <a:off x="2684463" y="3357563"/>
              <a:ext cx="19446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463896" name="Line 24"/>
            <p:cNvSpPr>
              <a:spLocks noChangeShapeType="1"/>
            </p:cNvSpPr>
            <p:nvPr/>
          </p:nvSpPr>
          <p:spPr bwMode="auto">
            <a:xfrm>
              <a:off x="4629150" y="3357563"/>
              <a:ext cx="0" cy="431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463897" name="Line 25"/>
            <p:cNvSpPr>
              <a:spLocks noChangeShapeType="1"/>
            </p:cNvSpPr>
            <p:nvPr/>
          </p:nvSpPr>
          <p:spPr bwMode="auto">
            <a:xfrm>
              <a:off x="4627563" y="3573463"/>
              <a:ext cx="3603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463898" name="Text Box 26"/>
            <p:cNvSpPr txBox="1">
              <a:spLocks noChangeArrowheads="1"/>
            </p:cNvSpPr>
            <p:nvPr/>
          </p:nvSpPr>
          <p:spPr bwMode="auto">
            <a:xfrm>
              <a:off x="4987925" y="3357563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1</a:t>
              </a:r>
            </a:p>
          </p:txBody>
        </p:sp>
        <p:sp>
          <p:nvSpPr>
            <p:cNvPr id="463901" name="Text Box 29"/>
            <p:cNvSpPr txBox="1">
              <a:spLocks noChangeArrowheads="1"/>
            </p:cNvSpPr>
            <p:nvPr/>
          </p:nvSpPr>
          <p:spPr bwMode="auto">
            <a:xfrm>
              <a:off x="3044825" y="4221163"/>
              <a:ext cx="2825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0</a:t>
              </a:r>
            </a:p>
          </p:txBody>
        </p:sp>
        <p:sp>
          <p:nvSpPr>
            <p:cNvPr id="463902" name="Text Box 30"/>
            <p:cNvSpPr txBox="1">
              <a:spLocks noChangeArrowheads="1"/>
            </p:cNvSpPr>
            <p:nvPr/>
          </p:nvSpPr>
          <p:spPr bwMode="auto">
            <a:xfrm>
              <a:off x="3044825" y="4652963"/>
              <a:ext cx="2825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1</a:t>
              </a:r>
            </a:p>
          </p:txBody>
        </p:sp>
        <p:sp>
          <p:nvSpPr>
            <p:cNvPr id="463905" name="Text Box 33"/>
            <p:cNvSpPr txBox="1">
              <a:spLocks noChangeArrowheads="1"/>
            </p:cNvSpPr>
            <p:nvPr/>
          </p:nvSpPr>
          <p:spPr bwMode="auto">
            <a:xfrm>
              <a:off x="4629150" y="3213100"/>
              <a:ext cx="2825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0</a:t>
              </a:r>
            </a:p>
          </p:txBody>
        </p:sp>
        <p:sp>
          <p:nvSpPr>
            <p:cNvPr id="463906" name="Text Box 34"/>
            <p:cNvSpPr txBox="1">
              <a:spLocks noChangeArrowheads="1"/>
            </p:cNvSpPr>
            <p:nvPr/>
          </p:nvSpPr>
          <p:spPr bwMode="auto">
            <a:xfrm>
              <a:off x="4629150" y="3644900"/>
              <a:ext cx="2825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1</a:t>
              </a:r>
            </a:p>
          </p:txBody>
        </p:sp>
      </p:grpSp>
      <p:sp>
        <p:nvSpPr>
          <p:cNvPr id="463907" name="Text Box 35"/>
          <p:cNvSpPr txBox="1">
            <a:spLocks noChangeArrowheads="1"/>
          </p:cNvSpPr>
          <p:nvPr/>
        </p:nvSpPr>
        <p:spPr bwMode="auto">
          <a:xfrm>
            <a:off x="6069013" y="3397250"/>
            <a:ext cx="11906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s</a:t>
            </a:r>
            <a:r>
              <a:rPr lang="en-US" altLang="ja-JP" baseline="-25000"/>
              <a:t>1</a:t>
            </a:r>
            <a:r>
              <a:rPr lang="ja-JP" altLang="en-US"/>
              <a:t>　　</a:t>
            </a:r>
            <a:r>
              <a:rPr lang="en-US" altLang="ja-JP"/>
              <a:t>(0)</a:t>
            </a:r>
          </a:p>
          <a:p>
            <a:endParaRPr lang="en-US" altLang="ja-JP"/>
          </a:p>
          <a:p>
            <a:r>
              <a:rPr lang="en-US" altLang="ja-JP"/>
              <a:t>s</a:t>
            </a:r>
            <a:r>
              <a:rPr lang="en-US" altLang="ja-JP" baseline="-25000"/>
              <a:t>2</a:t>
            </a:r>
            <a:r>
              <a:rPr lang="ja-JP" altLang="en-US"/>
              <a:t>　　</a:t>
            </a:r>
            <a:r>
              <a:rPr lang="en-US" altLang="ja-JP"/>
              <a:t>(10)</a:t>
            </a:r>
          </a:p>
          <a:p>
            <a:endParaRPr lang="en-US" altLang="ja-JP"/>
          </a:p>
          <a:p>
            <a:r>
              <a:rPr lang="en-US" altLang="ja-JP"/>
              <a:t>s</a:t>
            </a:r>
            <a:r>
              <a:rPr lang="en-US" altLang="ja-JP" baseline="-25000"/>
              <a:t>3</a:t>
            </a:r>
            <a:r>
              <a:rPr lang="ja-JP" altLang="en-US"/>
              <a:t>　　</a:t>
            </a:r>
            <a:r>
              <a:rPr lang="en-US" altLang="ja-JP"/>
              <a:t>(11)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/>
              <a:t>補助定理</a:t>
            </a:r>
            <a:r>
              <a:rPr lang="en-US" altLang="ja-JP" sz="3200"/>
              <a:t>2.1</a:t>
            </a:r>
            <a:r>
              <a:rPr lang="ja-JP" altLang="en-US" sz="3200"/>
              <a:t>の補足２（等号が成り立つ場合）</a:t>
            </a:r>
          </a:p>
        </p:txBody>
      </p:sp>
      <p:sp>
        <p:nvSpPr>
          <p:cNvPr id="464899" name="Text Box 3"/>
          <p:cNvSpPr txBox="1">
            <a:spLocks noChangeArrowheads="1"/>
          </p:cNvSpPr>
          <p:nvPr/>
        </p:nvSpPr>
        <p:spPr bwMode="auto">
          <a:xfrm>
            <a:off x="736600" y="5805488"/>
            <a:ext cx="6572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平均符号長　</a:t>
            </a:r>
            <a:r>
              <a:rPr lang="en-US" altLang="ja-JP"/>
              <a:t>L</a:t>
            </a:r>
            <a:r>
              <a:rPr lang="ja-JP" altLang="en-US"/>
              <a:t>＝</a:t>
            </a:r>
            <a:r>
              <a:rPr lang="en-US" altLang="ja-JP"/>
              <a:t>2×1/4</a:t>
            </a:r>
            <a:r>
              <a:rPr lang="ja-JP" altLang="en-US"/>
              <a:t>＋</a:t>
            </a:r>
            <a:r>
              <a:rPr lang="en-US" altLang="ja-JP"/>
              <a:t>4×(3×1/8)</a:t>
            </a:r>
            <a:r>
              <a:rPr lang="ja-JP" altLang="en-US"/>
              <a:t>＋ </a:t>
            </a:r>
            <a:r>
              <a:rPr lang="en-US" altLang="ja-JP"/>
              <a:t>4×(4×1/16) </a:t>
            </a:r>
            <a:r>
              <a:rPr lang="ja-JP" altLang="en-US"/>
              <a:t>＝</a:t>
            </a:r>
            <a:r>
              <a:rPr lang="en-US" altLang="ja-JP"/>
              <a:t>3</a:t>
            </a:r>
          </a:p>
          <a:p>
            <a:r>
              <a:rPr lang="ja-JP" altLang="en-US"/>
              <a:t>１文字あたりの平均符号長（</a:t>
            </a:r>
            <a:r>
              <a:rPr lang="en-US" altLang="ja-JP"/>
              <a:t>L/2</a:t>
            </a:r>
            <a:r>
              <a:rPr lang="ja-JP" altLang="en-US"/>
              <a:t>）は</a:t>
            </a:r>
            <a:r>
              <a:rPr lang="en-US" altLang="ja-JP"/>
              <a:t>3/2</a:t>
            </a:r>
            <a:r>
              <a:rPr lang="ja-JP" altLang="en-US"/>
              <a:t>　</a:t>
            </a:r>
            <a:r>
              <a:rPr lang="en-US" altLang="ja-JP"/>
              <a:t>⇔</a:t>
            </a:r>
            <a:r>
              <a:rPr lang="ja-JP" altLang="en-US"/>
              <a:t>　最も短い符号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755650" y="1268413"/>
            <a:ext cx="6049963" cy="4337050"/>
            <a:chOff x="755650" y="1268413"/>
            <a:chExt cx="6049963" cy="4337050"/>
          </a:xfrm>
        </p:grpSpPr>
        <p:sp>
          <p:nvSpPr>
            <p:cNvPr id="464900" name="Text Box 4"/>
            <p:cNvSpPr txBox="1">
              <a:spLocks noChangeArrowheads="1"/>
            </p:cNvSpPr>
            <p:nvPr/>
          </p:nvSpPr>
          <p:spPr bwMode="auto">
            <a:xfrm>
              <a:off x="755650" y="1717675"/>
              <a:ext cx="10191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(s</a:t>
              </a:r>
              <a:r>
                <a:rPr lang="en-US" altLang="ja-JP" sz="1400" baseline="-25000"/>
                <a:t>1</a:t>
              </a:r>
              <a:r>
                <a:rPr lang="en-US" altLang="ja-JP" sz="1400"/>
                <a:t>,s</a:t>
              </a:r>
              <a:r>
                <a:rPr lang="en-US" altLang="ja-JP" sz="1400" baseline="-25000"/>
                <a:t>1</a:t>
              </a:r>
              <a:r>
                <a:rPr lang="en-US" altLang="ja-JP" sz="1400"/>
                <a:t>)</a:t>
              </a:r>
              <a:r>
                <a:rPr lang="ja-JP" altLang="en-US" sz="1400"/>
                <a:t>　</a:t>
              </a:r>
              <a:r>
                <a:rPr lang="en-US" altLang="ja-JP" sz="1400"/>
                <a:t>1/4</a:t>
              </a:r>
              <a:endParaRPr lang="en-US" altLang="ja-JP" sz="1400" baseline="-25000"/>
            </a:p>
          </p:txBody>
        </p:sp>
        <p:sp>
          <p:nvSpPr>
            <p:cNvPr id="464901" name="Text Box 5"/>
            <p:cNvSpPr txBox="1">
              <a:spLocks noChangeArrowheads="1"/>
            </p:cNvSpPr>
            <p:nvPr/>
          </p:nvSpPr>
          <p:spPr bwMode="auto">
            <a:xfrm>
              <a:off x="755650" y="2708275"/>
              <a:ext cx="10191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(s</a:t>
              </a:r>
              <a:r>
                <a:rPr lang="en-US" altLang="ja-JP" sz="1400" baseline="-25000"/>
                <a:t>1</a:t>
              </a:r>
              <a:r>
                <a:rPr lang="en-US" altLang="ja-JP" sz="1400"/>
                <a:t>,s</a:t>
              </a:r>
              <a:r>
                <a:rPr lang="en-US" altLang="ja-JP" sz="1400" baseline="-25000"/>
                <a:t>2</a:t>
              </a:r>
              <a:r>
                <a:rPr lang="en-US" altLang="ja-JP" sz="1400"/>
                <a:t>)</a:t>
              </a:r>
              <a:r>
                <a:rPr lang="ja-JP" altLang="en-US" sz="1400"/>
                <a:t>　</a:t>
              </a:r>
              <a:r>
                <a:rPr lang="en-US" altLang="ja-JP" sz="1400"/>
                <a:t>1/8</a:t>
              </a:r>
              <a:endParaRPr lang="en-US" altLang="ja-JP" sz="1400" baseline="-25000"/>
            </a:p>
          </p:txBody>
        </p:sp>
        <p:sp>
          <p:nvSpPr>
            <p:cNvPr id="464902" name="Text Box 6"/>
            <p:cNvSpPr txBox="1">
              <a:spLocks noChangeArrowheads="1"/>
            </p:cNvSpPr>
            <p:nvPr/>
          </p:nvSpPr>
          <p:spPr bwMode="auto">
            <a:xfrm>
              <a:off x="755650" y="3013075"/>
              <a:ext cx="10191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(s</a:t>
              </a:r>
              <a:r>
                <a:rPr lang="en-US" altLang="ja-JP" sz="1400" baseline="-25000"/>
                <a:t>1</a:t>
              </a:r>
              <a:r>
                <a:rPr lang="en-US" altLang="ja-JP" sz="1400"/>
                <a:t>,s</a:t>
              </a:r>
              <a:r>
                <a:rPr lang="en-US" altLang="ja-JP" sz="1400" baseline="-25000"/>
                <a:t>3</a:t>
              </a:r>
              <a:r>
                <a:rPr lang="en-US" altLang="ja-JP" sz="1400"/>
                <a:t>)</a:t>
              </a:r>
              <a:r>
                <a:rPr lang="ja-JP" altLang="en-US" sz="1400"/>
                <a:t>　</a:t>
              </a:r>
              <a:r>
                <a:rPr lang="en-US" altLang="ja-JP" sz="1400"/>
                <a:t>1/8</a:t>
              </a:r>
              <a:endParaRPr lang="en-US" altLang="ja-JP" sz="1400" baseline="-25000"/>
            </a:p>
          </p:txBody>
        </p:sp>
        <p:sp>
          <p:nvSpPr>
            <p:cNvPr id="464903" name="Text Box 7"/>
            <p:cNvSpPr txBox="1">
              <a:spLocks noChangeArrowheads="1"/>
            </p:cNvSpPr>
            <p:nvPr/>
          </p:nvSpPr>
          <p:spPr bwMode="auto">
            <a:xfrm>
              <a:off x="755650" y="3355975"/>
              <a:ext cx="10191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(s</a:t>
              </a:r>
              <a:r>
                <a:rPr lang="en-US" altLang="ja-JP" sz="1400" baseline="-25000"/>
                <a:t>2</a:t>
              </a:r>
              <a:r>
                <a:rPr lang="en-US" altLang="ja-JP" sz="1400"/>
                <a:t>,s</a:t>
              </a:r>
              <a:r>
                <a:rPr lang="en-US" altLang="ja-JP" sz="1400" baseline="-25000"/>
                <a:t>1</a:t>
              </a:r>
              <a:r>
                <a:rPr lang="en-US" altLang="ja-JP" sz="1400"/>
                <a:t>)</a:t>
              </a:r>
              <a:r>
                <a:rPr lang="ja-JP" altLang="en-US" sz="1400"/>
                <a:t>　</a:t>
              </a:r>
              <a:r>
                <a:rPr lang="en-US" altLang="ja-JP" sz="1400"/>
                <a:t>1/8</a:t>
              </a:r>
              <a:endParaRPr lang="en-US" altLang="ja-JP" sz="1400" baseline="-25000"/>
            </a:p>
          </p:txBody>
        </p:sp>
        <p:sp>
          <p:nvSpPr>
            <p:cNvPr id="464904" name="Text Box 8"/>
            <p:cNvSpPr txBox="1">
              <a:spLocks noChangeArrowheads="1"/>
            </p:cNvSpPr>
            <p:nvPr/>
          </p:nvSpPr>
          <p:spPr bwMode="auto">
            <a:xfrm>
              <a:off x="755650" y="3644900"/>
              <a:ext cx="10191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(s</a:t>
              </a:r>
              <a:r>
                <a:rPr lang="en-US" altLang="ja-JP" sz="1400" baseline="-25000"/>
                <a:t>3</a:t>
              </a:r>
              <a:r>
                <a:rPr lang="en-US" altLang="ja-JP" sz="1400"/>
                <a:t>,s</a:t>
              </a:r>
              <a:r>
                <a:rPr lang="en-US" altLang="ja-JP" sz="1400" baseline="-25000"/>
                <a:t>1</a:t>
              </a:r>
              <a:r>
                <a:rPr lang="en-US" altLang="ja-JP" sz="1400"/>
                <a:t>)</a:t>
              </a:r>
              <a:r>
                <a:rPr lang="ja-JP" altLang="en-US" sz="1400"/>
                <a:t>　</a:t>
              </a:r>
              <a:r>
                <a:rPr lang="en-US" altLang="ja-JP" sz="1400"/>
                <a:t>1/8</a:t>
              </a:r>
              <a:endParaRPr lang="en-US" altLang="ja-JP" sz="1400" baseline="-25000"/>
            </a:p>
          </p:txBody>
        </p:sp>
        <p:sp>
          <p:nvSpPr>
            <p:cNvPr id="464905" name="Text Box 9"/>
            <p:cNvSpPr txBox="1">
              <a:spLocks noChangeArrowheads="1"/>
            </p:cNvSpPr>
            <p:nvPr/>
          </p:nvSpPr>
          <p:spPr bwMode="auto">
            <a:xfrm>
              <a:off x="755650" y="4454525"/>
              <a:ext cx="11176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(s</a:t>
              </a:r>
              <a:r>
                <a:rPr lang="en-US" altLang="ja-JP" sz="1400" baseline="-25000"/>
                <a:t>2</a:t>
              </a:r>
              <a:r>
                <a:rPr lang="en-US" altLang="ja-JP" sz="1400"/>
                <a:t>,s</a:t>
              </a:r>
              <a:r>
                <a:rPr lang="en-US" altLang="ja-JP" sz="1400" baseline="-25000"/>
                <a:t>2</a:t>
              </a:r>
              <a:r>
                <a:rPr lang="en-US" altLang="ja-JP" sz="1400"/>
                <a:t>)</a:t>
              </a:r>
              <a:r>
                <a:rPr lang="ja-JP" altLang="en-US" sz="1400"/>
                <a:t>　</a:t>
              </a:r>
              <a:r>
                <a:rPr lang="en-US" altLang="ja-JP" sz="1400"/>
                <a:t>1/16</a:t>
              </a:r>
              <a:endParaRPr lang="en-US" altLang="ja-JP" sz="1400" baseline="-25000"/>
            </a:p>
          </p:txBody>
        </p:sp>
        <p:sp>
          <p:nvSpPr>
            <p:cNvPr id="464906" name="Text Box 10"/>
            <p:cNvSpPr txBox="1">
              <a:spLocks noChangeArrowheads="1"/>
            </p:cNvSpPr>
            <p:nvPr/>
          </p:nvSpPr>
          <p:spPr bwMode="auto">
            <a:xfrm>
              <a:off x="755650" y="4724400"/>
              <a:ext cx="11176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(s</a:t>
              </a:r>
              <a:r>
                <a:rPr lang="en-US" altLang="ja-JP" sz="1400" baseline="-25000"/>
                <a:t>2</a:t>
              </a:r>
              <a:r>
                <a:rPr lang="en-US" altLang="ja-JP" sz="1400"/>
                <a:t>,s</a:t>
              </a:r>
              <a:r>
                <a:rPr lang="en-US" altLang="ja-JP" sz="1400" baseline="-25000"/>
                <a:t>3</a:t>
              </a:r>
              <a:r>
                <a:rPr lang="en-US" altLang="ja-JP" sz="1400"/>
                <a:t>)</a:t>
              </a:r>
              <a:r>
                <a:rPr lang="ja-JP" altLang="en-US" sz="1400"/>
                <a:t>　</a:t>
              </a:r>
              <a:r>
                <a:rPr lang="en-US" altLang="ja-JP" sz="1400"/>
                <a:t>1/16</a:t>
              </a:r>
              <a:endParaRPr lang="en-US" altLang="ja-JP" sz="1400" baseline="-25000"/>
            </a:p>
          </p:txBody>
        </p:sp>
        <p:sp>
          <p:nvSpPr>
            <p:cNvPr id="464907" name="Text Box 11"/>
            <p:cNvSpPr txBox="1">
              <a:spLocks noChangeArrowheads="1"/>
            </p:cNvSpPr>
            <p:nvPr/>
          </p:nvSpPr>
          <p:spPr bwMode="auto">
            <a:xfrm>
              <a:off x="755650" y="5013325"/>
              <a:ext cx="11176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(s</a:t>
              </a:r>
              <a:r>
                <a:rPr lang="en-US" altLang="ja-JP" sz="1400" baseline="-25000"/>
                <a:t>3</a:t>
              </a:r>
              <a:r>
                <a:rPr lang="en-US" altLang="ja-JP" sz="1400"/>
                <a:t>,s</a:t>
              </a:r>
              <a:r>
                <a:rPr lang="en-US" altLang="ja-JP" sz="1400" baseline="-25000"/>
                <a:t>2</a:t>
              </a:r>
              <a:r>
                <a:rPr lang="en-US" altLang="ja-JP" sz="1400"/>
                <a:t>)</a:t>
              </a:r>
              <a:r>
                <a:rPr lang="ja-JP" altLang="en-US" sz="1400"/>
                <a:t>　</a:t>
              </a:r>
              <a:r>
                <a:rPr lang="en-US" altLang="ja-JP" sz="1400"/>
                <a:t>1/16</a:t>
              </a:r>
              <a:endParaRPr lang="en-US" altLang="ja-JP" sz="1400" baseline="-25000"/>
            </a:p>
          </p:txBody>
        </p:sp>
        <p:sp>
          <p:nvSpPr>
            <p:cNvPr id="464908" name="Text Box 12"/>
            <p:cNvSpPr txBox="1">
              <a:spLocks noChangeArrowheads="1"/>
            </p:cNvSpPr>
            <p:nvPr/>
          </p:nvSpPr>
          <p:spPr bwMode="auto">
            <a:xfrm>
              <a:off x="755650" y="5300663"/>
              <a:ext cx="11176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(s</a:t>
              </a:r>
              <a:r>
                <a:rPr lang="en-US" altLang="ja-JP" sz="1400" baseline="-25000"/>
                <a:t>3</a:t>
              </a:r>
              <a:r>
                <a:rPr lang="en-US" altLang="ja-JP" sz="1400"/>
                <a:t>,s</a:t>
              </a:r>
              <a:r>
                <a:rPr lang="en-US" altLang="ja-JP" sz="1400" baseline="-25000"/>
                <a:t>3</a:t>
              </a:r>
              <a:r>
                <a:rPr lang="en-US" altLang="ja-JP" sz="1400"/>
                <a:t>)</a:t>
              </a:r>
              <a:r>
                <a:rPr lang="ja-JP" altLang="en-US" sz="1400"/>
                <a:t>　</a:t>
              </a:r>
              <a:r>
                <a:rPr lang="en-US" altLang="ja-JP" sz="1400"/>
                <a:t>1/16</a:t>
              </a:r>
              <a:endParaRPr lang="en-US" altLang="ja-JP" sz="1400" baseline="-25000"/>
            </a:p>
          </p:txBody>
        </p:sp>
        <p:cxnSp>
          <p:nvCxnSpPr>
            <p:cNvPr id="464911" name="AutoShape 15"/>
            <p:cNvCxnSpPr>
              <a:cxnSpLocks noChangeShapeType="1"/>
              <a:stCxn id="464907" idx="3"/>
            </p:cNvCxnSpPr>
            <p:nvPr/>
          </p:nvCxnSpPr>
          <p:spPr bwMode="auto">
            <a:xfrm>
              <a:off x="1873250" y="5165725"/>
              <a:ext cx="179388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12" name="AutoShape 16"/>
            <p:cNvCxnSpPr>
              <a:cxnSpLocks noChangeShapeType="1"/>
            </p:cNvCxnSpPr>
            <p:nvPr/>
          </p:nvCxnSpPr>
          <p:spPr bwMode="auto">
            <a:xfrm>
              <a:off x="1873250" y="5461000"/>
              <a:ext cx="179388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13" name="AutoShape 17"/>
            <p:cNvCxnSpPr>
              <a:cxnSpLocks noChangeShapeType="1"/>
            </p:cNvCxnSpPr>
            <p:nvPr/>
          </p:nvCxnSpPr>
          <p:spPr bwMode="auto">
            <a:xfrm>
              <a:off x="2052638" y="5173663"/>
              <a:ext cx="1587" cy="2873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18" name="AutoShape 22"/>
            <p:cNvCxnSpPr>
              <a:cxnSpLocks noChangeShapeType="1"/>
            </p:cNvCxnSpPr>
            <p:nvPr/>
          </p:nvCxnSpPr>
          <p:spPr bwMode="auto">
            <a:xfrm>
              <a:off x="2052638" y="5316538"/>
              <a:ext cx="144462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20" name="AutoShape 24"/>
            <p:cNvCxnSpPr>
              <a:cxnSpLocks noChangeShapeType="1"/>
            </p:cNvCxnSpPr>
            <p:nvPr/>
          </p:nvCxnSpPr>
          <p:spPr bwMode="auto">
            <a:xfrm>
              <a:off x="1871663" y="4903788"/>
              <a:ext cx="539750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21" name="AutoShape 25"/>
            <p:cNvCxnSpPr>
              <a:cxnSpLocks noChangeShapeType="1"/>
            </p:cNvCxnSpPr>
            <p:nvPr/>
          </p:nvCxnSpPr>
          <p:spPr bwMode="auto">
            <a:xfrm>
              <a:off x="2411413" y="4614863"/>
              <a:ext cx="1587" cy="2873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23" name="AutoShape 27"/>
            <p:cNvCxnSpPr>
              <a:cxnSpLocks noChangeShapeType="1"/>
            </p:cNvCxnSpPr>
            <p:nvPr/>
          </p:nvCxnSpPr>
          <p:spPr bwMode="auto">
            <a:xfrm>
              <a:off x="1871663" y="4613275"/>
              <a:ext cx="53975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24" name="AutoShape 28"/>
            <p:cNvCxnSpPr>
              <a:cxnSpLocks noChangeShapeType="1"/>
            </p:cNvCxnSpPr>
            <p:nvPr/>
          </p:nvCxnSpPr>
          <p:spPr bwMode="auto">
            <a:xfrm>
              <a:off x="2197100" y="4310063"/>
              <a:ext cx="1588" cy="10064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25" name="AutoShape 29"/>
            <p:cNvCxnSpPr>
              <a:cxnSpLocks noChangeShapeType="1"/>
            </p:cNvCxnSpPr>
            <p:nvPr/>
          </p:nvCxnSpPr>
          <p:spPr bwMode="auto">
            <a:xfrm>
              <a:off x="2413000" y="4741863"/>
              <a:ext cx="144463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30" name="AutoShape 34"/>
            <p:cNvCxnSpPr>
              <a:cxnSpLocks noChangeShapeType="1"/>
            </p:cNvCxnSpPr>
            <p:nvPr/>
          </p:nvCxnSpPr>
          <p:spPr bwMode="auto">
            <a:xfrm>
              <a:off x="2989263" y="4013200"/>
              <a:ext cx="179387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31" name="AutoShape 35"/>
            <p:cNvCxnSpPr>
              <a:cxnSpLocks noChangeShapeType="1"/>
            </p:cNvCxnSpPr>
            <p:nvPr/>
          </p:nvCxnSpPr>
          <p:spPr bwMode="auto">
            <a:xfrm>
              <a:off x="2989263" y="4308475"/>
              <a:ext cx="179387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32" name="AutoShape 36"/>
            <p:cNvCxnSpPr>
              <a:cxnSpLocks noChangeShapeType="1"/>
            </p:cNvCxnSpPr>
            <p:nvPr/>
          </p:nvCxnSpPr>
          <p:spPr bwMode="auto">
            <a:xfrm>
              <a:off x="3168650" y="4021138"/>
              <a:ext cx="1588" cy="2873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33" name="AutoShape 37"/>
            <p:cNvCxnSpPr>
              <a:cxnSpLocks noChangeShapeType="1"/>
            </p:cNvCxnSpPr>
            <p:nvPr/>
          </p:nvCxnSpPr>
          <p:spPr bwMode="auto">
            <a:xfrm>
              <a:off x="3168650" y="4164013"/>
              <a:ext cx="179388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34" name="AutoShape 38"/>
            <p:cNvCxnSpPr>
              <a:cxnSpLocks noChangeShapeType="1"/>
            </p:cNvCxnSpPr>
            <p:nvPr/>
          </p:nvCxnSpPr>
          <p:spPr bwMode="auto">
            <a:xfrm>
              <a:off x="2555875" y="4021138"/>
              <a:ext cx="0" cy="719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35" name="AutoShape 39"/>
            <p:cNvCxnSpPr>
              <a:cxnSpLocks noChangeShapeType="1"/>
            </p:cNvCxnSpPr>
            <p:nvPr/>
          </p:nvCxnSpPr>
          <p:spPr bwMode="auto">
            <a:xfrm>
              <a:off x="2555875" y="4019550"/>
              <a:ext cx="144463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36" name="AutoShape 40"/>
            <p:cNvCxnSpPr>
              <a:cxnSpLocks noChangeShapeType="1"/>
            </p:cNvCxnSpPr>
            <p:nvPr/>
          </p:nvCxnSpPr>
          <p:spPr bwMode="auto">
            <a:xfrm>
              <a:off x="2197100" y="4310063"/>
              <a:ext cx="539750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4937" name="Text Box 41"/>
            <p:cNvSpPr txBox="1">
              <a:spLocks noChangeArrowheads="1"/>
            </p:cNvSpPr>
            <p:nvPr/>
          </p:nvSpPr>
          <p:spPr bwMode="auto">
            <a:xfrm>
              <a:off x="2617788" y="3860800"/>
              <a:ext cx="430212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1/8</a:t>
              </a:r>
              <a:endParaRPr lang="en-US" altLang="ja-JP" sz="1400" baseline="-25000"/>
            </a:p>
          </p:txBody>
        </p:sp>
        <p:sp>
          <p:nvSpPr>
            <p:cNvPr id="464938" name="Text Box 42"/>
            <p:cNvSpPr txBox="1">
              <a:spLocks noChangeArrowheads="1"/>
            </p:cNvSpPr>
            <p:nvPr/>
          </p:nvSpPr>
          <p:spPr bwMode="auto">
            <a:xfrm>
              <a:off x="2630488" y="4148138"/>
              <a:ext cx="430212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1/8</a:t>
              </a:r>
              <a:endParaRPr lang="en-US" altLang="ja-JP" sz="1400" baseline="-25000"/>
            </a:p>
          </p:txBody>
        </p:sp>
        <p:cxnSp>
          <p:nvCxnSpPr>
            <p:cNvPr id="464939" name="AutoShape 43"/>
            <p:cNvCxnSpPr>
              <a:cxnSpLocks noChangeShapeType="1"/>
            </p:cNvCxnSpPr>
            <p:nvPr/>
          </p:nvCxnSpPr>
          <p:spPr bwMode="auto">
            <a:xfrm flipV="1">
              <a:off x="1836738" y="3509963"/>
              <a:ext cx="1690687" cy="79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40" name="AutoShape 44"/>
            <p:cNvCxnSpPr>
              <a:cxnSpLocks noChangeShapeType="1"/>
            </p:cNvCxnSpPr>
            <p:nvPr/>
          </p:nvCxnSpPr>
          <p:spPr bwMode="auto">
            <a:xfrm>
              <a:off x="1836738" y="3805238"/>
              <a:ext cx="169068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41" name="AutoShape 45"/>
            <p:cNvCxnSpPr>
              <a:cxnSpLocks noChangeShapeType="1"/>
            </p:cNvCxnSpPr>
            <p:nvPr/>
          </p:nvCxnSpPr>
          <p:spPr bwMode="auto">
            <a:xfrm>
              <a:off x="3527425" y="3516313"/>
              <a:ext cx="1588" cy="2873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42" name="AutoShape 46"/>
            <p:cNvCxnSpPr>
              <a:cxnSpLocks noChangeShapeType="1"/>
            </p:cNvCxnSpPr>
            <p:nvPr/>
          </p:nvCxnSpPr>
          <p:spPr bwMode="auto">
            <a:xfrm>
              <a:off x="3527425" y="3659188"/>
              <a:ext cx="180975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45" name="AutoShape 49"/>
            <p:cNvCxnSpPr>
              <a:cxnSpLocks noChangeShapeType="1"/>
            </p:cNvCxnSpPr>
            <p:nvPr/>
          </p:nvCxnSpPr>
          <p:spPr bwMode="auto">
            <a:xfrm>
              <a:off x="3852863" y="2868613"/>
              <a:ext cx="1587" cy="2873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46" name="AutoShape 50"/>
            <p:cNvCxnSpPr>
              <a:cxnSpLocks noChangeShapeType="1"/>
            </p:cNvCxnSpPr>
            <p:nvPr/>
          </p:nvCxnSpPr>
          <p:spPr bwMode="auto">
            <a:xfrm>
              <a:off x="3887788" y="3013075"/>
              <a:ext cx="18097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47" name="AutoShape 51"/>
            <p:cNvCxnSpPr>
              <a:cxnSpLocks noChangeShapeType="1"/>
            </p:cNvCxnSpPr>
            <p:nvPr/>
          </p:nvCxnSpPr>
          <p:spPr bwMode="auto">
            <a:xfrm>
              <a:off x="3348038" y="2652713"/>
              <a:ext cx="1587" cy="1511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48" name="AutoShape 52"/>
            <p:cNvCxnSpPr>
              <a:cxnSpLocks noChangeShapeType="1"/>
            </p:cNvCxnSpPr>
            <p:nvPr/>
          </p:nvCxnSpPr>
          <p:spPr bwMode="auto">
            <a:xfrm>
              <a:off x="3708400" y="2365375"/>
              <a:ext cx="1588" cy="12938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49" name="AutoShape 53"/>
            <p:cNvCxnSpPr>
              <a:cxnSpLocks noChangeShapeType="1"/>
            </p:cNvCxnSpPr>
            <p:nvPr/>
          </p:nvCxnSpPr>
          <p:spPr bwMode="auto">
            <a:xfrm>
              <a:off x="1836738" y="3157538"/>
              <a:ext cx="2016125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50" name="AutoShape 54"/>
            <p:cNvCxnSpPr>
              <a:cxnSpLocks noChangeShapeType="1"/>
            </p:cNvCxnSpPr>
            <p:nvPr/>
          </p:nvCxnSpPr>
          <p:spPr bwMode="auto">
            <a:xfrm>
              <a:off x="1836738" y="2868613"/>
              <a:ext cx="2016125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51" name="AutoShape 55"/>
            <p:cNvCxnSpPr>
              <a:cxnSpLocks noChangeShapeType="1"/>
            </p:cNvCxnSpPr>
            <p:nvPr/>
          </p:nvCxnSpPr>
          <p:spPr bwMode="auto">
            <a:xfrm>
              <a:off x="4068763" y="2149475"/>
              <a:ext cx="1587" cy="8620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52" name="AutoShape 56"/>
            <p:cNvCxnSpPr>
              <a:cxnSpLocks noChangeShapeType="1"/>
            </p:cNvCxnSpPr>
            <p:nvPr/>
          </p:nvCxnSpPr>
          <p:spPr bwMode="auto">
            <a:xfrm>
              <a:off x="4511675" y="2373313"/>
              <a:ext cx="179388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53" name="AutoShape 57"/>
            <p:cNvCxnSpPr>
              <a:cxnSpLocks noChangeShapeType="1"/>
            </p:cNvCxnSpPr>
            <p:nvPr/>
          </p:nvCxnSpPr>
          <p:spPr bwMode="auto">
            <a:xfrm>
              <a:off x="4511675" y="2668588"/>
              <a:ext cx="179388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54" name="AutoShape 58"/>
            <p:cNvCxnSpPr>
              <a:cxnSpLocks noChangeShapeType="1"/>
            </p:cNvCxnSpPr>
            <p:nvPr/>
          </p:nvCxnSpPr>
          <p:spPr bwMode="auto">
            <a:xfrm>
              <a:off x="4691063" y="2381250"/>
              <a:ext cx="1587" cy="287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55" name="AutoShape 59"/>
            <p:cNvCxnSpPr>
              <a:cxnSpLocks noChangeShapeType="1"/>
            </p:cNvCxnSpPr>
            <p:nvPr/>
          </p:nvCxnSpPr>
          <p:spPr bwMode="auto">
            <a:xfrm>
              <a:off x="4691063" y="2524125"/>
              <a:ext cx="179387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4956" name="Text Box 60"/>
            <p:cNvSpPr txBox="1">
              <a:spLocks noChangeArrowheads="1"/>
            </p:cNvSpPr>
            <p:nvPr/>
          </p:nvSpPr>
          <p:spPr bwMode="auto">
            <a:xfrm>
              <a:off x="4141788" y="2220913"/>
              <a:ext cx="430212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1/4</a:t>
              </a:r>
              <a:endParaRPr lang="en-US" altLang="ja-JP" sz="1400" baseline="-25000"/>
            </a:p>
          </p:txBody>
        </p:sp>
        <p:sp>
          <p:nvSpPr>
            <p:cNvPr id="464957" name="Text Box 61"/>
            <p:cNvSpPr txBox="1">
              <a:spLocks noChangeArrowheads="1"/>
            </p:cNvSpPr>
            <p:nvPr/>
          </p:nvSpPr>
          <p:spPr bwMode="auto">
            <a:xfrm>
              <a:off x="4152900" y="2508250"/>
              <a:ext cx="43021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1/4</a:t>
              </a:r>
              <a:endParaRPr lang="en-US" altLang="ja-JP" sz="1400" baseline="-25000"/>
            </a:p>
          </p:txBody>
        </p:sp>
        <p:cxnSp>
          <p:nvCxnSpPr>
            <p:cNvPr id="464958" name="AutoShape 62"/>
            <p:cNvCxnSpPr>
              <a:cxnSpLocks noChangeShapeType="1"/>
            </p:cNvCxnSpPr>
            <p:nvPr/>
          </p:nvCxnSpPr>
          <p:spPr bwMode="auto">
            <a:xfrm>
              <a:off x="3348038" y="2652713"/>
              <a:ext cx="82867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59" name="AutoShape 63"/>
            <p:cNvCxnSpPr>
              <a:cxnSpLocks noChangeShapeType="1"/>
            </p:cNvCxnSpPr>
            <p:nvPr/>
          </p:nvCxnSpPr>
          <p:spPr bwMode="auto">
            <a:xfrm>
              <a:off x="3708400" y="2363788"/>
              <a:ext cx="468313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60" name="AutoShape 64"/>
            <p:cNvCxnSpPr>
              <a:cxnSpLocks noChangeShapeType="1"/>
            </p:cNvCxnSpPr>
            <p:nvPr/>
          </p:nvCxnSpPr>
          <p:spPr bwMode="auto">
            <a:xfrm>
              <a:off x="4068763" y="2147888"/>
              <a:ext cx="936625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62" name="AutoShape 66"/>
            <p:cNvCxnSpPr>
              <a:cxnSpLocks noChangeShapeType="1"/>
            </p:cNvCxnSpPr>
            <p:nvPr/>
          </p:nvCxnSpPr>
          <p:spPr bwMode="auto">
            <a:xfrm>
              <a:off x="5302250" y="2149475"/>
              <a:ext cx="179388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63" name="AutoShape 67"/>
            <p:cNvCxnSpPr>
              <a:cxnSpLocks noChangeShapeType="1"/>
            </p:cNvCxnSpPr>
            <p:nvPr/>
          </p:nvCxnSpPr>
          <p:spPr bwMode="auto">
            <a:xfrm>
              <a:off x="5481638" y="1862138"/>
              <a:ext cx="1587" cy="2873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64" name="AutoShape 68"/>
            <p:cNvCxnSpPr>
              <a:cxnSpLocks noChangeShapeType="1"/>
            </p:cNvCxnSpPr>
            <p:nvPr/>
          </p:nvCxnSpPr>
          <p:spPr bwMode="auto">
            <a:xfrm>
              <a:off x="5481638" y="2005013"/>
              <a:ext cx="179387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4966" name="Text Box 70"/>
            <p:cNvSpPr txBox="1">
              <a:spLocks noChangeArrowheads="1"/>
            </p:cNvSpPr>
            <p:nvPr/>
          </p:nvSpPr>
          <p:spPr bwMode="auto">
            <a:xfrm>
              <a:off x="4943475" y="1989138"/>
              <a:ext cx="43021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1/4</a:t>
              </a:r>
              <a:endParaRPr lang="en-US" altLang="ja-JP" sz="1400" baseline="-25000"/>
            </a:p>
          </p:txBody>
        </p:sp>
        <p:cxnSp>
          <p:nvCxnSpPr>
            <p:cNvPr id="464967" name="AutoShape 71"/>
            <p:cNvCxnSpPr>
              <a:cxnSpLocks noChangeShapeType="1"/>
            </p:cNvCxnSpPr>
            <p:nvPr/>
          </p:nvCxnSpPr>
          <p:spPr bwMode="auto">
            <a:xfrm>
              <a:off x="1836738" y="1860550"/>
              <a:ext cx="367188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68" name="AutoShape 72"/>
            <p:cNvCxnSpPr>
              <a:cxnSpLocks noChangeShapeType="1"/>
            </p:cNvCxnSpPr>
            <p:nvPr/>
          </p:nvCxnSpPr>
          <p:spPr bwMode="auto">
            <a:xfrm>
              <a:off x="4860925" y="1717675"/>
              <a:ext cx="1588" cy="790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69" name="AutoShape 73"/>
            <p:cNvCxnSpPr>
              <a:cxnSpLocks noChangeShapeType="1"/>
            </p:cNvCxnSpPr>
            <p:nvPr/>
          </p:nvCxnSpPr>
          <p:spPr bwMode="auto">
            <a:xfrm>
              <a:off x="6167438" y="1420813"/>
              <a:ext cx="179387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70" name="AutoShape 74"/>
            <p:cNvCxnSpPr>
              <a:cxnSpLocks noChangeShapeType="1"/>
            </p:cNvCxnSpPr>
            <p:nvPr/>
          </p:nvCxnSpPr>
          <p:spPr bwMode="auto">
            <a:xfrm>
              <a:off x="6167438" y="1716088"/>
              <a:ext cx="179387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71" name="AutoShape 75"/>
            <p:cNvCxnSpPr>
              <a:cxnSpLocks noChangeShapeType="1"/>
            </p:cNvCxnSpPr>
            <p:nvPr/>
          </p:nvCxnSpPr>
          <p:spPr bwMode="auto">
            <a:xfrm>
              <a:off x="6346825" y="1428750"/>
              <a:ext cx="1588" cy="287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72" name="AutoShape 76"/>
            <p:cNvCxnSpPr>
              <a:cxnSpLocks noChangeShapeType="1"/>
            </p:cNvCxnSpPr>
            <p:nvPr/>
          </p:nvCxnSpPr>
          <p:spPr bwMode="auto">
            <a:xfrm>
              <a:off x="6346825" y="1571625"/>
              <a:ext cx="179388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4973" name="Text Box 77"/>
            <p:cNvSpPr txBox="1">
              <a:spLocks noChangeArrowheads="1"/>
            </p:cNvSpPr>
            <p:nvPr/>
          </p:nvSpPr>
          <p:spPr bwMode="auto">
            <a:xfrm>
              <a:off x="5797550" y="1268413"/>
              <a:ext cx="43021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1/2</a:t>
              </a:r>
              <a:endParaRPr lang="en-US" altLang="ja-JP" sz="1400" baseline="-25000"/>
            </a:p>
          </p:txBody>
        </p:sp>
        <p:sp>
          <p:nvSpPr>
            <p:cNvPr id="464974" name="Text Box 78"/>
            <p:cNvSpPr txBox="1">
              <a:spLocks noChangeArrowheads="1"/>
            </p:cNvSpPr>
            <p:nvPr/>
          </p:nvSpPr>
          <p:spPr bwMode="auto">
            <a:xfrm>
              <a:off x="5808663" y="1555750"/>
              <a:ext cx="430212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1/2</a:t>
              </a:r>
              <a:endParaRPr lang="en-US" altLang="ja-JP" sz="1400" baseline="-25000"/>
            </a:p>
          </p:txBody>
        </p:sp>
        <p:cxnSp>
          <p:nvCxnSpPr>
            <p:cNvPr id="464975" name="AutoShape 79"/>
            <p:cNvCxnSpPr>
              <a:cxnSpLocks noChangeShapeType="1"/>
            </p:cNvCxnSpPr>
            <p:nvPr/>
          </p:nvCxnSpPr>
          <p:spPr bwMode="auto">
            <a:xfrm>
              <a:off x="5653088" y="1411288"/>
              <a:ext cx="179387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76" name="AutoShape 80"/>
            <p:cNvCxnSpPr>
              <a:cxnSpLocks noChangeShapeType="1"/>
            </p:cNvCxnSpPr>
            <p:nvPr/>
          </p:nvCxnSpPr>
          <p:spPr bwMode="auto">
            <a:xfrm>
              <a:off x="4860925" y="1700213"/>
              <a:ext cx="1008063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4977" name="AutoShape 81"/>
            <p:cNvCxnSpPr>
              <a:cxnSpLocks noChangeShapeType="1"/>
            </p:cNvCxnSpPr>
            <p:nvPr/>
          </p:nvCxnSpPr>
          <p:spPr bwMode="auto">
            <a:xfrm>
              <a:off x="5653088" y="1428750"/>
              <a:ext cx="0" cy="5746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4978" name="Text Box 82"/>
            <p:cNvSpPr txBox="1">
              <a:spLocks noChangeArrowheads="1"/>
            </p:cNvSpPr>
            <p:nvPr/>
          </p:nvSpPr>
          <p:spPr bwMode="auto">
            <a:xfrm>
              <a:off x="6523038" y="1411288"/>
              <a:ext cx="2825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400"/>
                <a:t>1</a:t>
              </a:r>
              <a:endParaRPr lang="en-US" altLang="ja-JP" sz="1400" baseline="-25000"/>
            </a:p>
          </p:txBody>
        </p:sp>
        <p:sp>
          <p:nvSpPr>
            <p:cNvPr id="464979" name="Text Box 83"/>
            <p:cNvSpPr txBox="1">
              <a:spLocks noChangeArrowheads="1"/>
            </p:cNvSpPr>
            <p:nvPr/>
          </p:nvSpPr>
          <p:spPr bwMode="auto">
            <a:xfrm>
              <a:off x="1981200" y="5100638"/>
              <a:ext cx="254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000"/>
                <a:t>0</a:t>
              </a:r>
            </a:p>
          </p:txBody>
        </p:sp>
        <p:sp>
          <p:nvSpPr>
            <p:cNvPr id="464980" name="Text Box 84"/>
            <p:cNvSpPr txBox="1">
              <a:spLocks noChangeArrowheads="1"/>
            </p:cNvSpPr>
            <p:nvPr/>
          </p:nvSpPr>
          <p:spPr bwMode="auto">
            <a:xfrm>
              <a:off x="1981200" y="5289550"/>
              <a:ext cx="254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000"/>
                <a:t>1</a:t>
              </a:r>
            </a:p>
          </p:txBody>
        </p:sp>
        <p:sp>
          <p:nvSpPr>
            <p:cNvPr id="464981" name="Text Box 85"/>
            <p:cNvSpPr txBox="1">
              <a:spLocks noChangeArrowheads="1"/>
            </p:cNvSpPr>
            <p:nvPr/>
          </p:nvSpPr>
          <p:spPr bwMode="auto">
            <a:xfrm>
              <a:off x="2339975" y="4524375"/>
              <a:ext cx="254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000"/>
                <a:t>0</a:t>
              </a:r>
            </a:p>
          </p:txBody>
        </p:sp>
        <p:sp>
          <p:nvSpPr>
            <p:cNvPr id="464982" name="Text Box 86"/>
            <p:cNvSpPr txBox="1">
              <a:spLocks noChangeArrowheads="1"/>
            </p:cNvSpPr>
            <p:nvPr/>
          </p:nvSpPr>
          <p:spPr bwMode="auto">
            <a:xfrm>
              <a:off x="2339975" y="4713288"/>
              <a:ext cx="254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000"/>
                <a:t>1</a:t>
              </a:r>
            </a:p>
          </p:txBody>
        </p:sp>
        <p:sp>
          <p:nvSpPr>
            <p:cNvPr id="464983" name="Text Box 87"/>
            <p:cNvSpPr txBox="1">
              <a:spLocks noChangeArrowheads="1"/>
            </p:cNvSpPr>
            <p:nvPr/>
          </p:nvSpPr>
          <p:spPr bwMode="auto">
            <a:xfrm>
              <a:off x="3132138" y="3948113"/>
              <a:ext cx="254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000"/>
                <a:t>0</a:t>
              </a:r>
            </a:p>
          </p:txBody>
        </p:sp>
        <p:sp>
          <p:nvSpPr>
            <p:cNvPr id="464984" name="Text Box 88"/>
            <p:cNvSpPr txBox="1">
              <a:spLocks noChangeArrowheads="1"/>
            </p:cNvSpPr>
            <p:nvPr/>
          </p:nvSpPr>
          <p:spPr bwMode="auto">
            <a:xfrm>
              <a:off x="3132138" y="4137025"/>
              <a:ext cx="254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000"/>
                <a:t>1</a:t>
              </a:r>
            </a:p>
          </p:txBody>
        </p:sp>
        <p:sp>
          <p:nvSpPr>
            <p:cNvPr id="464985" name="Text Box 89"/>
            <p:cNvSpPr txBox="1">
              <a:spLocks noChangeArrowheads="1"/>
            </p:cNvSpPr>
            <p:nvPr/>
          </p:nvSpPr>
          <p:spPr bwMode="auto">
            <a:xfrm>
              <a:off x="3492500" y="3444875"/>
              <a:ext cx="254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000"/>
                <a:t>0</a:t>
              </a:r>
            </a:p>
          </p:txBody>
        </p:sp>
        <p:sp>
          <p:nvSpPr>
            <p:cNvPr id="464986" name="Text Box 90"/>
            <p:cNvSpPr txBox="1">
              <a:spLocks noChangeArrowheads="1"/>
            </p:cNvSpPr>
            <p:nvPr/>
          </p:nvSpPr>
          <p:spPr bwMode="auto">
            <a:xfrm>
              <a:off x="3492500" y="3633788"/>
              <a:ext cx="254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000"/>
                <a:t>1</a:t>
              </a:r>
            </a:p>
          </p:txBody>
        </p:sp>
        <p:sp>
          <p:nvSpPr>
            <p:cNvPr id="464987" name="Text Box 91"/>
            <p:cNvSpPr txBox="1">
              <a:spLocks noChangeArrowheads="1"/>
            </p:cNvSpPr>
            <p:nvPr/>
          </p:nvSpPr>
          <p:spPr bwMode="auto">
            <a:xfrm>
              <a:off x="3814763" y="2797175"/>
              <a:ext cx="254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000"/>
                <a:t>0</a:t>
              </a:r>
            </a:p>
          </p:txBody>
        </p:sp>
        <p:sp>
          <p:nvSpPr>
            <p:cNvPr id="464988" name="Text Box 92"/>
            <p:cNvSpPr txBox="1">
              <a:spLocks noChangeArrowheads="1"/>
            </p:cNvSpPr>
            <p:nvPr/>
          </p:nvSpPr>
          <p:spPr bwMode="auto">
            <a:xfrm>
              <a:off x="3814763" y="2986088"/>
              <a:ext cx="254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000"/>
                <a:t>1</a:t>
              </a:r>
            </a:p>
          </p:txBody>
        </p:sp>
        <p:sp>
          <p:nvSpPr>
            <p:cNvPr id="464989" name="Text Box 93"/>
            <p:cNvSpPr txBox="1">
              <a:spLocks noChangeArrowheads="1"/>
            </p:cNvSpPr>
            <p:nvPr/>
          </p:nvSpPr>
          <p:spPr bwMode="auto">
            <a:xfrm>
              <a:off x="4645025" y="2290763"/>
              <a:ext cx="254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000"/>
                <a:t>0</a:t>
              </a:r>
            </a:p>
          </p:txBody>
        </p:sp>
        <p:sp>
          <p:nvSpPr>
            <p:cNvPr id="464990" name="Text Box 94"/>
            <p:cNvSpPr txBox="1">
              <a:spLocks noChangeArrowheads="1"/>
            </p:cNvSpPr>
            <p:nvPr/>
          </p:nvSpPr>
          <p:spPr bwMode="auto">
            <a:xfrm>
              <a:off x="4645025" y="2479675"/>
              <a:ext cx="254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000"/>
                <a:t>1</a:t>
              </a:r>
            </a:p>
          </p:txBody>
        </p:sp>
        <p:sp>
          <p:nvSpPr>
            <p:cNvPr id="464991" name="Text Box 95"/>
            <p:cNvSpPr txBox="1">
              <a:spLocks noChangeArrowheads="1"/>
            </p:cNvSpPr>
            <p:nvPr/>
          </p:nvSpPr>
          <p:spPr bwMode="auto">
            <a:xfrm>
              <a:off x="5446713" y="1787493"/>
              <a:ext cx="254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000"/>
                <a:t>0</a:t>
              </a:r>
            </a:p>
          </p:txBody>
        </p:sp>
        <p:sp>
          <p:nvSpPr>
            <p:cNvPr id="464992" name="Text Box 96"/>
            <p:cNvSpPr txBox="1">
              <a:spLocks noChangeArrowheads="1"/>
            </p:cNvSpPr>
            <p:nvPr/>
          </p:nvSpPr>
          <p:spPr bwMode="auto">
            <a:xfrm>
              <a:off x="5437188" y="1976438"/>
              <a:ext cx="254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000"/>
                <a:t>1</a:t>
              </a:r>
            </a:p>
          </p:txBody>
        </p:sp>
        <p:sp>
          <p:nvSpPr>
            <p:cNvPr id="464993" name="Text Box 97"/>
            <p:cNvSpPr txBox="1">
              <a:spLocks noChangeArrowheads="1"/>
            </p:cNvSpPr>
            <p:nvPr/>
          </p:nvSpPr>
          <p:spPr bwMode="auto">
            <a:xfrm>
              <a:off x="6300788" y="1355725"/>
              <a:ext cx="254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000"/>
                <a:t>0</a:t>
              </a:r>
            </a:p>
          </p:txBody>
        </p:sp>
        <p:sp>
          <p:nvSpPr>
            <p:cNvPr id="464994" name="Text Box 98"/>
            <p:cNvSpPr txBox="1">
              <a:spLocks noChangeArrowheads="1"/>
            </p:cNvSpPr>
            <p:nvPr/>
          </p:nvSpPr>
          <p:spPr bwMode="auto">
            <a:xfrm>
              <a:off x="6300788" y="1544638"/>
              <a:ext cx="254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000"/>
                <a:t>1</a:t>
              </a:r>
            </a:p>
          </p:txBody>
        </p:sp>
      </p:grpSp>
      <p:sp>
        <p:nvSpPr>
          <p:cNvPr id="464995" name="Text Box 99"/>
          <p:cNvSpPr txBox="1">
            <a:spLocks noChangeArrowheads="1"/>
          </p:cNvSpPr>
          <p:nvPr/>
        </p:nvSpPr>
        <p:spPr bwMode="auto">
          <a:xfrm>
            <a:off x="6227763" y="2420938"/>
            <a:ext cx="19304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(s</a:t>
            </a:r>
            <a:r>
              <a:rPr lang="en-US" altLang="ja-JP" baseline="-25000"/>
              <a:t>1</a:t>
            </a:r>
            <a:r>
              <a:rPr lang="en-US" altLang="ja-JP"/>
              <a:t>,s</a:t>
            </a:r>
            <a:r>
              <a:rPr lang="en-US" altLang="ja-JP" baseline="-25000"/>
              <a:t>1</a:t>
            </a:r>
            <a:r>
              <a:rPr lang="en-US" altLang="ja-JP"/>
              <a:t>)</a:t>
            </a:r>
            <a:r>
              <a:rPr lang="ja-JP" altLang="en-US"/>
              <a:t>　　</a:t>
            </a:r>
            <a:r>
              <a:rPr lang="en-US" altLang="ja-JP"/>
              <a:t>(00)</a:t>
            </a:r>
          </a:p>
          <a:p>
            <a:r>
              <a:rPr lang="en-US" altLang="ja-JP"/>
              <a:t>(s</a:t>
            </a:r>
            <a:r>
              <a:rPr lang="en-US" altLang="ja-JP" baseline="-25000"/>
              <a:t>1</a:t>
            </a:r>
            <a:r>
              <a:rPr lang="en-US" altLang="ja-JP"/>
              <a:t>,s</a:t>
            </a:r>
            <a:r>
              <a:rPr lang="en-US" altLang="ja-JP" baseline="-25000"/>
              <a:t>2</a:t>
            </a:r>
            <a:r>
              <a:rPr lang="en-US" altLang="ja-JP"/>
              <a:t>)</a:t>
            </a:r>
            <a:r>
              <a:rPr lang="ja-JP" altLang="en-US"/>
              <a:t>　　</a:t>
            </a:r>
            <a:r>
              <a:rPr lang="en-US" altLang="ja-JP"/>
              <a:t>(010)</a:t>
            </a:r>
          </a:p>
          <a:p>
            <a:r>
              <a:rPr lang="en-US" altLang="ja-JP"/>
              <a:t>(s</a:t>
            </a:r>
            <a:r>
              <a:rPr lang="en-US" altLang="ja-JP" baseline="-25000"/>
              <a:t>1</a:t>
            </a:r>
            <a:r>
              <a:rPr lang="en-US" altLang="ja-JP"/>
              <a:t>,s</a:t>
            </a:r>
            <a:r>
              <a:rPr lang="en-US" altLang="ja-JP" baseline="-25000"/>
              <a:t>3</a:t>
            </a:r>
            <a:r>
              <a:rPr lang="en-US" altLang="ja-JP"/>
              <a:t>)</a:t>
            </a:r>
            <a:r>
              <a:rPr lang="ja-JP" altLang="en-US"/>
              <a:t>　　</a:t>
            </a:r>
            <a:r>
              <a:rPr lang="en-US" altLang="ja-JP"/>
              <a:t>(011)</a:t>
            </a:r>
          </a:p>
          <a:p>
            <a:r>
              <a:rPr lang="en-US" altLang="ja-JP"/>
              <a:t>(s</a:t>
            </a:r>
            <a:r>
              <a:rPr lang="en-US" altLang="ja-JP" baseline="-25000"/>
              <a:t>2</a:t>
            </a:r>
            <a:r>
              <a:rPr lang="en-US" altLang="ja-JP"/>
              <a:t>,s</a:t>
            </a:r>
            <a:r>
              <a:rPr lang="en-US" altLang="ja-JP" baseline="-25000"/>
              <a:t>1</a:t>
            </a:r>
            <a:r>
              <a:rPr lang="en-US" altLang="ja-JP"/>
              <a:t>)</a:t>
            </a:r>
            <a:r>
              <a:rPr lang="ja-JP" altLang="en-US"/>
              <a:t>　　</a:t>
            </a:r>
            <a:r>
              <a:rPr lang="en-US" altLang="ja-JP"/>
              <a:t>(100)</a:t>
            </a:r>
          </a:p>
          <a:p>
            <a:r>
              <a:rPr lang="en-US" altLang="ja-JP"/>
              <a:t>(s</a:t>
            </a:r>
            <a:r>
              <a:rPr lang="en-US" altLang="ja-JP" baseline="-25000"/>
              <a:t>3</a:t>
            </a:r>
            <a:r>
              <a:rPr lang="en-US" altLang="ja-JP"/>
              <a:t>,s</a:t>
            </a:r>
            <a:r>
              <a:rPr lang="en-US" altLang="ja-JP" baseline="-25000"/>
              <a:t>1</a:t>
            </a:r>
            <a:r>
              <a:rPr lang="en-US" altLang="ja-JP"/>
              <a:t>)</a:t>
            </a:r>
            <a:r>
              <a:rPr lang="ja-JP" altLang="en-US"/>
              <a:t>　　</a:t>
            </a:r>
            <a:r>
              <a:rPr lang="en-US" altLang="ja-JP"/>
              <a:t>(101)</a:t>
            </a:r>
          </a:p>
          <a:p>
            <a:r>
              <a:rPr lang="en-US" altLang="ja-JP"/>
              <a:t>(s</a:t>
            </a:r>
            <a:r>
              <a:rPr lang="en-US" altLang="ja-JP" baseline="-25000"/>
              <a:t>2</a:t>
            </a:r>
            <a:r>
              <a:rPr lang="en-US" altLang="ja-JP"/>
              <a:t>,s</a:t>
            </a:r>
            <a:r>
              <a:rPr lang="en-US" altLang="ja-JP" baseline="-25000"/>
              <a:t>2</a:t>
            </a:r>
            <a:r>
              <a:rPr lang="en-US" altLang="ja-JP"/>
              <a:t>)</a:t>
            </a:r>
            <a:r>
              <a:rPr lang="ja-JP" altLang="en-US"/>
              <a:t>　　</a:t>
            </a:r>
            <a:r>
              <a:rPr lang="en-US" altLang="ja-JP"/>
              <a:t>(1100)</a:t>
            </a:r>
          </a:p>
          <a:p>
            <a:r>
              <a:rPr lang="en-US" altLang="ja-JP"/>
              <a:t>(s</a:t>
            </a:r>
            <a:r>
              <a:rPr lang="en-US" altLang="ja-JP" baseline="-25000"/>
              <a:t>2</a:t>
            </a:r>
            <a:r>
              <a:rPr lang="en-US" altLang="ja-JP"/>
              <a:t>,s</a:t>
            </a:r>
            <a:r>
              <a:rPr lang="en-US" altLang="ja-JP" baseline="-25000"/>
              <a:t>3</a:t>
            </a:r>
            <a:r>
              <a:rPr lang="en-US" altLang="ja-JP"/>
              <a:t>)</a:t>
            </a:r>
            <a:r>
              <a:rPr lang="ja-JP" altLang="en-US"/>
              <a:t>　　</a:t>
            </a:r>
            <a:r>
              <a:rPr lang="en-US" altLang="ja-JP"/>
              <a:t>(1101)</a:t>
            </a:r>
          </a:p>
          <a:p>
            <a:r>
              <a:rPr lang="en-US" altLang="ja-JP"/>
              <a:t>(s</a:t>
            </a:r>
            <a:r>
              <a:rPr lang="en-US" altLang="ja-JP" baseline="-25000"/>
              <a:t>3</a:t>
            </a:r>
            <a:r>
              <a:rPr lang="en-US" altLang="ja-JP"/>
              <a:t>,s</a:t>
            </a:r>
            <a:r>
              <a:rPr lang="en-US" altLang="ja-JP" baseline="-25000"/>
              <a:t>2</a:t>
            </a:r>
            <a:r>
              <a:rPr lang="en-US" altLang="ja-JP"/>
              <a:t>)</a:t>
            </a:r>
            <a:r>
              <a:rPr lang="ja-JP" altLang="en-US"/>
              <a:t>　　</a:t>
            </a:r>
            <a:r>
              <a:rPr lang="en-US" altLang="ja-JP"/>
              <a:t>(1110)</a:t>
            </a:r>
          </a:p>
          <a:p>
            <a:r>
              <a:rPr lang="en-US" altLang="ja-JP"/>
              <a:t>(s</a:t>
            </a:r>
            <a:r>
              <a:rPr lang="en-US" altLang="ja-JP" baseline="-25000"/>
              <a:t>3</a:t>
            </a:r>
            <a:r>
              <a:rPr lang="en-US" altLang="ja-JP"/>
              <a:t>,s</a:t>
            </a:r>
            <a:r>
              <a:rPr lang="en-US" altLang="ja-JP" baseline="-25000"/>
              <a:t>3</a:t>
            </a:r>
            <a:r>
              <a:rPr lang="en-US" altLang="ja-JP"/>
              <a:t>)</a:t>
            </a:r>
            <a:r>
              <a:rPr lang="ja-JP" altLang="en-US"/>
              <a:t>　　</a:t>
            </a:r>
            <a:r>
              <a:rPr lang="en-US" altLang="ja-JP"/>
              <a:t>(1111)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これまでのまとめ</a:t>
            </a:r>
          </a:p>
        </p:txBody>
      </p:sp>
      <p:sp>
        <p:nvSpPr>
          <p:cNvPr id="423940" name="AutoShape 4"/>
          <p:cNvSpPr>
            <a:spLocks noChangeArrowheads="1"/>
          </p:cNvSpPr>
          <p:nvPr/>
        </p:nvSpPr>
        <p:spPr bwMode="auto">
          <a:xfrm>
            <a:off x="1047750" y="1557338"/>
            <a:ext cx="2305050" cy="122555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b="1"/>
              <a:t>役立つ符号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1600"/>
              <a:t>特異でない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1600"/>
              <a:t>一意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1600"/>
              <a:t>瞬時</a:t>
            </a:r>
          </a:p>
        </p:txBody>
      </p:sp>
      <p:sp>
        <p:nvSpPr>
          <p:cNvPr id="423941" name="AutoShape 5"/>
          <p:cNvSpPr>
            <a:spLocks noChangeArrowheads="1"/>
          </p:cNvSpPr>
          <p:nvPr/>
        </p:nvSpPr>
        <p:spPr bwMode="auto">
          <a:xfrm>
            <a:off x="1047750" y="3575050"/>
            <a:ext cx="4105275" cy="2016125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/>
              <a:t>　　</a:t>
            </a:r>
            <a:r>
              <a:rPr lang="ja-JP" altLang="en-US" b="1"/>
              <a:t>符号の木</a:t>
            </a:r>
          </a:p>
          <a:p>
            <a:endParaRPr lang="ja-JP" altLang="en-US"/>
          </a:p>
          <a:p>
            <a:r>
              <a:rPr lang="ja-JP" altLang="en-US"/>
              <a:t>　　</a:t>
            </a:r>
            <a:r>
              <a:rPr lang="en-US" altLang="ja-JP" b="1"/>
              <a:t>Huffman</a:t>
            </a:r>
            <a:r>
              <a:rPr lang="ja-JP" altLang="en-US" b="1"/>
              <a:t>の符号化法</a:t>
            </a:r>
            <a:r>
              <a:rPr lang="en-US" altLang="ja-JP" b="1"/>
              <a:t>Ⅰ</a:t>
            </a:r>
          </a:p>
          <a:p>
            <a:endParaRPr lang="ja-JP" altLang="en-US"/>
          </a:p>
          <a:p>
            <a:r>
              <a:rPr lang="ja-JP" altLang="en-US"/>
              <a:t>　　</a:t>
            </a:r>
            <a:r>
              <a:rPr lang="en-US" altLang="ja-JP" b="1"/>
              <a:t>Huffman</a:t>
            </a:r>
            <a:r>
              <a:rPr lang="ja-JP" altLang="en-US" b="1"/>
              <a:t>の符号化法</a:t>
            </a:r>
            <a:r>
              <a:rPr lang="en-US" altLang="ja-JP" b="1"/>
              <a:t>Ⅱ</a:t>
            </a:r>
          </a:p>
        </p:txBody>
      </p:sp>
      <p:sp>
        <p:nvSpPr>
          <p:cNvPr id="423942" name="AutoShape 6"/>
          <p:cNvSpPr>
            <a:spLocks noChangeArrowheads="1"/>
          </p:cNvSpPr>
          <p:nvPr/>
        </p:nvSpPr>
        <p:spPr bwMode="auto">
          <a:xfrm>
            <a:off x="4937125" y="2206625"/>
            <a:ext cx="3168650" cy="100806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b="1"/>
              <a:t>Kraft</a:t>
            </a:r>
            <a:r>
              <a:rPr lang="ja-JP" altLang="en-US" b="1"/>
              <a:t>の不等式</a:t>
            </a:r>
          </a:p>
          <a:p>
            <a:r>
              <a:rPr lang="ja-JP" altLang="en-US" sz="1600"/>
              <a:t>瞬時に復号可能な符号の存在性</a:t>
            </a:r>
          </a:p>
        </p:txBody>
      </p:sp>
      <p:sp>
        <p:nvSpPr>
          <p:cNvPr id="423947" name="Line 11"/>
          <p:cNvSpPr>
            <a:spLocks noChangeShapeType="1"/>
          </p:cNvSpPr>
          <p:nvPr/>
        </p:nvSpPr>
        <p:spPr bwMode="auto">
          <a:xfrm>
            <a:off x="1839913" y="2565400"/>
            <a:ext cx="30972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3948" name="Line 12"/>
          <p:cNvSpPr>
            <a:spLocks noChangeShapeType="1"/>
          </p:cNvSpPr>
          <p:nvPr/>
        </p:nvSpPr>
        <p:spPr bwMode="auto">
          <a:xfrm flipH="1">
            <a:off x="2703513" y="2854325"/>
            <a:ext cx="2233612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3949" name="AutoShape 13"/>
          <p:cNvSpPr>
            <a:spLocks noChangeArrowheads="1"/>
          </p:cNvSpPr>
          <p:nvPr/>
        </p:nvSpPr>
        <p:spPr bwMode="auto">
          <a:xfrm>
            <a:off x="3135313" y="3789363"/>
            <a:ext cx="1873250" cy="360362"/>
          </a:xfrm>
          <a:prstGeom prst="wedgeRoundRectCallout">
            <a:avLst>
              <a:gd name="adj1" fmla="val -39236"/>
              <a:gd name="adj2" fmla="val 104185"/>
              <a:gd name="adj3" fmla="val 16667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ja-JP" altLang="en-US" sz="1800" b="1"/>
              <a:t>コンパクト符号</a:t>
            </a:r>
          </a:p>
        </p:txBody>
      </p:sp>
      <p:sp>
        <p:nvSpPr>
          <p:cNvPr id="423952" name="AutoShape 16"/>
          <p:cNvSpPr>
            <a:spLocks noChangeArrowheads="1"/>
          </p:cNvSpPr>
          <p:nvPr/>
        </p:nvSpPr>
        <p:spPr bwMode="auto">
          <a:xfrm rot="-10800000">
            <a:off x="4216400" y="4437063"/>
            <a:ext cx="287338" cy="792162"/>
          </a:xfrm>
          <a:prstGeom prst="curvedRightArrow">
            <a:avLst>
              <a:gd name="adj1" fmla="val 55138"/>
              <a:gd name="adj2" fmla="val 110276"/>
              <a:gd name="adj3" fmla="val 33333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3953" name="AutoShape 17"/>
          <p:cNvSpPr>
            <a:spLocks noChangeArrowheads="1"/>
          </p:cNvSpPr>
          <p:nvPr/>
        </p:nvSpPr>
        <p:spPr bwMode="auto">
          <a:xfrm rot="-21600000">
            <a:off x="1192213" y="4508500"/>
            <a:ext cx="287337" cy="792163"/>
          </a:xfrm>
          <a:prstGeom prst="curvedRightArrow">
            <a:avLst>
              <a:gd name="adj1" fmla="val 55138"/>
              <a:gd name="adj2" fmla="val 110277"/>
              <a:gd name="adj3" fmla="val 33333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3955" name="AutoShape 19"/>
          <p:cNvSpPr>
            <a:spLocks noChangeArrowheads="1"/>
          </p:cNvSpPr>
          <p:nvPr/>
        </p:nvSpPr>
        <p:spPr bwMode="auto">
          <a:xfrm>
            <a:off x="4648200" y="5013325"/>
            <a:ext cx="1295400" cy="287338"/>
          </a:xfrm>
          <a:prstGeom prst="rightArrow">
            <a:avLst>
              <a:gd name="adj1" fmla="val 50000"/>
              <a:gd name="adj2" fmla="val 11270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3956" name="Text Box 20"/>
          <p:cNvSpPr txBox="1">
            <a:spLocks noChangeArrowheads="1"/>
          </p:cNvSpPr>
          <p:nvPr/>
        </p:nvSpPr>
        <p:spPr bwMode="auto">
          <a:xfrm>
            <a:off x="5943600" y="4976813"/>
            <a:ext cx="222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b="1"/>
              <a:t>平均符号長の下限</a:t>
            </a:r>
          </a:p>
        </p:txBody>
      </p:sp>
      <p:sp>
        <p:nvSpPr>
          <p:cNvPr id="423957" name="AutoShape 21"/>
          <p:cNvSpPr>
            <a:spLocks noChangeArrowheads="1"/>
          </p:cNvSpPr>
          <p:nvPr/>
        </p:nvSpPr>
        <p:spPr bwMode="auto">
          <a:xfrm>
            <a:off x="6870700" y="5408613"/>
            <a:ext cx="360363" cy="574675"/>
          </a:xfrm>
          <a:prstGeom prst="upDownArrow">
            <a:avLst>
              <a:gd name="adj1" fmla="val 50000"/>
              <a:gd name="adj2" fmla="val 31894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3958" name="Text Box 22"/>
          <p:cNvSpPr txBox="1">
            <a:spLocks noChangeArrowheads="1"/>
          </p:cNvSpPr>
          <p:nvPr/>
        </p:nvSpPr>
        <p:spPr bwMode="auto">
          <a:xfrm>
            <a:off x="6567488" y="5984875"/>
            <a:ext cx="950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b="1">
                <a:solidFill>
                  <a:srgbClr val="0000FF"/>
                </a:solidFill>
              </a:rPr>
              <a:t>情報量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2385</TotalTime>
  <Words>202</Words>
  <Application>Microsoft Office PowerPoint</Application>
  <PresentationFormat>画面に合わせる (4:3)</PresentationFormat>
  <Paragraphs>99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ＭＳ Ｐゴシック</vt:lpstr>
      <vt:lpstr>ＭＳ Ｐ明朝</vt:lpstr>
      <vt:lpstr>Arial</vt:lpstr>
      <vt:lpstr>Times New Roman</vt:lpstr>
      <vt:lpstr>Wingdings</vt:lpstr>
      <vt:lpstr>Pixel</vt:lpstr>
      <vt:lpstr>情報数理特論B</vt:lpstr>
      <vt:lpstr>符号理論（講義前半）</vt:lpstr>
      <vt:lpstr>補助定理2.1の補足１（等号が成り立つ場合）</vt:lpstr>
      <vt:lpstr>補助定理2.1の補足２（等号が成り立つ場合）</vt:lpstr>
      <vt:lpstr>これまでのまとめ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情報数理特論</dc:title>
  <dc:subject>QRコードを作ろう!</dc:subject>
  <dc:creator>幸山直人</dc:creator>
  <cp:lastModifiedBy>KOUYAMA Naoto</cp:lastModifiedBy>
  <cp:revision>233</cp:revision>
  <dcterms:created xsi:type="dcterms:W3CDTF">1601-01-01T00:00:00Z</dcterms:created>
  <dcterms:modified xsi:type="dcterms:W3CDTF">2019-04-16T18:14:34Z</dcterms:modified>
</cp:coreProperties>
</file>