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373" r:id="rId2"/>
    <p:sldId id="454" r:id="rId3"/>
    <p:sldId id="375" r:id="rId4"/>
    <p:sldId id="376" r:id="rId5"/>
    <p:sldId id="377" r:id="rId6"/>
    <p:sldId id="374" r:id="rId7"/>
    <p:sldId id="402" r:id="rId8"/>
    <p:sldId id="378" r:id="rId9"/>
    <p:sldId id="407" r:id="rId10"/>
    <p:sldId id="460" r:id="rId11"/>
    <p:sldId id="461" r:id="rId12"/>
    <p:sldId id="462" r:id="rId13"/>
    <p:sldId id="379" r:id="rId14"/>
    <p:sldId id="380" r:id="rId15"/>
    <p:sldId id="381" r:id="rId16"/>
    <p:sldId id="382" r:id="rId17"/>
    <p:sldId id="383" r:id="rId18"/>
    <p:sldId id="384" r:id="rId19"/>
    <p:sldId id="385" r:id="rId20"/>
  </p:sldIdLst>
  <p:sldSz cx="9144000" cy="6858000" type="screen4x3"/>
  <p:notesSz cx="6858000" cy="9144000"/>
  <p:defaultTextStyle>
    <a:defPPr>
      <a:defRPr lang="en-US"/>
    </a:defPPr>
    <a:lvl1pPr algn="l" rtl="0" fontAlgn="base">
      <a:spcBef>
        <a:spcPct val="0"/>
      </a:spcBef>
      <a:spcAft>
        <a:spcPct val="0"/>
      </a:spcAft>
      <a:defRPr kumimoji="1" sz="20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0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0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0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DEDEDE"/>
    <a:srgbClr val="C0C0C0"/>
    <a:srgbClr val="FFFF00"/>
    <a:srgbClr val="996633"/>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46" autoAdjust="0"/>
  </p:normalViewPr>
  <p:slideViewPr>
    <p:cSldViewPr>
      <p:cViewPr varScale="1">
        <p:scale>
          <a:sx n="84" d="100"/>
          <a:sy n="84" d="100"/>
        </p:scale>
        <p:origin x="14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ja-JP"/>
          </a:p>
        </p:txBody>
      </p:sp>
      <p:sp>
        <p:nvSpPr>
          <p:cNvPr id="983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ja-JP"/>
          </a:p>
        </p:txBody>
      </p:sp>
      <p:sp>
        <p:nvSpPr>
          <p:cNvPr id="983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ja-JP"/>
          </a:p>
        </p:txBody>
      </p:sp>
      <p:sp>
        <p:nvSpPr>
          <p:cNvPr id="983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94491F1F-E163-45D5-A229-2D7AF5C64BE1}" type="slidenum">
              <a:rPr lang="ja-JP" altLang="en-US"/>
              <a:pPr/>
              <a:t>‹#›</a:t>
            </a:fld>
            <a:endParaRPr lang="en-US" altLang="ja-JP"/>
          </a:p>
        </p:txBody>
      </p:sp>
    </p:spTree>
    <p:extLst>
      <p:ext uri="{BB962C8B-B14F-4D97-AF65-F5344CB8AC3E}">
        <p14:creationId xmlns:p14="http://schemas.microsoft.com/office/powerpoint/2010/main" val="3351692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ja-JP"/>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ja-JP"/>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ja-JP"/>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388707CC-BC3D-4C06-B364-1F55B28B2B74}" type="slidenum">
              <a:rPr lang="ja-JP" altLang="en-US"/>
              <a:pPr/>
              <a:t>‹#›</a:t>
            </a:fld>
            <a:endParaRPr lang="en-US" altLang="ja-JP"/>
          </a:p>
        </p:txBody>
      </p:sp>
    </p:spTree>
    <p:extLst>
      <p:ext uri="{BB962C8B-B14F-4D97-AF65-F5344CB8AC3E}">
        <p14:creationId xmlns:p14="http://schemas.microsoft.com/office/powerpoint/2010/main" val="39799500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C7568-628F-473D-BD91-C07CCE5B7BC9}" type="slidenum">
              <a:rPr lang="ja-JP" altLang="en-US"/>
              <a:pPr/>
              <a:t>1</a:t>
            </a:fld>
            <a:endParaRPr lang="en-US" altLang="ja-JP"/>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204123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DE6EA-9DFD-44D6-8E28-7DCC8C371379}" type="slidenum">
              <a:rPr lang="ja-JP" altLang="en-US"/>
              <a:pPr/>
              <a:t>14</a:t>
            </a:fld>
            <a:endParaRPr lang="en-US" altLang="ja-JP"/>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32420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8B576-244C-4001-BAE6-FE5047515343}" type="slidenum">
              <a:rPr lang="ja-JP" altLang="en-US"/>
              <a:pPr/>
              <a:t>15</a:t>
            </a:fld>
            <a:endParaRPr lang="en-US" altLang="ja-JP"/>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22715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C6AE2-EB87-4482-8A05-A8981525EBBC}" type="slidenum">
              <a:rPr lang="ja-JP" altLang="en-US"/>
              <a:pPr/>
              <a:t>16</a:t>
            </a:fld>
            <a:endParaRPr lang="en-US" altLang="ja-JP"/>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916546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2ABC2-A484-4C8A-9843-E404256BB736}" type="slidenum">
              <a:rPr lang="ja-JP" altLang="en-US"/>
              <a:pPr/>
              <a:t>17</a:t>
            </a:fld>
            <a:endParaRPr lang="en-US" altLang="ja-JP"/>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75153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3099F-39AA-4442-84EC-7D9DA538C8CE}" type="slidenum">
              <a:rPr lang="ja-JP" altLang="en-US"/>
              <a:pPr/>
              <a:t>18</a:t>
            </a:fld>
            <a:endParaRPr lang="en-US" altLang="ja-JP"/>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83050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2AFB75-4269-4C9B-8A18-CEA5FFAF300B}" type="slidenum">
              <a:rPr lang="ja-JP" altLang="en-US"/>
              <a:pPr/>
              <a:t>19</a:t>
            </a:fld>
            <a:endParaRPr lang="en-US" altLang="ja-JP"/>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53635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CFD86-9FAC-4910-A61B-7B383679A263}" type="slidenum">
              <a:rPr lang="ja-JP" altLang="en-US"/>
              <a:pPr/>
              <a:t>2</a:t>
            </a:fld>
            <a:endParaRPr lang="en-US" altLang="ja-JP"/>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99336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BA97D-27BB-432A-B2E1-13E48D9B0CC6}" type="slidenum">
              <a:rPr lang="ja-JP" altLang="en-US"/>
              <a:pPr/>
              <a:t>3</a:t>
            </a:fld>
            <a:endParaRPr lang="en-US" altLang="ja-JP"/>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57500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C90ED-9DBA-4B28-943A-6DC6164F2F1F}" type="slidenum">
              <a:rPr lang="ja-JP" altLang="en-US"/>
              <a:pPr/>
              <a:t>4</a:t>
            </a:fld>
            <a:endParaRPr lang="en-US" altLang="ja-JP"/>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90533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4F5D9-FCF1-46F1-9D06-BEE55CACA454}" type="slidenum">
              <a:rPr lang="ja-JP" altLang="en-US"/>
              <a:pPr/>
              <a:t>5</a:t>
            </a:fld>
            <a:endParaRPr lang="en-US" altLang="ja-JP"/>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80719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A7CD9-DE27-4731-BA2B-20EE5A5AA17E}" type="slidenum">
              <a:rPr lang="ja-JP" altLang="en-US"/>
              <a:pPr/>
              <a:t>6</a:t>
            </a:fld>
            <a:endParaRPr lang="en-US" altLang="ja-JP"/>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57230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726BE-C285-447C-8A82-56E461E0E9D8}" type="slidenum">
              <a:rPr lang="ja-JP" altLang="en-US"/>
              <a:pPr/>
              <a:t>8</a:t>
            </a:fld>
            <a:endParaRPr lang="en-US" altLang="ja-JP"/>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84607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8FF7C-32B2-45B8-ABDF-C63ADAC99E3E}" type="slidenum">
              <a:rPr lang="ja-JP" altLang="en-US"/>
              <a:pPr/>
              <a:t>9</a:t>
            </a:fld>
            <a:endParaRPr lang="en-US" altLang="ja-JP"/>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5854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6AC08-1F0D-4E5C-BE22-87D835A9D6C1}" type="slidenum">
              <a:rPr lang="ja-JP" altLang="en-US"/>
              <a:pPr/>
              <a:t>13</a:t>
            </a:fld>
            <a:endParaRPr lang="en-US" altLang="ja-JP"/>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303954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35" name="Rectangle 19"/>
          <p:cNvSpPr>
            <a:spLocks noGrp="1" noChangeArrowheads="1"/>
          </p:cNvSpPr>
          <p:nvPr>
            <p:ph type="ctrTitle"/>
          </p:nvPr>
        </p:nvSpPr>
        <p:spPr>
          <a:xfrm>
            <a:off x="3203575" y="2260600"/>
            <a:ext cx="5761038" cy="1168400"/>
          </a:xfrm>
        </p:spPr>
        <p:txBody>
          <a:bodyPr/>
          <a:lstStyle>
            <a:lvl1pPr>
              <a:defRPr sz="5000">
                <a:solidFill>
                  <a:srgbClr val="FFFFFF"/>
                </a:solidFill>
              </a:defRPr>
            </a:lvl1pPr>
          </a:lstStyle>
          <a:p>
            <a:pPr lvl="0"/>
            <a:r>
              <a:rPr lang="ja-JP" altLang="en-US" noProof="0" smtClean="0"/>
              <a:t>マスタ タイトルの書式設定</a:t>
            </a:r>
          </a:p>
        </p:txBody>
      </p:sp>
      <p:sp>
        <p:nvSpPr>
          <p:cNvPr id="9236" name="Rectangle 20"/>
          <p:cNvSpPr>
            <a:spLocks noGrp="1" noChangeArrowheads="1"/>
          </p:cNvSpPr>
          <p:nvPr>
            <p:ph type="subTitle" idx="1"/>
          </p:nvPr>
        </p:nvSpPr>
        <p:spPr>
          <a:xfrm>
            <a:off x="3276600" y="4005263"/>
            <a:ext cx="5616575" cy="746125"/>
          </a:xfrm>
        </p:spPr>
        <p:txBody>
          <a:bodyPr/>
          <a:lstStyle>
            <a:lvl1pPr marL="0" indent="0">
              <a:buFont typeface="Wingdings" panose="05000000000000000000" pitchFamily="2" charset="2"/>
              <a:buNone/>
              <a:defRPr sz="3400"/>
            </a:lvl1pPr>
          </a:lstStyle>
          <a:p>
            <a:pPr lvl="0"/>
            <a:r>
              <a:rPr lang="ja-JP" altLang="en-US" noProof="0" smtClean="0"/>
              <a:t>マスタ サブタイトルの書式設定</a:t>
            </a:r>
          </a:p>
        </p:txBody>
      </p:sp>
      <p:sp>
        <p:nvSpPr>
          <p:cNvPr id="9237" name="Text Box 21"/>
          <p:cNvSpPr txBox="1">
            <a:spLocks noChangeArrowheads="1"/>
          </p:cNvSpPr>
          <p:nvPr userDrawn="1"/>
        </p:nvSpPr>
        <p:spPr bwMode="auto">
          <a:xfrm>
            <a:off x="5003800" y="5945188"/>
            <a:ext cx="3863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b="1"/>
              <a:t>担当教員： 幸山 直人</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6190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99598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457200"/>
            <a:ext cx="6019800" cy="599598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6391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タイトル、クリップ アート、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1213"/>
          </a:xfrm>
        </p:spPr>
        <p:txBody>
          <a:bodyPr/>
          <a:lstStyle/>
          <a:p>
            <a:r>
              <a:rPr lang="ja-JP" altLang="en-US" smtClean="0"/>
              <a:t>マスター タイトルの書式設定</a:t>
            </a:r>
            <a:endParaRPr lang="ja-JP" altLang="en-US"/>
          </a:p>
        </p:txBody>
      </p:sp>
      <p:sp>
        <p:nvSpPr>
          <p:cNvPr id="3" name="オンライン画像のプレースホルダー 2"/>
          <p:cNvSpPr>
            <a:spLocks noGrp="1"/>
          </p:cNvSpPr>
          <p:nvPr>
            <p:ph type="clipArt" sz="half" idx="1"/>
          </p:nvPr>
        </p:nvSpPr>
        <p:spPr>
          <a:xfrm>
            <a:off x="457200" y="1557338"/>
            <a:ext cx="4038600" cy="4895850"/>
          </a:xfrm>
        </p:spPr>
        <p:txBody>
          <a:bodyPr/>
          <a:lstStyle/>
          <a:p>
            <a:endParaRPr lang="ja-JP" altLang="en-US"/>
          </a:p>
        </p:txBody>
      </p:sp>
      <p:sp>
        <p:nvSpPr>
          <p:cNvPr id="4" name="テキスト プレースホルダー 3"/>
          <p:cNvSpPr>
            <a:spLocks noGrp="1"/>
          </p:cNvSpPr>
          <p:nvPr>
            <p:ph type="body" sz="half" idx="2"/>
          </p:nvPr>
        </p:nvSpPr>
        <p:spPr>
          <a:xfrm>
            <a:off x="4648200" y="1557338"/>
            <a:ext cx="4038600" cy="4895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27448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1213"/>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557338"/>
            <a:ext cx="4038600" cy="4895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557338"/>
            <a:ext cx="4038600" cy="2371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4081463"/>
            <a:ext cx="4038600" cy="2371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37872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121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557338"/>
            <a:ext cx="4038600" cy="4895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557338"/>
            <a:ext cx="4038600" cy="4895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775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1213"/>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557338"/>
            <a:ext cx="8229600" cy="4895850"/>
          </a:xfrm>
        </p:spPr>
        <p:txBody>
          <a:bodyPr/>
          <a:lstStyle/>
          <a:p>
            <a:endParaRPr lang="ja-JP" altLang="en-US"/>
          </a:p>
        </p:txBody>
      </p:sp>
    </p:spTree>
    <p:extLst>
      <p:ext uri="{BB962C8B-B14F-4D97-AF65-F5344CB8AC3E}">
        <p14:creationId xmlns:p14="http://schemas.microsoft.com/office/powerpoint/2010/main" val="377121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121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557338"/>
            <a:ext cx="4038600" cy="4895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557338"/>
            <a:ext cx="4038600" cy="2371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4081463"/>
            <a:ext cx="4038600" cy="2371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2074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357338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2441455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557338"/>
            <a:ext cx="4038600" cy="4895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557338"/>
            <a:ext cx="4038600" cy="4895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5292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58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8195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27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426888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29622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8206" name="Rectangle 14"/>
          <p:cNvSpPr>
            <a:spLocks noGrp="1" noChangeArrowheads="1"/>
          </p:cNvSpPr>
          <p:nvPr>
            <p:ph type="title"/>
          </p:nvPr>
        </p:nvSpPr>
        <p:spPr bwMode="auto">
          <a:xfrm>
            <a:off x="457200" y="457200"/>
            <a:ext cx="82296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8207" name="Rectangle 15"/>
          <p:cNvSpPr>
            <a:spLocks noGrp="1" noChangeArrowheads="1"/>
          </p:cNvSpPr>
          <p:nvPr>
            <p:ph type="body" idx="1"/>
          </p:nvPr>
        </p:nvSpPr>
        <p:spPr bwMode="auto">
          <a:xfrm>
            <a:off x="457200" y="1557338"/>
            <a:ext cx="82296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209" name="Text Box 17"/>
          <p:cNvSpPr txBox="1">
            <a:spLocks noChangeArrowheads="1"/>
          </p:cNvSpPr>
          <p:nvPr userDrawn="1"/>
        </p:nvSpPr>
        <p:spPr bwMode="auto">
          <a:xfrm>
            <a:off x="674688" y="38100"/>
            <a:ext cx="8469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kumimoji="0" lang="en-US" altLang="ja-JP" sz="1800" b="1" dirty="0" smtClean="0">
                <a:solidFill>
                  <a:schemeClr val="bg1"/>
                </a:solidFill>
              </a:rPr>
              <a:t>2019</a:t>
            </a:r>
            <a:r>
              <a:rPr kumimoji="0" lang="ja-JP" altLang="en-US" sz="1800" b="1" dirty="0" smtClean="0">
                <a:solidFill>
                  <a:schemeClr val="bg1"/>
                </a:solidFill>
              </a:rPr>
              <a:t>年度</a:t>
            </a:r>
            <a:r>
              <a:rPr kumimoji="0" lang="ja-JP" altLang="en-US" sz="1800" b="1" dirty="0">
                <a:solidFill>
                  <a:schemeClr val="bg1"/>
                </a:solidFill>
              </a:rPr>
              <a:t>　情報</a:t>
            </a:r>
            <a:r>
              <a:rPr kumimoji="0" lang="ja-JP" altLang="en-US" sz="1800" b="1" dirty="0" smtClean="0">
                <a:solidFill>
                  <a:schemeClr val="bg1"/>
                </a:solidFill>
              </a:rPr>
              <a:t>数理特論</a:t>
            </a:r>
            <a:r>
              <a:rPr kumimoji="0" lang="en-US" altLang="ja-JP" sz="1800" b="1" dirty="0" smtClean="0">
                <a:solidFill>
                  <a:schemeClr val="bg1"/>
                </a:solidFill>
              </a:rPr>
              <a:t>B</a:t>
            </a:r>
            <a:endParaRPr lang="en-US" altLang="ja-JP" sz="18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iming>
    <p:tnLst>
      <p:par>
        <p:cTn id="1" dur="indefinite" restart="never" nodeType="tmRoot"/>
      </p:par>
    </p:tnLst>
  </p:timing>
  <p:txStyles>
    <p:title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hokabo.co.jp/sp_opt/spectrum/color3/color3.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hyperlink" Target="http://e-words.jp/w/PNG.html" TargetMode="External"/><Relationship Id="rId3" Type="http://schemas.openxmlformats.org/officeDocument/2006/relationships/hyperlink" Target="http://e-words.jp/w/BMP.html" TargetMode="External"/><Relationship Id="rId7" Type="http://schemas.openxmlformats.org/officeDocument/2006/relationships/hyperlink" Target="http://e-words.jp/w/GIFE789B9E8A8B1.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words.jp/w/GIFE382A2E3838BE383A1E383BCE382B7E383A7E383B3.html" TargetMode="External"/><Relationship Id="rId5" Type="http://schemas.openxmlformats.org/officeDocument/2006/relationships/hyperlink" Target="http://e-words.jp/w/GIF.html" TargetMode="External"/><Relationship Id="rId4" Type="http://schemas.openxmlformats.org/officeDocument/2006/relationships/hyperlink" Target="http://e-words.jp/w/JPEG.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words.jp/w/ASCII.html" TargetMode="External"/><Relationship Id="rId7" Type="http://schemas.openxmlformats.org/officeDocument/2006/relationships/hyperlink" Target="http://e-words.jp/w/Unicod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words.jp/w/E697A5E69CACE8AA9EEUC.html" TargetMode="External"/><Relationship Id="rId5" Type="http://schemas.openxmlformats.org/officeDocument/2006/relationships/hyperlink" Target="http://e-words.jp/w/Shift20JISE382B3E383BCE38389.html" TargetMode="External"/><Relationship Id="rId4" Type="http://schemas.openxmlformats.org/officeDocument/2006/relationships/hyperlink" Target="http://e-words.jp/w/JISE382B3E383BCE38389.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words.jp/w/PCM.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e-words.jp/w/AAC.html" TargetMode="External"/><Relationship Id="rId5" Type="http://schemas.openxmlformats.org/officeDocument/2006/relationships/hyperlink" Target="http://e-words.jp/w/MP3.html" TargetMode="External"/><Relationship Id="rId4" Type="http://schemas.openxmlformats.org/officeDocument/2006/relationships/hyperlink" Target="http://e-words.jp/w/WAV.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ctrTitle"/>
          </p:nvPr>
        </p:nvSpPr>
        <p:spPr/>
        <p:txBody>
          <a:bodyPr/>
          <a:lstStyle/>
          <a:p>
            <a:r>
              <a:rPr lang="ja-JP" altLang="en-US" dirty="0"/>
              <a:t>情報</a:t>
            </a:r>
            <a:r>
              <a:rPr lang="ja-JP" altLang="en-US" dirty="0" smtClean="0"/>
              <a:t>数理特論</a:t>
            </a:r>
            <a:r>
              <a:rPr lang="en-US" altLang="ja-JP" dirty="0" smtClean="0"/>
              <a:t>B</a:t>
            </a:r>
            <a:endParaRPr lang="ja-JP" altLang="en-US" dirty="0"/>
          </a:p>
        </p:txBody>
      </p:sp>
      <p:sp>
        <p:nvSpPr>
          <p:cNvPr id="288771" name="Rectangle 3"/>
          <p:cNvSpPr>
            <a:spLocks noGrp="1" noChangeArrowheads="1"/>
          </p:cNvSpPr>
          <p:nvPr>
            <p:ph type="subTitle" idx="1"/>
          </p:nvPr>
        </p:nvSpPr>
        <p:spPr/>
        <p:txBody>
          <a:bodyPr/>
          <a:lstStyle/>
          <a:p>
            <a:pPr algn="ctr"/>
            <a:r>
              <a:rPr lang="ja-JP" altLang="en-US" sz="3000"/>
              <a:t>～ 様々なデジタル情報（１）</a:t>
            </a:r>
            <a:r>
              <a:rPr lang="en-US" altLang="ja-JP" sz="3000"/>
              <a:t> </a:t>
            </a:r>
            <a:r>
              <a:rPr lang="ja-JP" altLang="en-US" sz="3000"/>
              <a:t>～</a:t>
            </a:r>
          </a:p>
        </p:txBody>
      </p:sp>
      <p:sp>
        <p:nvSpPr>
          <p:cNvPr id="288772" name="Text Box 4"/>
          <p:cNvSpPr txBox="1">
            <a:spLocks noChangeArrowheads="1"/>
          </p:cNvSpPr>
          <p:nvPr/>
        </p:nvSpPr>
        <p:spPr bwMode="auto">
          <a:xfrm>
            <a:off x="3276600" y="1706563"/>
            <a:ext cx="48958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b="1" dirty="0" smtClean="0">
                <a:solidFill>
                  <a:schemeClr val="bg1"/>
                </a:solidFill>
              </a:rPr>
              <a:t>2019</a:t>
            </a:r>
            <a:r>
              <a:rPr lang="ja-JP" altLang="en-US" sz="2800" b="1" dirty="0" smtClean="0">
                <a:solidFill>
                  <a:schemeClr val="bg1"/>
                </a:solidFill>
              </a:rPr>
              <a:t>年度</a:t>
            </a:r>
            <a:endParaRPr lang="ja-JP" altLang="en-US" sz="2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ja-JP" altLang="en-US"/>
              <a:t>フーリエ変換（１）</a:t>
            </a:r>
          </a:p>
        </p:txBody>
      </p:sp>
      <p:sp>
        <p:nvSpPr>
          <p:cNvPr id="466947" name="Line 3"/>
          <p:cNvSpPr>
            <a:spLocks noChangeShapeType="1"/>
          </p:cNvSpPr>
          <p:nvPr/>
        </p:nvSpPr>
        <p:spPr bwMode="auto">
          <a:xfrm flipV="1">
            <a:off x="1187450" y="1700213"/>
            <a:ext cx="0" cy="41052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6948" name="Text Box 4"/>
          <p:cNvSpPr txBox="1">
            <a:spLocks noChangeArrowheads="1"/>
          </p:cNvSpPr>
          <p:nvPr/>
        </p:nvSpPr>
        <p:spPr bwMode="auto">
          <a:xfrm>
            <a:off x="7975600" y="55165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a:t>時間</a:t>
            </a:r>
          </a:p>
        </p:txBody>
      </p:sp>
      <p:sp>
        <p:nvSpPr>
          <p:cNvPr id="466949" name="Line 5"/>
          <p:cNvSpPr>
            <a:spLocks noChangeShapeType="1"/>
          </p:cNvSpPr>
          <p:nvPr/>
        </p:nvSpPr>
        <p:spPr bwMode="auto">
          <a:xfrm>
            <a:off x="395288" y="5300663"/>
            <a:ext cx="8064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6950" name="Freeform 6"/>
          <p:cNvSpPr>
            <a:spLocks/>
          </p:cNvSpPr>
          <p:nvPr/>
        </p:nvSpPr>
        <p:spPr bwMode="auto">
          <a:xfrm>
            <a:off x="1166813" y="2254250"/>
            <a:ext cx="7283450" cy="2886075"/>
          </a:xfrm>
          <a:custGeom>
            <a:avLst/>
            <a:gdLst>
              <a:gd name="T0" fmla="*/ 50 w 4588"/>
              <a:gd name="T1" fmla="*/ 1609 h 1818"/>
              <a:gd name="T2" fmla="*/ 139 w 4588"/>
              <a:gd name="T3" fmla="*/ 1351 h 1818"/>
              <a:gd name="T4" fmla="*/ 199 w 4588"/>
              <a:gd name="T5" fmla="*/ 1261 h 1818"/>
              <a:gd name="T6" fmla="*/ 278 w 4588"/>
              <a:gd name="T7" fmla="*/ 1331 h 1818"/>
              <a:gd name="T8" fmla="*/ 457 w 4588"/>
              <a:gd name="T9" fmla="*/ 1609 h 1818"/>
              <a:gd name="T10" fmla="*/ 516 w 4588"/>
              <a:gd name="T11" fmla="*/ 1371 h 1818"/>
              <a:gd name="T12" fmla="*/ 576 w 4588"/>
              <a:gd name="T13" fmla="*/ 1242 h 1818"/>
              <a:gd name="T14" fmla="*/ 635 w 4588"/>
              <a:gd name="T15" fmla="*/ 1152 h 1818"/>
              <a:gd name="T16" fmla="*/ 665 w 4588"/>
              <a:gd name="T17" fmla="*/ 1093 h 1818"/>
              <a:gd name="T18" fmla="*/ 794 w 4588"/>
              <a:gd name="T19" fmla="*/ 1102 h 1818"/>
              <a:gd name="T20" fmla="*/ 864 w 4588"/>
              <a:gd name="T21" fmla="*/ 924 h 1818"/>
              <a:gd name="T22" fmla="*/ 983 w 4588"/>
              <a:gd name="T23" fmla="*/ 983 h 1818"/>
              <a:gd name="T24" fmla="*/ 1072 w 4588"/>
              <a:gd name="T25" fmla="*/ 1172 h 1818"/>
              <a:gd name="T26" fmla="*/ 1241 w 4588"/>
              <a:gd name="T27" fmla="*/ 1599 h 1818"/>
              <a:gd name="T28" fmla="*/ 1291 w 4588"/>
              <a:gd name="T29" fmla="*/ 1808 h 1818"/>
              <a:gd name="T30" fmla="*/ 1450 w 4588"/>
              <a:gd name="T31" fmla="*/ 1450 h 1818"/>
              <a:gd name="T32" fmla="*/ 1579 w 4588"/>
              <a:gd name="T33" fmla="*/ 1708 h 1818"/>
              <a:gd name="T34" fmla="*/ 1648 w 4588"/>
              <a:gd name="T35" fmla="*/ 1818 h 1818"/>
              <a:gd name="T36" fmla="*/ 1698 w 4588"/>
              <a:gd name="T37" fmla="*/ 1688 h 1818"/>
              <a:gd name="T38" fmla="*/ 1728 w 4588"/>
              <a:gd name="T39" fmla="*/ 1599 h 1818"/>
              <a:gd name="T40" fmla="*/ 1768 w 4588"/>
              <a:gd name="T41" fmla="*/ 1301 h 1818"/>
              <a:gd name="T42" fmla="*/ 1887 w 4588"/>
              <a:gd name="T43" fmla="*/ 1053 h 1818"/>
              <a:gd name="T44" fmla="*/ 1927 w 4588"/>
              <a:gd name="T45" fmla="*/ 775 h 1818"/>
              <a:gd name="T46" fmla="*/ 1976 w 4588"/>
              <a:gd name="T47" fmla="*/ 407 h 1818"/>
              <a:gd name="T48" fmla="*/ 2006 w 4588"/>
              <a:gd name="T49" fmla="*/ 268 h 1818"/>
              <a:gd name="T50" fmla="*/ 2046 w 4588"/>
              <a:gd name="T51" fmla="*/ 358 h 1818"/>
              <a:gd name="T52" fmla="*/ 2135 w 4588"/>
              <a:gd name="T53" fmla="*/ 0 h 1818"/>
              <a:gd name="T54" fmla="*/ 2234 w 4588"/>
              <a:gd name="T55" fmla="*/ 219 h 1818"/>
              <a:gd name="T56" fmla="*/ 2304 w 4588"/>
              <a:gd name="T57" fmla="*/ 397 h 1818"/>
              <a:gd name="T58" fmla="*/ 2403 w 4588"/>
              <a:gd name="T59" fmla="*/ 636 h 1818"/>
              <a:gd name="T60" fmla="*/ 2473 w 4588"/>
              <a:gd name="T61" fmla="*/ 805 h 1818"/>
              <a:gd name="T62" fmla="*/ 2542 w 4588"/>
              <a:gd name="T63" fmla="*/ 1152 h 1818"/>
              <a:gd name="T64" fmla="*/ 2622 w 4588"/>
              <a:gd name="T65" fmla="*/ 1271 h 1818"/>
              <a:gd name="T66" fmla="*/ 2691 w 4588"/>
              <a:gd name="T67" fmla="*/ 1102 h 1818"/>
              <a:gd name="T68" fmla="*/ 2751 w 4588"/>
              <a:gd name="T69" fmla="*/ 745 h 1818"/>
              <a:gd name="T70" fmla="*/ 2781 w 4588"/>
              <a:gd name="T71" fmla="*/ 656 h 1818"/>
              <a:gd name="T72" fmla="*/ 2890 w 4588"/>
              <a:gd name="T73" fmla="*/ 874 h 1818"/>
              <a:gd name="T74" fmla="*/ 2939 w 4588"/>
              <a:gd name="T75" fmla="*/ 914 h 1818"/>
              <a:gd name="T76" fmla="*/ 2969 w 4588"/>
              <a:gd name="T77" fmla="*/ 1371 h 1818"/>
              <a:gd name="T78" fmla="*/ 3059 w 4588"/>
              <a:gd name="T79" fmla="*/ 1222 h 1818"/>
              <a:gd name="T80" fmla="*/ 3218 w 4588"/>
              <a:gd name="T81" fmla="*/ 904 h 1818"/>
              <a:gd name="T82" fmla="*/ 3277 w 4588"/>
              <a:gd name="T83" fmla="*/ 874 h 1818"/>
              <a:gd name="T84" fmla="*/ 3327 w 4588"/>
              <a:gd name="T85" fmla="*/ 1063 h 1818"/>
              <a:gd name="T86" fmla="*/ 3406 w 4588"/>
              <a:gd name="T87" fmla="*/ 1381 h 1818"/>
              <a:gd name="T88" fmla="*/ 3575 w 4588"/>
              <a:gd name="T89" fmla="*/ 1410 h 1818"/>
              <a:gd name="T90" fmla="*/ 3803 w 4588"/>
              <a:gd name="T91" fmla="*/ 1599 h 1818"/>
              <a:gd name="T92" fmla="*/ 3893 w 4588"/>
              <a:gd name="T93" fmla="*/ 1400 h 1818"/>
              <a:gd name="T94" fmla="*/ 4290 w 4588"/>
              <a:gd name="T95" fmla="*/ 1390 h 1818"/>
              <a:gd name="T96" fmla="*/ 4330 w 4588"/>
              <a:gd name="T97" fmla="*/ 1381 h 1818"/>
              <a:gd name="T98" fmla="*/ 4469 w 4588"/>
              <a:gd name="T99" fmla="*/ 1688 h 1818"/>
              <a:gd name="T100" fmla="*/ 4489 w 4588"/>
              <a:gd name="T101" fmla="*/ 1758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8" h="1818">
                <a:moveTo>
                  <a:pt x="0" y="1698"/>
                </a:moveTo>
                <a:cubicBezTo>
                  <a:pt x="11" y="1666"/>
                  <a:pt x="50" y="1609"/>
                  <a:pt x="50" y="1609"/>
                </a:cubicBezTo>
                <a:cubicBezTo>
                  <a:pt x="73" y="1538"/>
                  <a:pt x="57" y="1566"/>
                  <a:pt x="89" y="1520"/>
                </a:cubicBezTo>
                <a:cubicBezTo>
                  <a:pt x="107" y="1466"/>
                  <a:pt x="114" y="1401"/>
                  <a:pt x="139" y="1351"/>
                </a:cubicBezTo>
                <a:cubicBezTo>
                  <a:pt x="150" y="1330"/>
                  <a:pt x="166" y="1311"/>
                  <a:pt x="179" y="1291"/>
                </a:cubicBezTo>
                <a:cubicBezTo>
                  <a:pt x="186" y="1281"/>
                  <a:pt x="199" y="1261"/>
                  <a:pt x="199" y="1261"/>
                </a:cubicBezTo>
                <a:cubicBezTo>
                  <a:pt x="212" y="1264"/>
                  <a:pt x="228" y="1262"/>
                  <a:pt x="238" y="1271"/>
                </a:cubicBezTo>
                <a:cubicBezTo>
                  <a:pt x="256" y="1287"/>
                  <a:pt x="278" y="1331"/>
                  <a:pt x="278" y="1331"/>
                </a:cubicBezTo>
                <a:cubicBezTo>
                  <a:pt x="295" y="1414"/>
                  <a:pt x="325" y="1482"/>
                  <a:pt x="397" y="1530"/>
                </a:cubicBezTo>
                <a:cubicBezTo>
                  <a:pt x="420" y="1563"/>
                  <a:pt x="444" y="1571"/>
                  <a:pt x="457" y="1609"/>
                </a:cubicBezTo>
                <a:cubicBezTo>
                  <a:pt x="499" y="1546"/>
                  <a:pt x="471" y="1599"/>
                  <a:pt x="487" y="1470"/>
                </a:cubicBezTo>
                <a:cubicBezTo>
                  <a:pt x="491" y="1437"/>
                  <a:pt x="506" y="1401"/>
                  <a:pt x="516" y="1371"/>
                </a:cubicBezTo>
                <a:cubicBezTo>
                  <a:pt x="524" y="1348"/>
                  <a:pt x="525" y="1323"/>
                  <a:pt x="536" y="1301"/>
                </a:cubicBezTo>
                <a:cubicBezTo>
                  <a:pt x="547" y="1280"/>
                  <a:pt x="576" y="1242"/>
                  <a:pt x="576" y="1242"/>
                </a:cubicBezTo>
                <a:cubicBezTo>
                  <a:pt x="605" y="1155"/>
                  <a:pt x="556" y="1277"/>
                  <a:pt x="626" y="1192"/>
                </a:cubicBezTo>
                <a:cubicBezTo>
                  <a:pt x="635" y="1181"/>
                  <a:pt x="630" y="1165"/>
                  <a:pt x="635" y="1152"/>
                </a:cubicBezTo>
                <a:cubicBezTo>
                  <a:pt x="640" y="1141"/>
                  <a:pt x="650" y="1133"/>
                  <a:pt x="655" y="1122"/>
                </a:cubicBezTo>
                <a:cubicBezTo>
                  <a:pt x="660" y="1113"/>
                  <a:pt x="662" y="1103"/>
                  <a:pt x="665" y="1093"/>
                </a:cubicBezTo>
                <a:cubicBezTo>
                  <a:pt x="695" y="1132"/>
                  <a:pt x="723" y="1148"/>
                  <a:pt x="745" y="1192"/>
                </a:cubicBezTo>
                <a:cubicBezTo>
                  <a:pt x="763" y="1139"/>
                  <a:pt x="749" y="1171"/>
                  <a:pt x="794" y="1102"/>
                </a:cubicBezTo>
                <a:cubicBezTo>
                  <a:pt x="835" y="1039"/>
                  <a:pt x="796" y="1049"/>
                  <a:pt x="824" y="983"/>
                </a:cubicBezTo>
                <a:cubicBezTo>
                  <a:pt x="833" y="961"/>
                  <a:pt x="851" y="944"/>
                  <a:pt x="864" y="924"/>
                </a:cubicBezTo>
                <a:cubicBezTo>
                  <a:pt x="876" y="907"/>
                  <a:pt x="884" y="864"/>
                  <a:pt x="884" y="864"/>
                </a:cubicBezTo>
                <a:cubicBezTo>
                  <a:pt x="940" y="883"/>
                  <a:pt x="952" y="938"/>
                  <a:pt x="983" y="983"/>
                </a:cubicBezTo>
                <a:cubicBezTo>
                  <a:pt x="999" y="1030"/>
                  <a:pt x="1024" y="1020"/>
                  <a:pt x="1043" y="1063"/>
                </a:cubicBezTo>
                <a:cubicBezTo>
                  <a:pt x="1063" y="1107"/>
                  <a:pt x="1064" y="1127"/>
                  <a:pt x="1072" y="1172"/>
                </a:cubicBezTo>
                <a:cubicBezTo>
                  <a:pt x="1080" y="1266"/>
                  <a:pt x="1089" y="1333"/>
                  <a:pt x="1142" y="1410"/>
                </a:cubicBezTo>
                <a:cubicBezTo>
                  <a:pt x="1167" y="1484"/>
                  <a:pt x="1185" y="1543"/>
                  <a:pt x="1241" y="1599"/>
                </a:cubicBezTo>
                <a:cubicBezTo>
                  <a:pt x="1257" y="1648"/>
                  <a:pt x="1256" y="1699"/>
                  <a:pt x="1271" y="1748"/>
                </a:cubicBezTo>
                <a:cubicBezTo>
                  <a:pt x="1277" y="1768"/>
                  <a:pt x="1291" y="1808"/>
                  <a:pt x="1291" y="1808"/>
                </a:cubicBezTo>
                <a:cubicBezTo>
                  <a:pt x="1313" y="1741"/>
                  <a:pt x="1342" y="1683"/>
                  <a:pt x="1370" y="1619"/>
                </a:cubicBezTo>
                <a:cubicBezTo>
                  <a:pt x="1398" y="1555"/>
                  <a:pt x="1391" y="1489"/>
                  <a:pt x="1450" y="1450"/>
                </a:cubicBezTo>
                <a:cubicBezTo>
                  <a:pt x="1470" y="1528"/>
                  <a:pt x="1488" y="1602"/>
                  <a:pt x="1559" y="1649"/>
                </a:cubicBezTo>
                <a:cubicBezTo>
                  <a:pt x="1566" y="1669"/>
                  <a:pt x="1567" y="1691"/>
                  <a:pt x="1579" y="1708"/>
                </a:cubicBezTo>
                <a:cubicBezTo>
                  <a:pt x="1586" y="1718"/>
                  <a:pt x="1594" y="1727"/>
                  <a:pt x="1599" y="1738"/>
                </a:cubicBezTo>
                <a:cubicBezTo>
                  <a:pt x="1634" y="1817"/>
                  <a:pt x="1595" y="1782"/>
                  <a:pt x="1648" y="1818"/>
                </a:cubicBezTo>
                <a:cubicBezTo>
                  <a:pt x="1659" y="1785"/>
                  <a:pt x="1664" y="1750"/>
                  <a:pt x="1678" y="1718"/>
                </a:cubicBezTo>
                <a:cubicBezTo>
                  <a:pt x="1683" y="1707"/>
                  <a:pt x="1693" y="1699"/>
                  <a:pt x="1698" y="1688"/>
                </a:cubicBezTo>
                <a:cubicBezTo>
                  <a:pt x="1707" y="1669"/>
                  <a:pt x="1711" y="1649"/>
                  <a:pt x="1718" y="1629"/>
                </a:cubicBezTo>
                <a:cubicBezTo>
                  <a:pt x="1721" y="1619"/>
                  <a:pt x="1728" y="1599"/>
                  <a:pt x="1728" y="1599"/>
                </a:cubicBezTo>
                <a:cubicBezTo>
                  <a:pt x="1733" y="1562"/>
                  <a:pt x="1744" y="1527"/>
                  <a:pt x="1748" y="1490"/>
                </a:cubicBezTo>
                <a:cubicBezTo>
                  <a:pt x="1769" y="1288"/>
                  <a:pt x="1739" y="1388"/>
                  <a:pt x="1768" y="1301"/>
                </a:cubicBezTo>
                <a:cubicBezTo>
                  <a:pt x="1746" y="1235"/>
                  <a:pt x="1808" y="1161"/>
                  <a:pt x="1847" y="1112"/>
                </a:cubicBezTo>
                <a:cubicBezTo>
                  <a:pt x="1862" y="1093"/>
                  <a:pt x="1887" y="1053"/>
                  <a:pt x="1887" y="1053"/>
                </a:cubicBezTo>
                <a:cubicBezTo>
                  <a:pt x="1890" y="980"/>
                  <a:pt x="1888" y="907"/>
                  <a:pt x="1897" y="834"/>
                </a:cubicBezTo>
                <a:cubicBezTo>
                  <a:pt x="1900" y="812"/>
                  <a:pt x="1920" y="796"/>
                  <a:pt x="1927" y="775"/>
                </a:cubicBezTo>
                <a:cubicBezTo>
                  <a:pt x="1933" y="755"/>
                  <a:pt x="1946" y="715"/>
                  <a:pt x="1946" y="715"/>
                </a:cubicBezTo>
                <a:cubicBezTo>
                  <a:pt x="1961" y="612"/>
                  <a:pt x="1960" y="509"/>
                  <a:pt x="1976" y="407"/>
                </a:cubicBezTo>
                <a:cubicBezTo>
                  <a:pt x="1980" y="381"/>
                  <a:pt x="1980" y="354"/>
                  <a:pt x="1986" y="328"/>
                </a:cubicBezTo>
                <a:cubicBezTo>
                  <a:pt x="1990" y="307"/>
                  <a:pt x="2006" y="268"/>
                  <a:pt x="2006" y="268"/>
                </a:cubicBezTo>
                <a:cubicBezTo>
                  <a:pt x="2013" y="278"/>
                  <a:pt x="2021" y="287"/>
                  <a:pt x="2026" y="298"/>
                </a:cubicBezTo>
                <a:cubicBezTo>
                  <a:pt x="2035" y="317"/>
                  <a:pt x="2046" y="358"/>
                  <a:pt x="2046" y="358"/>
                </a:cubicBezTo>
                <a:cubicBezTo>
                  <a:pt x="2072" y="320"/>
                  <a:pt x="2071" y="281"/>
                  <a:pt x="2085" y="238"/>
                </a:cubicBezTo>
                <a:cubicBezTo>
                  <a:pt x="2095" y="156"/>
                  <a:pt x="2121" y="81"/>
                  <a:pt x="2135" y="0"/>
                </a:cubicBezTo>
                <a:cubicBezTo>
                  <a:pt x="2177" y="56"/>
                  <a:pt x="2193" y="123"/>
                  <a:pt x="2215" y="189"/>
                </a:cubicBezTo>
                <a:cubicBezTo>
                  <a:pt x="2219" y="200"/>
                  <a:pt x="2229" y="208"/>
                  <a:pt x="2234" y="219"/>
                </a:cubicBezTo>
                <a:cubicBezTo>
                  <a:pt x="2242" y="238"/>
                  <a:pt x="2247" y="258"/>
                  <a:pt x="2254" y="278"/>
                </a:cubicBezTo>
                <a:cubicBezTo>
                  <a:pt x="2269" y="321"/>
                  <a:pt x="2278" y="360"/>
                  <a:pt x="2304" y="397"/>
                </a:cubicBezTo>
                <a:cubicBezTo>
                  <a:pt x="2316" y="445"/>
                  <a:pt x="2326" y="495"/>
                  <a:pt x="2354" y="536"/>
                </a:cubicBezTo>
                <a:lnTo>
                  <a:pt x="2403" y="636"/>
                </a:lnTo>
                <a:cubicBezTo>
                  <a:pt x="2403" y="636"/>
                  <a:pt x="2403" y="636"/>
                  <a:pt x="2403" y="636"/>
                </a:cubicBezTo>
                <a:cubicBezTo>
                  <a:pt x="2424" y="698"/>
                  <a:pt x="2436" y="750"/>
                  <a:pt x="2473" y="805"/>
                </a:cubicBezTo>
                <a:cubicBezTo>
                  <a:pt x="2489" y="901"/>
                  <a:pt x="2496" y="999"/>
                  <a:pt x="2522" y="1093"/>
                </a:cubicBezTo>
                <a:cubicBezTo>
                  <a:pt x="2528" y="1113"/>
                  <a:pt x="2539" y="1132"/>
                  <a:pt x="2542" y="1152"/>
                </a:cubicBezTo>
                <a:cubicBezTo>
                  <a:pt x="2551" y="1203"/>
                  <a:pt x="2542" y="1236"/>
                  <a:pt x="2592" y="1251"/>
                </a:cubicBezTo>
                <a:cubicBezTo>
                  <a:pt x="2602" y="1258"/>
                  <a:pt x="2610" y="1274"/>
                  <a:pt x="2622" y="1271"/>
                </a:cubicBezTo>
                <a:cubicBezTo>
                  <a:pt x="2632" y="1269"/>
                  <a:pt x="2630" y="1252"/>
                  <a:pt x="2632" y="1242"/>
                </a:cubicBezTo>
                <a:cubicBezTo>
                  <a:pt x="2646" y="1174"/>
                  <a:pt x="2643" y="1150"/>
                  <a:pt x="2691" y="1102"/>
                </a:cubicBezTo>
                <a:cubicBezTo>
                  <a:pt x="2713" y="1038"/>
                  <a:pt x="2730" y="971"/>
                  <a:pt x="2741" y="904"/>
                </a:cubicBezTo>
                <a:cubicBezTo>
                  <a:pt x="2744" y="851"/>
                  <a:pt x="2744" y="798"/>
                  <a:pt x="2751" y="745"/>
                </a:cubicBezTo>
                <a:cubicBezTo>
                  <a:pt x="2754" y="724"/>
                  <a:pt x="2764" y="705"/>
                  <a:pt x="2771" y="685"/>
                </a:cubicBezTo>
                <a:cubicBezTo>
                  <a:pt x="2774" y="675"/>
                  <a:pt x="2781" y="656"/>
                  <a:pt x="2781" y="656"/>
                </a:cubicBezTo>
                <a:cubicBezTo>
                  <a:pt x="2784" y="679"/>
                  <a:pt x="2783" y="703"/>
                  <a:pt x="2791" y="725"/>
                </a:cubicBezTo>
                <a:cubicBezTo>
                  <a:pt x="2810" y="774"/>
                  <a:pt x="2860" y="829"/>
                  <a:pt x="2890" y="874"/>
                </a:cubicBezTo>
                <a:cubicBezTo>
                  <a:pt x="2896" y="883"/>
                  <a:pt x="2910" y="881"/>
                  <a:pt x="2920" y="884"/>
                </a:cubicBezTo>
                <a:cubicBezTo>
                  <a:pt x="2926" y="894"/>
                  <a:pt x="2934" y="903"/>
                  <a:pt x="2939" y="914"/>
                </a:cubicBezTo>
                <a:cubicBezTo>
                  <a:pt x="2947" y="933"/>
                  <a:pt x="2959" y="973"/>
                  <a:pt x="2959" y="973"/>
                </a:cubicBezTo>
                <a:cubicBezTo>
                  <a:pt x="2962" y="1106"/>
                  <a:pt x="2958" y="1239"/>
                  <a:pt x="2969" y="1371"/>
                </a:cubicBezTo>
                <a:cubicBezTo>
                  <a:pt x="2970" y="1383"/>
                  <a:pt x="2984" y="1352"/>
                  <a:pt x="2989" y="1341"/>
                </a:cubicBezTo>
                <a:cubicBezTo>
                  <a:pt x="3015" y="1282"/>
                  <a:pt x="3012" y="1268"/>
                  <a:pt x="3059" y="1222"/>
                </a:cubicBezTo>
                <a:cubicBezTo>
                  <a:pt x="3082" y="1176"/>
                  <a:pt x="3101" y="1128"/>
                  <a:pt x="3138" y="1093"/>
                </a:cubicBezTo>
                <a:cubicBezTo>
                  <a:pt x="3160" y="1028"/>
                  <a:pt x="3180" y="962"/>
                  <a:pt x="3218" y="904"/>
                </a:cubicBezTo>
                <a:cubicBezTo>
                  <a:pt x="3220" y="896"/>
                  <a:pt x="3233" y="844"/>
                  <a:pt x="3247" y="844"/>
                </a:cubicBezTo>
                <a:cubicBezTo>
                  <a:pt x="3261" y="844"/>
                  <a:pt x="3266" y="865"/>
                  <a:pt x="3277" y="874"/>
                </a:cubicBezTo>
                <a:cubicBezTo>
                  <a:pt x="3286" y="882"/>
                  <a:pt x="3297" y="887"/>
                  <a:pt x="3307" y="894"/>
                </a:cubicBezTo>
                <a:cubicBezTo>
                  <a:pt x="3311" y="951"/>
                  <a:pt x="3299" y="1014"/>
                  <a:pt x="3327" y="1063"/>
                </a:cubicBezTo>
                <a:cubicBezTo>
                  <a:pt x="3362" y="1126"/>
                  <a:pt x="3408" y="1159"/>
                  <a:pt x="3426" y="1232"/>
                </a:cubicBezTo>
                <a:cubicBezTo>
                  <a:pt x="3395" y="1277"/>
                  <a:pt x="3376" y="1322"/>
                  <a:pt x="3406" y="1381"/>
                </a:cubicBezTo>
                <a:cubicBezTo>
                  <a:pt x="3412" y="1393"/>
                  <a:pt x="3433" y="1386"/>
                  <a:pt x="3446" y="1390"/>
                </a:cubicBezTo>
                <a:cubicBezTo>
                  <a:pt x="3530" y="1413"/>
                  <a:pt x="3395" y="1392"/>
                  <a:pt x="3575" y="1410"/>
                </a:cubicBezTo>
                <a:cubicBezTo>
                  <a:pt x="3593" y="1500"/>
                  <a:pt x="3614" y="1665"/>
                  <a:pt x="3714" y="1698"/>
                </a:cubicBezTo>
                <a:cubicBezTo>
                  <a:pt x="3746" y="1667"/>
                  <a:pt x="3768" y="1626"/>
                  <a:pt x="3803" y="1599"/>
                </a:cubicBezTo>
                <a:cubicBezTo>
                  <a:pt x="3822" y="1584"/>
                  <a:pt x="3863" y="1559"/>
                  <a:pt x="3863" y="1559"/>
                </a:cubicBezTo>
                <a:cubicBezTo>
                  <a:pt x="3871" y="1504"/>
                  <a:pt x="3884" y="1455"/>
                  <a:pt x="3893" y="1400"/>
                </a:cubicBezTo>
                <a:cubicBezTo>
                  <a:pt x="3976" y="1417"/>
                  <a:pt x="4043" y="1438"/>
                  <a:pt x="4121" y="1470"/>
                </a:cubicBezTo>
                <a:cubicBezTo>
                  <a:pt x="4262" y="1456"/>
                  <a:pt x="4196" y="1465"/>
                  <a:pt x="4290" y="1390"/>
                </a:cubicBezTo>
                <a:cubicBezTo>
                  <a:pt x="4297" y="1377"/>
                  <a:pt x="4296" y="1354"/>
                  <a:pt x="4310" y="1351"/>
                </a:cubicBezTo>
                <a:cubicBezTo>
                  <a:pt x="4322" y="1348"/>
                  <a:pt x="4325" y="1370"/>
                  <a:pt x="4330" y="1381"/>
                </a:cubicBezTo>
                <a:cubicBezTo>
                  <a:pt x="4350" y="1431"/>
                  <a:pt x="4350" y="1475"/>
                  <a:pt x="4379" y="1520"/>
                </a:cubicBezTo>
                <a:cubicBezTo>
                  <a:pt x="4393" y="1590"/>
                  <a:pt x="4418" y="1638"/>
                  <a:pt x="4469" y="1688"/>
                </a:cubicBezTo>
                <a:cubicBezTo>
                  <a:pt x="4466" y="1705"/>
                  <a:pt x="4454" y="1722"/>
                  <a:pt x="4459" y="1738"/>
                </a:cubicBezTo>
                <a:cubicBezTo>
                  <a:pt x="4462" y="1750"/>
                  <a:pt x="4479" y="1751"/>
                  <a:pt x="4489" y="1758"/>
                </a:cubicBezTo>
                <a:cubicBezTo>
                  <a:pt x="4526" y="1785"/>
                  <a:pt x="4539" y="1798"/>
                  <a:pt x="4588" y="1798"/>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ChangeArrowheads="1"/>
          </p:cNvSpPr>
          <p:nvPr/>
        </p:nvSpPr>
        <p:spPr bwMode="auto">
          <a:xfrm>
            <a:off x="395288" y="1828800"/>
            <a:ext cx="1008062" cy="4176713"/>
          </a:xfrm>
          <a:prstGeom prst="rect">
            <a:avLst/>
          </a:prstGeom>
          <a:solidFill>
            <a:srgbClr val="FF99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67971" name="Rectangle 3"/>
          <p:cNvSpPr>
            <a:spLocks noChangeArrowheads="1"/>
          </p:cNvSpPr>
          <p:nvPr/>
        </p:nvSpPr>
        <p:spPr bwMode="auto">
          <a:xfrm>
            <a:off x="7308850" y="1828800"/>
            <a:ext cx="1008063" cy="4176713"/>
          </a:xfrm>
          <a:prstGeom prst="rect">
            <a:avLst/>
          </a:prstGeom>
          <a:solidFill>
            <a:srgbClr val="FF99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67972" name="Rectangle 4"/>
          <p:cNvSpPr>
            <a:spLocks noGrp="1" noChangeArrowheads="1"/>
          </p:cNvSpPr>
          <p:nvPr>
            <p:ph type="title"/>
          </p:nvPr>
        </p:nvSpPr>
        <p:spPr/>
        <p:txBody>
          <a:bodyPr/>
          <a:lstStyle/>
          <a:p>
            <a:r>
              <a:rPr lang="ja-JP" altLang="en-US"/>
              <a:t>フーリエ変換（２）</a:t>
            </a:r>
          </a:p>
        </p:txBody>
      </p:sp>
      <p:sp>
        <p:nvSpPr>
          <p:cNvPr id="467973" name="Line 5"/>
          <p:cNvSpPr>
            <a:spLocks noChangeShapeType="1"/>
          </p:cNvSpPr>
          <p:nvPr/>
        </p:nvSpPr>
        <p:spPr bwMode="auto">
          <a:xfrm>
            <a:off x="395288" y="5284788"/>
            <a:ext cx="8064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7974" name="Line 6"/>
          <p:cNvSpPr>
            <a:spLocks noChangeShapeType="1"/>
          </p:cNvSpPr>
          <p:nvPr/>
        </p:nvSpPr>
        <p:spPr bwMode="auto">
          <a:xfrm flipV="1">
            <a:off x="4356100" y="1684338"/>
            <a:ext cx="0" cy="41052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7975" name="Text Box 7"/>
          <p:cNvSpPr txBox="1">
            <a:spLocks noChangeArrowheads="1"/>
          </p:cNvSpPr>
          <p:nvPr/>
        </p:nvSpPr>
        <p:spPr bwMode="auto">
          <a:xfrm>
            <a:off x="7854950" y="5500688"/>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a:t>周波数</a:t>
            </a:r>
          </a:p>
        </p:txBody>
      </p:sp>
      <p:sp>
        <p:nvSpPr>
          <p:cNvPr id="467976" name="Line 8"/>
          <p:cNvSpPr>
            <a:spLocks noChangeShapeType="1"/>
          </p:cNvSpPr>
          <p:nvPr/>
        </p:nvSpPr>
        <p:spPr bwMode="auto">
          <a:xfrm>
            <a:off x="4356100" y="2620963"/>
            <a:ext cx="1152525" cy="0"/>
          </a:xfrm>
          <a:prstGeom prst="line">
            <a:avLst/>
          </a:prstGeom>
          <a:noFill/>
          <a:ln w="381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7977" name="Line 9"/>
          <p:cNvSpPr>
            <a:spLocks noChangeShapeType="1"/>
          </p:cNvSpPr>
          <p:nvPr/>
        </p:nvSpPr>
        <p:spPr bwMode="auto">
          <a:xfrm>
            <a:off x="5508625" y="2620963"/>
            <a:ext cx="1152525" cy="0"/>
          </a:xfrm>
          <a:prstGeom prst="line">
            <a:avLst/>
          </a:prstGeom>
          <a:noFill/>
          <a:ln w="381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7978" name="Line 10"/>
          <p:cNvSpPr>
            <a:spLocks noChangeShapeType="1"/>
          </p:cNvSpPr>
          <p:nvPr/>
        </p:nvSpPr>
        <p:spPr bwMode="auto">
          <a:xfrm>
            <a:off x="6659563" y="2620963"/>
            <a:ext cx="1152525" cy="0"/>
          </a:xfrm>
          <a:prstGeom prst="line">
            <a:avLst/>
          </a:prstGeom>
          <a:noFill/>
          <a:ln w="381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7979" name="Freeform 11"/>
          <p:cNvSpPr>
            <a:spLocks/>
          </p:cNvSpPr>
          <p:nvPr/>
        </p:nvSpPr>
        <p:spPr bwMode="auto">
          <a:xfrm>
            <a:off x="4356100" y="3197225"/>
            <a:ext cx="3887788" cy="2052638"/>
          </a:xfrm>
          <a:custGeom>
            <a:avLst/>
            <a:gdLst>
              <a:gd name="T0" fmla="*/ 0 w 2449"/>
              <a:gd name="T1" fmla="*/ 1270 h 1293"/>
              <a:gd name="T2" fmla="*/ 45 w 2449"/>
              <a:gd name="T3" fmla="*/ 1224 h 1293"/>
              <a:gd name="T4" fmla="*/ 91 w 2449"/>
              <a:gd name="T5" fmla="*/ 1134 h 1293"/>
              <a:gd name="T6" fmla="*/ 136 w 2449"/>
              <a:gd name="T7" fmla="*/ 1270 h 1293"/>
              <a:gd name="T8" fmla="*/ 181 w 2449"/>
              <a:gd name="T9" fmla="*/ 1134 h 1293"/>
              <a:gd name="T10" fmla="*/ 227 w 2449"/>
              <a:gd name="T11" fmla="*/ 1224 h 1293"/>
              <a:gd name="T12" fmla="*/ 272 w 2449"/>
              <a:gd name="T13" fmla="*/ 1088 h 1293"/>
              <a:gd name="T14" fmla="*/ 317 w 2449"/>
              <a:gd name="T15" fmla="*/ 1224 h 1293"/>
              <a:gd name="T16" fmla="*/ 363 w 2449"/>
              <a:gd name="T17" fmla="*/ 998 h 1293"/>
              <a:gd name="T18" fmla="*/ 408 w 2449"/>
              <a:gd name="T19" fmla="*/ 1224 h 1293"/>
              <a:gd name="T20" fmla="*/ 454 w 2449"/>
              <a:gd name="T21" fmla="*/ 1134 h 1293"/>
              <a:gd name="T22" fmla="*/ 499 w 2449"/>
              <a:gd name="T23" fmla="*/ 1224 h 1293"/>
              <a:gd name="T24" fmla="*/ 544 w 2449"/>
              <a:gd name="T25" fmla="*/ 816 h 1293"/>
              <a:gd name="T26" fmla="*/ 590 w 2449"/>
              <a:gd name="T27" fmla="*/ 862 h 1293"/>
              <a:gd name="T28" fmla="*/ 635 w 2449"/>
              <a:gd name="T29" fmla="*/ 680 h 1293"/>
              <a:gd name="T30" fmla="*/ 680 w 2449"/>
              <a:gd name="T31" fmla="*/ 816 h 1293"/>
              <a:gd name="T32" fmla="*/ 726 w 2449"/>
              <a:gd name="T33" fmla="*/ 0 h 1293"/>
              <a:gd name="T34" fmla="*/ 816 w 2449"/>
              <a:gd name="T35" fmla="*/ 816 h 1293"/>
              <a:gd name="T36" fmla="*/ 907 w 2449"/>
              <a:gd name="T37" fmla="*/ 862 h 1293"/>
              <a:gd name="T38" fmla="*/ 952 w 2449"/>
              <a:gd name="T39" fmla="*/ 998 h 1293"/>
              <a:gd name="T40" fmla="*/ 998 w 2449"/>
              <a:gd name="T41" fmla="*/ 862 h 1293"/>
              <a:gd name="T42" fmla="*/ 1179 w 2449"/>
              <a:gd name="T43" fmla="*/ 1224 h 1293"/>
              <a:gd name="T44" fmla="*/ 1270 w 2449"/>
              <a:gd name="T45" fmla="*/ 1043 h 1293"/>
              <a:gd name="T46" fmla="*/ 1315 w 2449"/>
              <a:gd name="T47" fmla="*/ 1134 h 1293"/>
              <a:gd name="T48" fmla="*/ 1361 w 2449"/>
              <a:gd name="T49" fmla="*/ 998 h 1293"/>
              <a:gd name="T50" fmla="*/ 1406 w 2449"/>
              <a:gd name="T51" fmla="*/ 1043 h 1293"/>
              <a:gd name="T52" fmla="*/ 1451 w 2449"/>
              <a:gd name="T53" fmla="*/ 453 h 1293"/>
              <a:gd name="T54" fmla="*/ 1497 w 2449"/>
              <a:gd name="T55" fmla="*/ 771 h 1293"/>
              <a:gd name="T56" fmla="*/ 1542 w 2449"/>
              <a:gd name="T57" fmla="*/ 635 h 1293"/>
              <a:gd name="T58" fmla="*/ 1588 w 2449"/>
              <a:gd name="T59" fmla="*/ 952 h 1293"/>
              <a:gd name="T60" fmla="*/ 1633 w 2449"/>
              <a:gd name="T61" fmla="*/ 862 h 1293"/>
              <a:gd name="T62" fmla="*/ 1678 w 2449"/>
              <a:gd name="T63" fmla="*/ 1179 h 1293"/>
              <a:gd name="T64" fmla="*/ 1724 w 2449"/>
              <a:gd name="T65" fmla="*/ 1134 h 1293"/>
              <a:gd name="T66" fmla="*/ 1769 w 2449"/>
              <a:gd name="T67" fmla="*/ 1224 h 1293"/>
              <a:gd name="T68" fmla="*/ 1814 w 2449"/>
              <a:gd name="T69" fmla="*/ 998 h 1293"/>
              <a:gd name="T70" fmla="*/ 1860 w 2449"/>
              <a:gd name="T71" fmla="*/ 1270 h 1293"/>
              <a:gd name="T72" fmla="*/ 1905 w 2449"/>
              <a:gd name="T73" fmla="*/ 1088 h 1293"/>
              <a:gd name="T74" fmla="*/ 1950 w 2449"/>
              <a:gd name="T75" fmla="*/ 1270 h 1293"/>
              <a:gd name="T76" fmla="*/ 2041 w 2449"/>
              <a:gd name="T77" fmla="*/ 1179 h 1293"/>
              <a:gd name="T78" fmla="*/ 2086 w 2449"/>
              <a:gd name="T79" fmla="*/ 1270 h 1293"/>
              <a:gd name="T80" fmla="*/ 2132 w 2449"/>
              <a:gd name="T81" fmla="*/ 1043 h 1293"/>
              <a:gd name="T82" fmla="*/ 2177 w 2449"/>
              <a:gd name="T83" fmla="*/ 1134 h 1293"/>
              <a:gd name="T84" fmla="*/ 2223 w 2449"/>
              <a:gd name="T85" fmla="*/ 816 h 1293"/>
              <a:gd name="T86" fmla="*/ 2268 w 2449"/>
              <a:gd name="T87" fmla="*/ 1179 h 1293"/>
              <a:gd name="T88" fmla="*/ 2313 w 2449"/>
              <a:gd name="T89" fmla="*/ 1088 h 1293"/>
              <a:gd name="T90" fmla="*/ 2359 w 2449"/>
              <a:gd name="T91" fmla="*/ 1224 h 1293"/>
              <a:gd name="T92" fmla="*/ 2404 w 2449"/>
              <a:gd name="T93" fmla="*/ 1134 h 1293"/>
              <a:gd name="T94" fmla="*/ 2449 w 2449"/>
              <a:gd name="T95" fmla="*/ 122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9" h="1293">
                <a:moveTo>
                  <a:pt x="0" y="1270"/>
                </a:moveTo>
                <a:cubicBezTo>
                  <a:pt x="15" y="1258"/>
                  <a:pt x="30" y="1247"/>
                  <a:pt x="45" y="1224"/>
                </a:cubicBezTo>
                <a:cubicBezTo>
                  <a:pt x="60" y="1201"/>
                  <a:pt x="76" y="1126"/>
                  <a:pt x="91" y="1134"/>
                </a:cubicBezTo>
                <a:cubicBezTo>
                  <a:pt x="106" y="1142"/>
                  <a:pt x="121" y="1270"/>
                  <a:pt x="136" y="1270"/>
                </a:cubicBezTo>
                <a:cubicBezTo>
                  <a:pt x="151" y="1270"/>
                  <a:pt x="166" y="1142"/>
                  <a:pt x="181" y="1134"/>
                </a:cubicBezTo>
                <a:cubicBezTo>
                  <a:pt x="196" y="1126"/>
                  <a:pt x="212" y="1232"/>
                  <a:pt x="227" y="1224"/>
                </a:cubicBezTo>
                <a:cubicBezTo>
                  <a:pt x="242" y="1216"/>
                  <a:pt x="257" y="1088"/>
                  <a:pt x="272" y="1088"/>
                </a:cubicBezTo>
                <a:cubicBezTo>
                  <a:pt x="287" y="1088"/>
                  <a:pt x="302" y="1239"/>
                  <a:pt x="317" y="1224"/>
                </a:cubicBezTo>
                <a:cubicBezTo>
                  <a:pt x="332" y="1209"/>
                  <a:pt x="348" y="998"/>
                  <a:pt x="363" y="998"/>
                </a:cubicBezTo>
                <a:cubicBezTo>
                  <a:pt x="378" y="998"/>
                  <a:pt x="393" y="1201"/>
                  <a:pt x="408" y="1224"/>
                </a:cubicBezTo>
                <a:cubicBezTo>
                  <a:pt x="423" y="1247"/>
                  <a:pt x="439" y="1134"/>
                  <a:pt x="454" y="1134"/>
                </a:cubicBezTo>
                <a:cubicBezTo>
                  <a:pt x="469" y="1134"/>
                  <a:pt x="484" y="1277"/>
                  <a:pt x="499" y="1224"/>
                </a:cubicBezTo>
                <a:cubicBezTo>
                  <a:pt x="514" y="1171"/>
                  <a:pt x="529" y="876"/>
                  <a:pt x="544" y="816"/>
                </a:cubicBezTo>
                <a:cubicBezTo>
                  <a:pt x="559" y="756"/>
                  <a:pt x="575" y="885"/>
                  <a:pt x="590" y="862"/>
                </a:cubicBezTo>
                <a:cubicBezTo>
                  <a:pt x="605" y="839"/>
                  <a:pt x="620" y="688"/>
                  <a:pt x="635" y="680"/>
                </a:cubicBezTo>
                <a:cubicBezTo>
                  <a:pt x="650" y="672"/>
                  <a:pt x="665" y="929"/>
                  <a:pt x="680" y="816"/>
                </a:cubicBezTo>
                <a:cubicBezTo>
                  <a:pt x="695" y="703"/>
                  <a:pt x="703" y="0"/>
                  <a:pt x="726" y="0"/>
                </a:cubicBezTo>
                <a:cubicBezTo>
                  <a:pt x="749" y="0"/>
                  <a:pt x="786" y="673"/>
                  <a:pt x="816" y="816"/>
                </a:cubicBezTo>
                <a:cubicBezTo>
                  <a:pt x="846" y="959"/>
                  <a:pt x="884" y="832"/>
                  <a:pt x="907" y="862"/>
                </a:cubicBezTo>
                <a:cubicBezTo>
                  <a:pt x="930" y="892"/>
                  <a:pt x="937" y="998"/>
                  <a:pt x="952" y="998"/>
                </a:cubicBezTo>
                <a:cubicBezTo>
                  <a:pt x="967" y="998"/>
                  <a:pt x="960" y="824"/>
                  <a:pt x="998" y="862"/>
                </a:cubicBezTo>
                <a:cubicBezTo>
                  <a:pt x="1036" y="900"/>
                  <a:pt x="1134" y="1194"/>
                  <a:pt x="1179" y="1224"/>
                </a:cubicBezTo>
                <a:cubicBezTo>
                  <a:pt x="1224" y="1254"/>
                  <a:pt x="1247" y="1058"/>
                  <a:pt x="1270" y="1043"/>
                </a:cubicBezTo>
                <a:cubicBezTo>
                  <a:pt x="1293" y="1028"/>
                  <a:pt x="1300" y="1141"/>
                  <a:pt x="1315" y="1134"/>
                </a:cubicBezTo>
                <a:cubicBezTo>
                  <a:pt x="1330" y="1127"/>
                  <a:pt x="1346" y="1013"/>
                  <a:pt x="1361" y="998"/>
                </a:cubicBezTo>
                <a:cubicBezTo>
                  <a:pt x="1376" y="983"/>
                  <a:pt x="1391" y="1134"/>
                  <a:pt x="1406" y="1043"/>
                </a:cubicBezTo>
                <a:cubicBezTo>
                  <a:pt x="1421" y="952"/>
                  <a:pt x="1436" y="498"/>
                  <a:pt x="1451" y="453"/>
                </a:cubicBezTo>
                <a:cubicBezTo>
                  <a:pt x="1466" y="408"/>
                  <a:pt x="1482" y="741"/>
                  <a:pt x="1497" y="771"/>
                </a:cubicBezTo>
                <a:cubicBezTo>
                  <a:pt x="1512" y="801"/>
                  <a:pt x="1527" y="605"/>
                  <a:pt x="1542" y="635"/>
                </a:cubicBezTo>
                <a:cubicBezTo>
                  <a:pt x="1557" y="665"/>
                  <a:pt x="1573" y="914"/>
                  <a:pt x="1588" y="952"/>
                </a:cubicBezTo>
                <a:cubicBezTo>
                  <a:pt x="1603" y="990"/>
                  <a:pt x="1618" y="824"/>
                  <a:pt x="1633" y="862"/>
                </a:cubicBezTo>
                <a:cubicBezTo>
                  <a:pt x="1648" y="900"/>
                  <a:pt x="1663" y="1134"/>
                  <a:pt x="1678" y="1179"/>
                </a:cubicBezTo>
                <a:cubicBezTo>
                  <a:pt x="1693" y="1224"/>
                  <a:pt x="1709" y="1127"/>
                  <a:pt x="1724" y="1134"/>
                </a:cubicBezTo>
                <a:cubicBezTo>
                  <a:pt x="1739" y="1141"/>
                  <a:pt x="1754" y="1247"/>
                  <a:pt x="1769" y="1224"/>
                </a:cubicBezTo>
                <a:cubicBezTo>
                  <a:pt x="1784" y="1201"/>
                  <a:pt x="1799" y="990"/>
                  <a:pt x="1814" y="998"/>
                </a:cubicBezTo>
                <a:cubicBezTo>
                  <a:pt x="1829" y="1006"/>
                  <a:pt x="1845" y="1255"/>
                  <a:pt x="1860" y="1270"/>
                </a:cubicBezTo>
                <a:cubicBezTo>
                  <a:pt x="1875" y="1285"/>
                  <a:pt x="1890" y="1088"/>
                  <a:pt x="1905" y="1088"/>
                </a:cubicBezTo>
                <a:cubicBezTo>
                  <a:pt x="1920" y="1088"/>
                  <a:pt x="1927" y="1255"/>
                  <a:pt x="1950" y="1270"/>
                </a:cubicBezTo>
                <a:cubicBezTo>
                  <a:pt x="1973" y="1285"/>
                  <a:pt x="2018" y="1179"/>
                  <a:pt x="2041" y="1179"/>
                </a:cubicBezTo>
                <a:cubicBezTo>
                  <a:pt x="2064" y="1179"/>
                  <a:pt x="2071" y="1293"/>
                  <a:pt x="2086" y="1270"/>
                </a:cubicBezTo>
                <a:cubicBezTo>
                  <a:pt x="2101" y="1247"/>
                  <a:pt x="2117" y="1066"/>
                  <a:pt x="2132" y="1043"/>
                </a:cubicBezTo>
                <a:cubicBezTo>
                  <a:pt x="2147" y="1020"/>
                  <a:pt x="2162" y="1172"/>
                  <a:pt x="2177" y="1134"/>
                </a:cubicBezTo>
                <a:cubicBezTo>
                  <a:pt x="2192" y="1096"/>
                  <a:pt x="2208" y="809"/>
                  <a:pt x="2223" y="816"/>
                </a:cubicBezTo>
                <a:cubicBezTo>
                  <a:pt x="2238" y="823"/>
                  <a:pt x="2253" y="1134"/>
                  <a:pt x="2268" y="1179"/>
                </a:cubicBezTo>
                <a:cubicBezTo>
                  <a:pt x="2283" y="1224"/>
                  <a:pt x="2298" y="1081"/>
                  <a:pt x="2313" y="1088"/>
                </a:cubicBezTo>
                <a:cubicBezTo>
                  <a:pt x="2328" y="1095"/>
                  <a:pt x="2344" y="1216"/>
                  <a:pt x="2359" y="1224"/>
                </a:cubicBezTo>
                <a:cubicBezTo>
                  <a:pt x="2374" y="1232"/>
                  <a:pt x="2389" y="1134"/>
                  <a:pt x="2404" y="1134"/>
                </a:cubicBezTo>
                <a:cubicBezTo>
                  <a:pt x="2419" y="1134"/>
                  <a:pt x="2434" y="1179"/>
                  <a:pt x="2449" y="1224"/>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67980" name="Freeform 12"/>
          <p:cNvSpPr>
            <a:spLocks/>
          </p:cNvSpPr>
          <p:nvPr/>
        </p:nvSpPr>
        <p:spPr bwMode="auto">
          <a:xfrm flipH="1">
            <a:off x="468313" y="3197225"/>
            <a:ext cx="3887787" cy="2052638"/>
          </a:xfrm>
          <a:custGeom>
            <a:avLst/>
            <a:gdLst>
              <a:gd name="T0" fmla="*/ 0 w 2449"/>
              <a:gd name="T1" fmla="*/ 1270 h 1293"/>
              <a:gd name="T2" fmla="*/ 45 w 2449"/>
              <a:gd name="T3" fmla="*/ 1224 h 1293"/>
              <a:gd name="T4" fmla="*/ 91 w 2449"/>
              <a:gd name="T5" fmla="*/ 1134 h 1293"/>
              <a:gd name="T6" fmla="*/ 136 w 2449"/>
              <a:gd name="T7" fmla="*/ 1270 h 1293"/>
              <a:gd name="T8" fmla="*/ 181 w 2449"/>
              <a:gd name="T9" fmla="*/ 1134 h 1293"/>
              <a:gd name="T10" fmla="*/ 227 w 2449"/>
              <a:gd name="T11" fmla="*/ 1224 h 1293"/>
              <a:gd name="T12" fmla="*/ 272 w 2449"/>
              <a:gd name="T13" fmla="*/ 1088 h 1293"/>
              <a:gd name="T14" fmla="*/ 317 w 2449"/>
              <a:gd name="T15" fmla="*/ 1224 h 1293"/>
              <a:gd name="T16" fmla="*/ 363 w 2449"/>
              <a:gd name="T17" fmla="*/ 998 h 1293"/>
              <a:gd name="T18" fmla="*/ 408 w 2449"/>
              <a:gd name="T19" fmla="*/ 1224 h 1293"/>
              <a:gd name="T20" fmla="*/ 454 w 2449"/>
              <a:gd name="T21" fmla="*/ 1134 h 1293"/>
              <a:gd name="T22" fmla="*/ 499 w 2449"/>
              <a:gd name="T23" fmla="*/ 1224 h 1293"/>
              <a:gd name="T24" fmla="*/ 544 w 2449"/>
              <a:gd name="T25" fmla="*/ 816 h 1293"/>
              <a:gd name="T26" fmla="*/ 590 w 2449"/>
              <a:gd name="T27" fmla="*/ 862 h 1293"/>
              <a:gd name="T28" fmla="*/ 635 w 2449"/>
              <a:gd name="T29" fmla="*/ 680 h 1293"/>
              <a:gd name="T30" fmla="*/ 680 w 2449"/>
              <a:gd name="T31" fmla="*/ 816 h 1293"/>
              <a:gd name="T32" fmla="*/ 726 w 2449"/>
              <a:gd name="T33" fmla="*/ 0 h 1293"/>
              <a:gd name="T34" fmla="*/ 816 w 2449"/>
              <a:gd name="T35" fmla="*/ 816 h 1293"/>
              <a:gd name="T36" fmla="*/ 907 w 2449"/>
              <a:gd name="T37" fmla="*/ 862 h 1293"/>
              <a:gd name="T38" fmla="*/ 952 w 2449"/>
              <a:gd name="T39" fmla="*/ 998 h 1293"/>
              <a:gd name="T40" fmla="*/ 998 w 2449"/>
              <a:gd name="T41" fmla="*/ 862 h 1293"/>
              <a:gd name="T42" fmla="*/ 1179 w 2449"/>
              <a:gd name="T43" fmla="*/ 1224 h 1293"/>
              <a:gd name="T44" fmla="*/ 1270 w 2449"/>
              <a:gd name="T45" fmla="*/ 1043 h 1293"/>
              <a:gd name="T46" fmla="*/ 1315 w 2449"/>
              <a:gd name="T47" fmla="*/ 1134 h 1293"/>
              <a:gd name="T48" fmla="*/ 1361 w 2449"/>
              <a:gd name="T49" fmla="*/ 998 h 1293"/>
              <a:gd name="T50" fmla="*/ 1406 w 2449"/>
              <a:gd name="T51" fmla="*/ 1043 h 1293"/>
              <a:gd name="T52" fmla="*/ 1451 w 2449"/>
              <a:gd name="T53" fmla="*/ 453 h 1293"/>
              <a:gd name="T54" fmla="*/ 1497 w 2449"/>
              <a:gd name="T55" fmla="*/ 771 h 1293"/>
              <a:gd name="T56" fmla="*/ 1542 w 2449"/>
              <a:gd name="T57" fmla="*/ 635 h 1293"/>
              <a:gd name="T58" fmla="*/ 1588 w 2449"/>
              <a:gd name="T59" fmla="*/ 952 h 1293"/>
              <a:gd name="T60" fmla="*/ 1633 w 2449"/>
              <a:gd name="T61" fmla="*/ 862 h 1293"/>
              <a:gd name="T62" fmla="*/ 1678 w 2449"/>
              <a:gd name="T63" fmla="*/ 1179 h 1293"/>
              <a:gd name="T64" fmla="*/ 1724 w 2449"/>
              <a:gd name="T65" fmla="*/ 1134 h 1293"/>
              <a:gd name="T66" fmla="*/ 1769 w 2449"/>
              <a:gd name="T67" fmla="*/ 1224 h 1293"/>
              <a:gd name="T68" fmla="*/ 1814 w 2449"/>
              <a:gd name="T69" fmla="*/ 998 h 1293"/>
              <a:gd name="T70" fmla="*/ 1860 w 2449"/>
              <a:gd name="T71" fmla="*/ 1270 h 1293"/>
              <a:gd name="T72" fmla="*/ 1905 w 2449"/>
              <a:gd name="T73" fmla="*/ 1088 h 1293"/>
              <a:gd name="T74" fmla="*/ 1950 w 2449"/>
              <a:gd name="T75" fmla="*/ 1270 h 1293"/>
              <a:gd name="T76" fmla="*/ 2041 w 2449"/>
              <a:gd name="T77" fmla="*/ 1179 h 1293"/>
              <a:gd name="T78" fmla="*/ 2086 w 2449"/>
              <a:gd name="T79" fmla="*/ 1270 h 1293"/>
              <a:gd name="T80" fmla="*/ 2132 w 2449"/>
              <a:gd name="T81" fmla="*/ 1043 h 1293"/>
              <a:gd name="T82" fmla="*/ 2177 w 2449"/>
              <a:gd name="T83" fmla="*/ 1134 h 1293"/>
              <a:gd name="T84" fmla="*/ 2223 w 2449"/>
              <a:gd name="T85" fmla="*/ 816 h 1293"/>
              <a:gd name="T86" fmla="*/ 2268 w 2449"/>
              <a:gd name="T87" fmla="*/ 1179 h 1293"/>
              <a:gd name="T88" fmla="*/ 2313 w 2449"/>
              <a:gd name="T89" fmla="*/ 1088 h 1293"/>
              <a:gd name="T90" fmla="*/ 2359 w 2449"/>
              <a:gd name="T91" fmla="*/ 1224 h 1293"/>
              <a:gd name="T92" fmla="*/ 2404 w 2449"/>
              <a:gd name="T93" fmla="*/ 1134 h 1293"/>
              <a:gd name="T94" fmla="*/ 2449 w 2449"/>
              <a:gd name="T95" fmla="*/ 122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9" h="1293">
                <a:moveTo>
                  <a:pt x="0" y="1270"/>
                </a:moveTo>
                <a:cubicBezTo>
                  <a:pt x="15" y="1258"/>
                  <a:pt x="30" y="1247"/>
                  <a:pt x="45" y="1224"/>
                </a:cubicBezTo>
                <a:cubicBezTo>
                  <a:pt x="60" y="1201"/>
                  <a:pt x="76" y="1126"/>
                  <a:pt x="91" y="1134"/>
                </a:cubicBezTo>
                <a:cubicBezTo>
                  <a:pt x="106" y="1142"/>
                  <a:pt x="121" y="1270"/>
                  <a:pt x="136" y="1270"/>
                </a:cubicBezTo>
                <a:cubicBezTo>
                  <a:pt x="151" y="1270"/>
                  <a:pt x="166" y="1142"/>
                  <a:pt x="181" y="1134"/>
                </a:cubicBezTo>
                <a:cubicBezTo>
                  <a:pt x="196" y="1126"/>
                  <a:pt x="212" y="1232"/>
                  <a:pt x="227" y="1224"/>
                </a:cubicBezTo>
                <a:cubicBezTo>
                  <a:pt x="242" y="1216"/>
                  <a:pt x="257" y="1088"/>
                  <a:pt x="272" y="1088"/>
                </a:cubicBezTo>
                <a:cubicBezTo>
                  <a:pt x="287" y="1088"/>
                  <a:pt x="302" y="1239"/>
                  <a:pt x="317" y="1224"/>
                </a:cubicBezTo>
                <a:cubicBezTo>
                  <a:pt x="332" y="1209"/>
                  <a:pt x="348" y="998"/>
                  <a:pt x="363" y="998"/>
                </a:cubicBezTo>
                <a:cubicBezTo>
                  <a:pt x="378" y="998"/>
                  <a:pt x="393" y="1201"/>
                  <a:pt x="408" y="1224"/>
                </a:cubicBezTo>
                <a:cubicBezTo>
                  <a:pt x="423" y="1247"/>
                  <a:pt x="439" y="1134"/>
                  <a:pt x="454" y="1134"/>
                </a:cubicBezTo>
                <a:cubicBezTo>
                  <a:pt x="469" y="1134"/>
                  <a:pt x="484" y="1277"/>
                  <a:pt x="499" y="1224"/>
                </a:cubicBezTo>
                <a:cubicBezTo>
                  <a:pt x="514" y="1171"/>
                  <a:pt x="529" y="876"/>
                  <a:pt x="544" y="816"/>
                </a:cubicBezTo>
                <a:cubicBezTo>
                  <a:pt x="559" y="756"/>
                  <a:pt x="575" y="885"/>
                  <a:pt x="590" y="862"/>
                </a:cubicBezTo>
                <a:cubicBezTo>
                  <a:pt x="605" y="839"/>
                  <a:pt x="620" y="688"/>
                  <a:pt x="635" y="680"/>
                </a:cubicBezTo>
                <a:cubicBezTo>
                  <a:pt x="650" y="672"/>
                  <a:pt x="665" y="929"/>
                  <a:pt x="680" y="816"/>
                </a:cubicBezTo>
                <a:cubicBezTo>
                  <a:pt x="695" y="703"/>
                  <a:pt x="703" y="0"/>
                  <a:pt x="726" y="0"/>
                </a:cubicBezTo>
                <a:cubicBezTo>
                  <a:pt x="749" y="0"/>
                  <a:pt x="786" y="673"/>
                  <a:pt x="816" y="816"/>
                </a:cubicBezTo>
                <a:cubicBezTo>
                  <a:pt x="846" y="959"/>
                  <a:pt x="884" y="832"/>
                  <a:pt x="907" y="862"/>
                </a:cubicBezTo>
                <a:cubicBezTo>
                  <a:pt x="930" y="892"/>
                  <a:pt x="937" y="998"/>
                  <a:pt x="952" y="998"/>
                </a:cubicBezTo>
                <a:cubicBezTo>
                  <a:pt x="967" y="998"/>
                  <a:pt x="960" y="824"/>
                  <a:pt x="998" y="862"/>
                </a:cubicBezTo>
                <a:cubicBezTo>
                  <a:pt x="1036" y="900"/>
                  <a:pt x="1134" y="1194"/>
                  <a:pt x="1179" y="1224"/>
                </a:cubicBezTo>
                <a:cubicBezTo>
                  <a:pt x="1224" y="1254"/>
                  <a:pt x="1247" y="1058"/>
                  <a:pt x="1270" y="1043"/>
                </a:cubicBezTo>
                <a:cubicBezTo>
                  <a:pt x="1293" y="1028"/>
                  <a:pt x="1300" y="1141"/>
                  <a:pt x="1315" y="1134"/>
                </a:cubicBezTo>
                <a:cubicBezTo>
                  <a:pt x="1330" y="1127"/>
                  <a:pt x="1346" y="1013"/>
                  <a:pt x="1361" y="998"/>
                </a:cubicBezTo>
                <a:cubicBezTo>
                  <a:pt x="1376" y="983"/>
                  <a:pt x="1391" y="1134"/>
                  <a:pt x="1406" y="1043"/>
                </a:cubicBezTo>
                <a:cubicBezTo>
                  <a:pt x="1421" y="952"/>
                  <a:pt x="1436" y="498"/>
                  <a:pt x="1451" y="453"/>
                </a:cubicBezTo>
                <a:cubicBezTo>
                  <a:pt x="1466" y="408"/>
                  <a:pt x="1482" y="741"/>
                  <a:pt x="1497" y="771"/>
                </a:cubicBezTo>
                <a:cubicBezTo>
                  <a:pt x="1512" y="801"/>
                  <a:pt x="1527" y="605"/>
                  <a:pt x="1542" y="635"/>
                </a:cubicBezTo>
                <a:cubicBezTo>
                  <a:pt x="1557" y="665"/>
                  <a:pt x="1573" y="914"/>
                  <a:pt x="1588" y="952"/>
                </a:cubicBezTo>
                <a:cubicBezTo>
                  <a:pt x="1603" y="990"/>
                  <a:pt x="1618" y="824"/>
                  <a:pt x="1633" y="862"/>
                </a:cubicBezTo>
                <a:cubicBezTo>
                  <a:pt x="1648" y="900"/>
                  <a:pt x="1663" y="1134"/>
                  <a:pt x="1678" y="1179"/>
                </a:cubicBezTo>
                <a:cubicBezTo>
                  <a:pt x="1693" y="1224"/>
                  <a:pt x="1709" y="1127"/>
                  <a:pt x="1724" y="1134"/>
                </a:cubicBezTo>
                <a:cubicBezTo>
                  <a:pt x="1739" y="1141"/>
                  <a:pt x="1754" y="1247"/>
                  <a:pt x="1769" y="1224"/>
                </a:cubicBezTo>
                <a:cubicBezTo>
                  <a:pt x="1784" y="1201"/>
                  <a:pt x="1799" y="990"/>
                  <a:pt x="1814" y="998"/>
                </a:cubicBezTo>
                <a:cubicBezTo>
                  <a:pt x="1829" y="1006"/>
                  <a:pt x="1845" y="1255"/>
                  <a:pt x="1860" y="1270"/>
                </a:cubicBezTo>
                <a:cubicBezTo>
                  <a:pt x="1875" y="1285"/>
                  <a:pt x="1890" y="1088"/>
                  <a:pt x="1905" y="1088"/>
                </a:cubicBezTo>
                <a:cubicBezTo>
                  <a:pt x="1920" y="1088"/>
                  <a:pt x="1927" y="1255"/>
                  <a:pt x="1950" y="1270"/>
                </a:cubicBezTo>
                <a:cubicBezTo>
                  <a:pt x="1973" y="1285"/>
                  <a:pt x="2018" y="1179"/>
                  <a:pt x="2041" y="1179"/>
                </a:cubicBezTo>
                <a:cubicBezTo>
                  <a:pt x="2064" y="1179"/>
                  <a:pt x="2071" y="1293"/>
                  <a:pt x="2086" y="1270"/>
                </a:cubicBezTo>
                <a:cubicBezTo>
                  <a:pt x="2101" y="1247"/>
                  <a:pt x="2117" y="1066"/>
                  <a:pt x="2132" y="1043"/>
                </a:cubicBezTo>
                <a:cubicBezTo>
                  <a:pt x="2147" y="1020"/>
                  <a:pt x="2162" y="1172"/>
                  <a:pt x="2177" y="1134"/>
                </a:cubicBezTo>
                <a:cubicBezTo>
                  <a:pt x="2192" y="1096"/>
                  <a:pt x="2208" y="809"/>
                  <a:pt x="2223" y="816"/>
                </a:cubicBezTo>
                <a:cubicBezTo>
                  <a:pt x="2238" y="823"/>
                  <a:pt x="2253" y="1134"/>
                  <a:pt x="2268" y="1179"/>
                </a:cubicBezTo>
                <a:cubicBezTo>
                  <a:pt x="2283" y="1224"/>
                  <a:pt x="2298" y="1081"/>
                  <a:pt x="2313" y="1088"/>
                </a:cubicBezTo>
                <a:cubicBezTo>
                  <a:pt x="2328" y="1095"/>
                  <a:pt x="2344" y="1216"/>
                  <a:pt x="2359" y="1224"/>
                </a:cubicBezTo>
                <a:cubicBezTo>
                  <a:pt x="2374" y="1232"/>
                  <a:pt x="2389" y="1134"/>
                  <a:pt x="2404" y="1134"/>
                </a:cubicBezTo>
                <a:cubicBezTo>
                  <a:pt x="2419" y="1134"/>
                  <a:pt x="2434" y="1179"/>
                  <a:pt x="2449" y="1224"/>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67981" name="Line 13"/>
          <p:cNvSpPr>
            <a:spLocks noChangeShapeType="1"/>
          </p:cNvSpPr>
          <p:nvPr/>
        </p:nvSpPr>
        <p:spPr bwMode="auto">
          <a:xfrm>
            <a:off x="1403350" y="5716588"/>
            <a:ext cx="2233613" cy="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67982" name="Line 14"/>
          <p:cNvSpPr>
            <a:spLocks noChangeShapeType="1"/>
          </p:cNvSpPr>
          <p:nvPr/>
        </p:nvSpPr>
        <p:spPr bwMode="auto">
          <a:xfrm>
            <a:off x="5075238" y="5716588"/>
            <a:ext cx="2233612" cy="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67983" name="Text Box 15"/>
          <p:cNvSpPr txBox="1">
            <a:spLocks noChangeArrowheads="1"/>
          </p:cNvSpPr>
          <p:nvPr/>
        </p:nvSpPr>
        <p:spPr bwMode="auto">
          <a:xfrm>
            <a:off x="1931988" y="5768975"/>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a:t>可聴領域</a:t>
            </a:r>
          </a:p>
        </p:txBody>
      </p:sp>
      <p:sp>
        <p:nvSpPr>
          <p:cNvPr id="467984" name="Text Box 16"/>
          <p:cNvSpPr txBox="1">
            <a:spLocks noChangeArrowheads="1"/>
          </p:cNvSpPr>
          <p:nvPr/>
        </p:nvSpPr>
        <p:spPr bwMode="auto">
          <a:xfrm>
            <a:off x="5676900" y="5751513"/>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a:t>可聴領域</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ja-JP" altLang="en-US"/>
              <a:t>フーリエ変換（３）</a:t>
            </a:r>
          </a:p>
        </p:txBody>
      </p:sp>
      <p:sp>
        <p:nvSpPr>
          <p:cNvPr id="468995" name="Line 3"/>
          <p:cNvSpPr>
            <a:spLocks noChangeShapeType="1"/>
          </p:cNvSpPr>
          <p:nvPr/>
        </p:nvSpPr>
        <p:spPr bwMode="auto">
          <a:xfrm flipV="1">
            <a:off x="1187450" y="1700213"/>
            <a:ext cx="0" cy="41052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8996" name="Text Box 4"/>
          <p:cNvSpPr txBox="1">
            <a:spLocks noChangeArrowheads="1"/>
          </p:cNvSpPr>
          <p:nvPr/>
        </p:nvSpPr>
        <p:spPr bwMode="auto">
          <a:xfrm>
            <a:off x="7975600" y="55165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a:t>時間</a:t>
            </a:r>
          </a:p>
        </p:txBody>
      </p:sp>
      <p:sp>
        <p:nvSpPr>
          <p:cNvPr id="468997" name="Line 5"/>
          <p:cNvSpPr>
            <a:spLocks noChangeShapeType="1"/>
          </p:cNvSpPr>
          <p:nvPr/>
        </p:nvSpPr>
        <p:spPr bwMode="auto">
          <a:xfrm>
            <a:off x="395288" y="5300663"/>
            <a:ext cx="8064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8998" name="Freeform 6"/>
          <p:cNvSpPr>
            <a:spLocks/>
          </p:cNvSpPr>
          <p:nvPr/>
        </p:nvSpPr>
        <p:spPr bwMode="auto">
          <a:xfrm>
            <a:off x="1187450" y="2276475"/>
            <a:ext cx="7283450" cy="2886075"/>
          </a:xfrm>
          <a:custGeom>
            <a:avLst/>
            <a:gdLst>
              <a:gd name="T0" fmla="*/ 50 w 4588"/>
              <a:gd name="T1" fmla="*/ 1609 h 1818"/>
              <a:gd name="T2" fmla="*/ 139 w 4588"/>
              <a:gd name="T3" fmla="*/ 1351 h 1818"/>
              <a:gd name="T4" fmla="*/ 199 w 4588"/>
              <a:gd name="T5" fmla="*/ 1261 h 1818"/>
              <a:gd name="T6" fmla="*/ 278 w 4588"/>
              <a:gd name="T7" fmla="*/ 1331 h 1818"/>
              <a:gd name="T8" fmla="*/ 457 w 4588"/>
              <a:gd name="T9" fmla="*/ 1609 h 1818"/>
              <a:gd name="T10" fmla="*/ 516 w 4588"/>
              <a:gd name="T11" fmla="*/ 1371 h 1818"/>
              <a:gd name="T12" fmla="*/ 576 w 4588"/>
              <a:gd name="T13" fmla="*/ 1242 h 1818"/>
              <a:gd name="T14" fmla="*/ 635 w 4588"/>
              <a:gd name="T15" fmla="*/ 1152 h 1818"/>
              <a:gd name="T16" fmla="*/ 665 w 4588"/>
              <a:gd name="T17" fmla="*/ 1093 h 1818"/>
              <a:gd name="T18" fmla="*/ 794 w 4588"/>
              <a:gd name="T19" fmla="*/ 1102 h 1818"/>
              <a:gd name="T20" fmla="*/ 864 w 4588"/>
              <a:gd name="T21" fmla="*/ 924 h 1818"/>
              <a:gd name="T22" fmla="*/ 983 w 4588"/>
              <a:gd name="T23" fmla="*/ 983 h 1818"/>
              <a:gd name="T24" fmla="*/ 1072 w 4588"/>
              <a:gd name="T25" fmla="*/ 1172 h 1818"/>
              <a:gd name="T26" fmla="*/ 1241 w 4588"/>
              <a:gd name="T27" fmla="*/ 1599 h 1818"/>
              <a:gd name="T28" fmla="*/ 1291 w 4588"/>
              <a:gd name="T29" fmla="*/ 1808 h 1818"/>
              <a:gd name="T30" fmla="*/ 1450 w 4588"/>
              <a:gd name="T31" fmla="*/ 1450 h 1818"/>
              <a:gd name="T32" fmla="*/ 1579 w 4588"/>
              <a:gd name="T33" fmla="*/ 1708 h 1818"/>
              <a:gd name="T34" fmla="*/ 1648 w 4588"/>
              <a:gd name="T35" fmla="*/ 1818 h 1818"/>
              <a:gd name="T36" fmla="*/ 1698 w 4588"/>
              <a:gd name="T37" fmla="*/ 1688 h 1818"/>
              <a:gd name="T38" fmla="*/ 1728 w 4588"/>
              <a:gd name="T39" fmla="*/ 1599 h 1818"/>
              <a:gd name="T40" fmla="*/ 1768 w 4588"/>
              <a:gd name="T41" fmla="*/ 1301 h 1818"/>
              <a:gd name="T42" fmla="*/ 1887 w 4588"/>
              <a:gd name="T43" fmla="*/ 1053 h 1818"/>
              <a:gd name="T44" fmla="*/ 1927 w 4588"/>
              <a:gd name="T45" fmla="*/ 775 h 1818"/>
              <a:gd name="T46" fmla="*/ 1976 w 4588"/>
              <a:gd name="T47" fmla="*/ 407 h 1818"/>
              <a:gd name="T48" fmla="*/ 2006 w 4588"/>
              <a:gd name="T49" fmla="*/ 268 h 1818"/>
              <a:gd name="T50" fmla="*/ 2046 w 4588"/>
              <a:gd name="T51" fmla="*/ 358 h 1818"/>
              <a:gd name="T52" fmla="*/ 2135 w 4588"/>
              <a:gd name="T53" fmla="*/ 0 h 1818"/>
              <a:gd name="T54" fmla="*/ 2234 w 4588"/>
              <a:gd name="T55" fmla="*/ 219 h 1818"/>
              <a:gd name="T56" fmla="*/ 2304 w 4588"/>
              <a:gd name="T57" fmla="*/ 397 h 1818"/>
              <a:gd name="T58" fmla="*/ 2403 w 4588"/>
              <a:gd name="T59" fmla="*/ 636 h 1818"/>
              <a:gd name="T60" fmla="*/ 2473 w 4588"/>
              <a:gd name="T61" fmla="*/ 805 h 1818"/>
              <a:gd name="T62" fmla="*/ 2542 w 4588"/>
              <a:gd name="T63" fmla="*/ 1152 h 1818"/>
              <a:gd name="T64" fmla="*/ 2622 w 4588"/>
              <a:gd name="T65" fmla="*/ 1271 h 1818"/>
              <a:gd name="T66" fmla="*/ 2691 w 4588"/>
              <a:gd name="T67" fmla="*/ 1102 h 1818"/>
              <a:gd name="T68" fmla="*/ 2751 w 4588"/>
              <a:gd name="T69" fmla="*/ 745 h 1818"/>
              <a:gd name="T70" fmla="*/ 2781 w 4588"/>
              <a:gd name="T71" fmla="*/ 656 h 1818"/>
              <a:gd name="T72" fmla="*/ 2890 w 4588"/>
              <a:gd name="T73" fmla="*/ 874 h 1818"/>
              <a:gd name="T74" fmla="*/ 2939 w 4588"/>
              <a:gd name="T75" fmla="*/ 914 h 1818"/>
              <a:gd name="T76" fmla="*/ 2969 w 4588"/>
              <a:gd name="T77" fmla="*/ 1371 h 1818"/>
              <a:gd name="T78" fmla="*/ 3059 w 4588"/>
              <a:gd name="T79" fmla="*/ 1222 h 1818"/>
              <a:gd name="T80" fmla="*/ 3218 w 4588"/>
              <a:gd name="T81" fmla="*/ 904 h 1818"/>
              <a:gd name="T82" fmla="*/ 3277 w 4588"/>
              <a:gd name="T83" fmla="*/ 874 h 1818"/>
              <a:gd name="T84" fmla="*/ 3327 w 4588"/>
              <a:gd name="T85" fmla="*/ 1063 h 1818"/>
              <a:gd name="T86" fmla="*/ 3406 w 4588"/>
              <a:gd name="T87" fmla="*/ 1381 h 1818"/>
              <a:gd name="T88" fmla="*/ 3575 w 4588"/>
              <a:gd name="T89" fmla="*/ 1410 h 1818"/>
              <a:gd name="T90" fmla="*/ 3803 w 4588"/>
              <a:gd name="T91" fmla="*/ 1599 h 1818"/>
              <a:gd name="T92" fmla="*/ 3893 w 4588"/>
              <a:gd name="T93" fmla="*/ 1400 h 1818"/>
              <a:gd name="T94" fmla="*/ 4290 w 4588"/>
              <a:gd name="T95" fmla="*/ 1390 h 1818"/>
              <a:gd name="T96" fmla="*/ 4330 w 4588"/>
              <a:gd name="T97" fmla="*/ 1381 h 1818"/>
              <a:gd name="T98" fmla="*/ 4469 w 4588"/>
              <a:gd name="T99" fmla="*/ 1688 h 1818"/>
              <a:gd name="T100" fmla="*/ 4489 w 4588"/>
              <a:gd name="T101" fmla="*/ 1758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8" h="1818">
                <a:moveTo>
                  <a:pt x="0" y="1698"/>
                </a:moveTo>
                <a:cubicBezTo>
                  <a:pt x="11" y="1666"/>
                  <a:pt x="50" y="1609"/>
                  <a:pt x="50" y="1609"/>
                </a:cubicBezTo>
                <a:cubicBezTo>
                  <a:pt x="73" y="1538"/>
                  <a:pt x="57" y="1566"/>
                  <a:pt x="89" y="1520"/>
                </a:cubicBezTo>
                <a:cubicBezTo>
                  <a:pt x="107" y="1466"/>
                  <a:pt x="114" y="1401"/>
                  <a:pt x="139" y="1351"/>
                </a:cubicBezTo>
                <a:cubicBezTo>
                  <a:pt x="150" y="1330"/>
                  <a:pt x="166" y="1311"/>
                  <a:pt x="179" y="1291"/>
                </a:cubicBezTo>
                <a:cubicBezTo>
                  <a:pt x="186" y="1281"/>
                  <a:pt x="199" y="1261"/>
                  <a:pt x="199" y="1261"/>
                </a:cubicBezTo>
                <a:cubicBezTo>
                  <a:pt x="212" y="1264"/>
                  <a:pt x="228" y="1262"/>
                  <a:pt x="238" y="1271"/>
                </a:cubicBezTo>
                <a:cubicBezTo>
                  <a:pt x="256" y="1287"/>
                  <a:pt x="278" y="1331"/>
                  <a:pt x="278" y="1331"/>
                </a:cubicBezTo>
                <a:cubicBezTo>
                  <a:pt x="295" y="1414"/>
                  <a:pt x="325" y="1482"/>
                  <a:pt x="397" y="1530"/>
                </a:cubicBezTo>
                <a:cubicBezTo>
                  <a:pt x="420" y="1563"/>
                  <a:pt x="444" y="1571"/>
                  <a:pt x="457" y="1609"/>
                </a:cubicBezTo>
                <a:cubicBezTo>
                  <a:pt x="499" y="1546"/>
                  <a:pt x="471" y="1599"/>
                  <a:pt x="487" y="1470"/>
                </a:cubicBezTo>
                <a:cubicBezTo>
                  <a:pt x="491" y="1437"/>
                  <a:pt x="506" y="1401"/>
                  <a:pt x="516" y="1371"/>
                </a:cubicBezTo>
                <a:cubicBezTo>
                  <a:pt x="524" y="1348"/>
                  <a:pt x="525" y="1323"/>
                  <a:pt x="536" y="1301"/>
                </a:cubicBezTo>
                <a:cubicBezTo>
                  <a:pt x="547" y="1280"/>
                  <a:pt x="576" y="1242"/>
                  <a:pt x="576" y="1242"/>
                </a:cubicBezTo>
                <a:cubicBezTo>
                  <a:pt x="605" y="1155"/>
                  <a:pt x="556" y="1277"/>
                  <a:pt x="626" y="1192"/>
                </a:cubicBezTo>
                <a:cubicBezTo>
                  <a:pt x="635" y="1181"/>
                  <a:pt x="630" y="1165"/>
                  <a:pt x="635" y="1152"/>
                </a:cubicBezTo>
                <a:cubicBezTo>
                  <a:pt x="640" y="1141"/>
                  <a:pt x="650" y="1133"/>
                  <a:pt x="655" y="1122"/>
                </a:cubicBezTo>
                <a:cubicBezTo>
                  <a:pt x="660" y="1113"/>
                  <a:pt x="662" y="1103"/>
                  <a:pt x="665" y="1093"/>
                </a:cubicBezTo>
                <a:cubicBezTo>
                  <a:pt x="695" y="1132"/>
                  <a:pt x="723" y="1148"/>
                  <a:pt x="745" y="1192"/>
                </a:cubicBezTo>
                <a:cubicBezTo>
                  <a:pt x="763" y="1139"/>
                  <a:pt x="749" y="1171"/>
                  <a:pt x="794" y="1102"/>
                </a:cubicBezTo>
                <a:cubicBezTo>
                  <a:pt x="835" y="1039"/>
                  <a:pt x="796" y="1049"/>
                  <a:pt x="824" y="983"/>
                </a:cubicBezTo>
                <a:cubicBezTo>
                  <a:pt x="833" y="961"/>
                  <a:pt x="851" y="944"/>
                  <a:pt x="864" y="924"/>
                </a:cubicBezTo>
                <a:cubicBezTo>
                  <a:pt x="876" y="907"/>
                  <a:pt x="884" y="864"/>
                  <a:pt x="884" y="864"/>
                </a:cubicBezTo>
                <a:cubicBezTo>
                  <a:pt x="940" y="883"/>
                  <a:pt x="952" y="938"/>
                  <a:pt x="983" y="983"/>
                </a:cubicBezTo>
                <a:cubicBezTo>
                  <a:pt x="999" y="1030"/>
                  <a:pt x="1024" y="1020"/>
                  <a:pt x="1043" y="1063"/>
                </a:cubicBezTo>
                <a:cubicBezTo>
                  <a:pt x="1063" y="1107"/>
                  <a:pt x="1064" y="1127"/>
                  <a:pt x="1072" y="1172"/>
                </a:cubicBezTo>
                <a:cubicBezTo>
                  <a:pt x="1080" y="1266"/>
                  <a:pt x="1089" y="1333"/>
                  <a:pt x="1142" y="1410"/>
                </a:cubicBezTo>
                <a:cubicBezTo>
                  <a:pt x="1167" y="1484"/>
                  <a:pt x="1185" y="1543"/>
                  <a:pt x="1241" y="1599"/>
                </a:cubicBezTo>
                <a:cubicBezTo>
                  <a:pt x="1257" y="1648"/>
                  <a:pt x="1256" y="1699"/>
                  <a:pt x="1271" y="1748"/>
                </a:cubicBezTo>
                <a:cubicBezTo>
                  <a:pt x="1277" y="1768"/>
                  <a:pt x="1291" y="1808"/>
                  <a:pt x="1291" y="1808"/>
                </a:cubicBezTo>
                <a:cubicBezTo>
                  <a:pt x="1313" y="1741"/>
                  <a:pt x="1342" y="1683"/>
                  <a:pt x="1370" y="1619"/>
                </a:cubicBezTo>
                <a:cubicBezTo>
                  <a:pt x="1398" y="1555"/>
                  <a:pt x="1391" y="1489"/>
                  <a:pt x="1450" y="1450"/>
                </a:cubicBezTo>
                <a:cubicBezTo>
                  <a:pt x="1470" y="1528"/>
                  <a:pt x="1488" y="1602"/>
                  <a:pt x="1559" y="1649"/>
                </a:cubicBezTo>
                <a:cubicBezTo>
                  <a:pt x="1566" y="1669"/>
                  <a:pt x="1567" y="1691"/>
                  <a:pt x="1579" y="1708"/>
                </a:cubicBezTo>
                <a:cubicBezTo>
                  <a:pt x="1586" y="1718"/>
                  <a:pt x="1594" y="1727"/>
                  <a:pt x="1599" y="1738"/>
                </a:cubicBezTo>
                <a:cubicBezTo>
                  <a:pt x="1634" y="1817"/>
                  <a:pt x="1595" y="1782"/>
                  <a:pt x="1648" y="1818"/>
                </a:cubicBezTo>
                <a:cubicBezTo>
                  <a:pt x="1659" y="1785"/>
                  <a:pt x="1664" y="1750"/>
                  <a:pt x="1678" y="1718"/>
                </a:cubicBezTo>
                <a:cubicBezTo>
                  <a:pt x="1683" y="1707"/>
                  <a:pt x="1693" y="1699"/>
                  <a:pt x="1698" y="1688"/>
                </a:cubicBezTo>
                <a:cubicBezTo>
                  <a:pt x="1707" y="1669"/>
                  <a:pt x="1711" y="1649"/>
                  <a:pt x="1718" y="1629"/>
                </a:cubicBezTo>
                <a:cubicBezTo>
                  <a:pt x="1721" y="1619"/>
                  <a:pt x="1728" y="1599"/>
                  <a:pt x="1728" y="1599"/>
                </a:cubicBezTo>
                <a:cubicBezTo>
                  <a:pt x="1733" y="1562"/>
                  <a:pt x="1744" y="1527"/>
                  <a:pt x="1748" y="1490"/>
                </a:cubicBezTo>
                <a:cubicBezTo>
                  <a:pt x="1769" y="1288"/>
                  <a:pt x="1739" y="1388"/>
                  <a:pt x="1768" y="1301"/>
                </a:cubicBezTo>
                <a:cubicBezTo>
                  <a:pt x="1746" y="1235"/>
                  <a:pt x="1808" y="1161"/>
                  <a:pt x="1847" y="1112"/>
                </a:cubicBezTo>
                <a:cubicBezTo>
                  <a:pt x="1862" y="1093"/>
                  <a:pt x="1887" y="1053"/>
                  <a:pt x="1887" y="1053"/>
                </a:cubicBezTo>
                <a:cubicBezTo>
                  <a:pt x="1890" y="980"/>
                  <a:pt x="1888" y="907"/>
                  <a:pt x="1897" y="834"/>
                </a:cubicBezTo>
                <a:cubicBezTo>
                  <a:pt x="1900" y="812"/>
                  <a:pt x="1920" y="796"/>
                  <a:pt x="1927" y="775"/>
                </a:cubicBezTo>
                <a:cubicBezTo>
                  <a:pt x="1933" y="755"/>
                  <a:pt x="1946" y="715"/>
                  <a:pt x="1946" y="715"/>
                </a:cubicBezTo>
                <a:cubicBezTo>
                  <a:pt x="1961" y="612"/>
                  <a:pt x="1960" y="509"/>
                  <a:pt x="1976" y="407"/>
                </a:cubicBezTo>
                <a:cubicBezTo>
                  <a:pt x="1980" y="381"/>
                  <a:pt x="1980" y="354"/>
                  <a:pt x="1986" y="328"/>
                </a:cubicBezTo>
                <a:cubicBezTo>
                  <a:pt x="1990" y="307"/>
                  <a:pt x="2006" y="268"/>
                  <a:pt x="2006" y="268"/>
                </a:cubicBezTo>
                <a:cubicBezTo>
                  <a:pt x="2013" y="278"/>
                  <a:pt x="2021" y="287"/>
                  <a:pt x="2026" y="298"/>
                </a:cubicBezTo>
                <a:cubicBezTo>
                  <a:pt x="2035" y="317"/>
                  <a:pt x="2046" y="358"/>
                  <a:pt x="2046" y="358"/>
                </a:cubicBezTo>
                <a:cubicBezTo>
                  <a:pt x="2072" y="320"/>
                  <a:pt x="2071" y="281"/>
                  <a:pt x="2085" y="238"/>
                </a:cubicBezTo>
                <a:cubicBezTo>
                  <a:pt x="2095" y="156"/>
                  <a:pt x="2121" y="81"/>
                  <a:pt x="2135" y="0"/>
                </a:cubicBezTo>
                <a:cubicBezTo>
                  <a:pt x="2177" y="56"/>
                  <a:pt x="2193" y="123"/>
                  <a:pt x="2215" y="189"/>
                </a:cubicBezTo>
                <a:cubicBezTo>
                  <a:pt x="2219" y="200"/>
                  <a:pt x="2229" y="208"/>
                  <a:pt x="2234" y="219"/>
                </a:cubicBezTo>
                <a:cubicBezTo>
                  <a:pt x="2242" y="238"/>
                  <a:pt x="2247" y="258"/>
                  <a:pt x="2254" y="278"/>
                </a:cubicBezTo>
                <a:cubicBezTo>
                  <a:pt x="2269" y="321"/>
                  <a:pt x="2278" y="360"/>
                  <a:pt x="2304" y="397"/>
                </a:cubicBezTo>
                <a:cubicBezTo>
                  <a:pt x="2316" y="445"/>
                  <a:pt x="2326" y="495"/>
                  <a:pt x="2354" y="536"/>
                </a:cubicBezTo>
                <a:lnTo>
                  <a:pt x="2403" y="636"/>
                </a:lnTo>
                <a:cubicBezTo>
                  <a:pt x="2403" y="636"/>
                  <a:pt x="2403" y="636"/>
                  <a:pt x="2403" y="636"/>
                </a:cubicBezTo>
                <a:cubicBezTo>
                  <a:pt x="2424" y="698"/>
                  <a:pt x="2436" y="750"/>
                  <a:pt x="2473" y="805"/>
                </a:cubicBezTo>
                <a:cubicBezTo>
                  <a:pt x="2489" y="901"/>
                  <a:pt x="2496" y="999"/>
                  <a:pt x="2522" y="1093"/>
                </a:cubicBezTo>
                <a:cubicBezTo>
                  <a:pt x="2528" y="1113"/>
                  <a:pt x="2539" y="1132"/>
                  <a:pt x="2542" y="1152"/>
                </a:cubicBezTo>
                <a:cubicBezTo>
                  <a:pt x="2551" y="1203"/>
                  <a:pt x="2542" y="1236"/>
                  <a:pt x="2592" y="1251"/>
                </a:cubicBezTo>
                <a:cubicBezTo>
                  <a:pt x="2602" y="1258"/>
                  <a:pt x="2610" y="1274"/>
                  <a:pt x="2622" y="1271"/>
                </a:cubicBezTo>
                <a:cubicBezTo>
                  <a:pt x="2632" y="1269"/>
                  <a:pt x="2630" y="1252"/>
                  <a:pt x="2632" y="1242"/>
                </a:cubicBezTo>
                <a:cubicBezTo>
                  <a:pt x="2646" y="1174"/>
                  <a:pt x="2643" y="1150"/>
                  <a:pt x="2691" y="1102"/>
                </a:cubicBezTo>
                <a:cubicBezTo>
                  <a:pt x="2713" y="1038"/>
                  <a:pt x="2730" y="971"/>
                  <a:pt x="2741" y="904"/>
                </a:cubicBezTo>
                <a:cubicBezTo>
                  <a:pt x="2744" y="851"/>
                  <a:pt x="2744" y="798"/>
                  <a:pt x="2751" y="745"/>
                </a:cubicBezTo>
                <a:cubicBezTo>
                  <a:pt x="2754" y="724"/>
                  <a:pt x="2764" y="705"/>
                  <a:pt x="2771" y="685"/>
                </a:cubicBezTo>
                <a:cubicBezTo>
                  <a:pt x="2774" y="675"/>
                  <a:pt x="2781" y="656"/>
                  <a:pt x="2781" y="656"/>
                </a:cubicBezTo>
                <a:cubicBezTo>
                  <a:pt x="2784" y="679"/>
                  <a:pt x="2783" y="703"/>
                  <a:pt x="2791" y="725"/>
                </a:cubicBezTo>
                <a:cubicBezTo>
                  <a:pt x="2810" y="774"/>
                  <a:pt x="2860" y="829"/>
                  <a:pt x="2890" y="874"/>
                </a:cubicBezTo>
                <a:cubicBezTo>
                  <a:pt x="2896" y="883"/>
                  <a:pt x="2910" y="881"/>
                  <a:pt x="2920" y="884"/>
                </a:cubicBezTo>
                <a:cubicBezTo>
                  <a:pt x="2926" y="894"/>
                  <a:pt x="2934" y="903"/>
                  <a:pt x="2939" y="914"/>
                </a:cubicBezTo>
                <a:cubicBezTo>
                  <a:pt x="2947" y="933"/>
                  <a:pt x="2959" y="973"/>
                  <a:pt x="2959" y="973"/>
                </a:cubicBezTo>
                <a:cubicBezTo>
                  <a:pt x="2962" y="1106"/>
                  <a:pt x="2958" y="1239"/>
                  <a:pt x="2969" y="1371"/>
                </a:cubicBezTo>
                <a:cubicBezTo>
                  <a:pt x="2970" y="1383"/>
                  <a:pt x="2984" y="1352"/>
                  <a:pt x="2989" y="1341"/>
                </a:cubicBezTo>
                <a:cubicBezTo>
                  <a:pt x="3015" y="1282"/>
                  <a:pt x="3012" y="1268"/>
                  <a:pt x="3059" y="1222"/>
                </a:cubicBezTo>
                <a:cubicBezTo>
                  <a:pt x="3082" y="1176"/>
                  <a:pt x="3101" y="1128"/>
                  <a:pt x="3138" y="1093"/>
                </a:cubicBezTo>
                <a:cubicBezTo>
                  <a:pt x="3160" y="1028"/>
                  <a:pt x="3180" y="962"/>
                  <a:pt x="3218" y="904"/>
                </a:cubicBezTo>
                <a:cubicBezTo>
                  <a:pt x="3220" y="896"/>
                  <a:pt x="3233" y="844"/>
                  <a:pt x="3247" y="844"/>
                </a:cubicBezTo>
                <a:cubicBezTo>
                  <a:pt x="3261" y="844"/>
                  <a:pt x="3266" y="865"/>
                  <a:pt x="3277" y="874"/>
                </a:cubicBezTo>
                <a:cubicBezTo>
                  <a:pt x="3286" y="882"/>
                  <a:pt x="3297" y="887"/>
                  <a:pt x="3307" y="894"/>
                </a:cubicBezTo>
                <a:cubicBezTo>
                  <a:pt x="3311" y="951"/>
                  <a:pt x="3299" y="1014"/>
                  <a:pt x="3327" y="1063"/>
                </a:cubicBezTo>
                <a:cubicBezTo>
                  <a:pt x="3362" y="1126"/>
                  <a:pt x="3408" y="1159"/>
                  <a:pt x="3426" y="1232"/>
                </a:cubicBezTo>
                <a:cubicBezTo>
                  <a:pt x="3395" y="1277"/>
                  <a:pt x="3376" y="1322"/>
                  <a:pt x="3406" y="1381"/>
                </a:cubicBezTo>
                <a:cubicBezTo>
                  <a:pt x="3412" y="1393"/>
                  <a:pt x="3433" y="1386"/>
                  <a:pt x="3446" y="1390"/>
                </a:cubicBezTo>
                <a:cubicBezTo>
                  <a:pt x="3530" y="1413"/>
                  <a:pt x="3395" y="1392"/>
                  <a:pt x="3575" y="1410"/>
                </a:cubicBezTo>
                <a:cubicBezTo>
                  <a:pt x="3593" y="1500"/>
                  <a:pt x="3614" y="1665"/>
                  <a:pt x="3714" y="1698"/>
                </a:cubicBezTo>
                <a:cubicBezTo>
                  <a:pt x="3746" y="1667"/>
                  <a:pt x="3768" y="1626"/>
                  <a:pt x="3803" y="1599"/>
                </a:cubicBezTo>
                <a:cubicBezTo>
                  <a:pt x="3822" y="1584"/>
                  <a:pt x="3863" y="1559"/>
                  <a:pt x="3863" y="1559"/>
                </a:cubicBezTo>
                <a:cubicBezTo>
                  <a:pt x="3871" y="1504"/>
                  <a:pt x="3884" y="1455"/>
                  <a:pt x="3893" y="1400"/>
                </a:cubicBezTo>
                <a:cubicBezTo>
                  <a:pt x="3976" y="1417"/>
                  <a:pt x="4043" y="1438"/>
                  <a:pt x="4121" y="1470"/>
                </a:cubicBezTo>
                <a:cubicBezTo>
                  <a:pt x="4262" y="1456"/>
                  <a:pt x="4196" y="1465"/>
                  <a:pt x="4290" y="1390"/>
                </a:cubicBezTo>
                <a:cubicBezTo>
                  <a:pt x="4297" y="1377"/>
                  <a:pt x="4296" y="1354"/>
                  <a:pt x="4310" y="1351"/>
                </a:cubicBezTo>
                <a:cubicBezTo>
                  <a:pt x="4322" y="1348"/>
                  <a:pt x="4325" y="1370"/>
                  <a:pt x="4330" y="1381"/>
                </a:cubicBezTo>
                <a:cubicBezTo>
                  <a:pt x="4350" y="1431"/>
                  <a:pt x="4350" y="1475"/>
                  <a:pt x="4379" y="1520"/>
                </a:cubicBezTo>
                <a:cubicBezTo>
                  <a:pt x="4393" y="1590"/>
                  <a:pt x="4418" y="1638"/>
                  <a:pt x="4469" y="1688"/>
                </a:cubicBezTo>
                <a:cubicBezTo>
                  <a:pt x="4466" y="1705"/>
                  <a:pt x="4454" y="1722"/>
                  <a:pt x="4459" y="1738"/>
                </a:cubicBezTo>
                <a:cubicBezTo>
                  <a:pt x="4462" y="1750"/>
                  <a:pt x="4479" y="1751"/>
                  <a:pt x="4489" y="1758"/>
                </a:cubicBezTo>
                <a:cubicBezTo>
                  <a:pt x="4526" y="1785"/>
                  <a:pt x="4539" y="1798"/>
                  <a:pt x="4588" y="1798"/>
                </a:cubicBezTo>
              </a:path>
            </a:pathLst>
          </a:custGeom>
          <a:noFill/>
          <a:ln w="38100" cap="flat" cmpd="sng">
            <a:solidFill>
              <a:srgbClr val="80808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8999" name="Freeform 7"/>
          <p:cNvSpPr>
            <a:spLocks/>
          </p:cNvSpPr>
          <p:nvPr/>
        </p:nvSpPr>
        <p:spPr bwMode="auto">
          <a:xfrm>
            <a:off x="1187450" y="1749425"/>
            <a:ext cx="6840538" cy="3586163"/>
          </a:xfrm>
          <a:custGeom>
            <a:avLst/>
            <a:gdLst>
              <a:gd name="T0" fmla="*/ 0 w 4309"/>
              <a:gd name="T1" fmla="*/ 2010 h 2259"/>
              <a:gd name="T2" fmla="*/ 227 w 4309"/>
              <a:gd name="T3" fmla="*/ 1557 h 2259"/>
              <a:gd name="T4" fmla="*/ 454 w 4309"/>
              <a:gd name="T5" fmla="*/ 2010 h 2259"/>
              <a:gd name="T6" fmla="*/ 817 w 4309"/>
              <a:gd name="T7" fmla="*/ 1058 h 2259"/>
              <a:gd name="T8" fmla="*/ 1179 w 4309"/>
              <a:gd name="T9" fmla="*/ 2146 h 2259"/>
              <a:gd name="T10" fmla="*/ 1452 w 4309"/>
              <a:gd name="T11" fmla="*/ 1738 h 2259"/>
              <a:gd name="T12" fmla="*/ 1678 w 4309"/>
              <a:gd name="T13" fmla="*/ 2010 h 2259"/>
              <a:gd name="T14" fmla="*/ 1860 w 4309"/>
              <a:gd name="T15" fmla="*/ 513 h 2259"/>
              <a:gd name="T16" fmla="*/ 2041 w 4309"/>
              <a:gd name="T17" fmla="*/ 695 h 2259"/>
              <a:gd name="T18" fmla="*/ 2177 w 4309"/>
              <a:gd name="T19" fmla="*/ 151 h 2259"/>
              <a:gd name="T20" fmla="*/ 2586 w 4309"/>
              <a:gd name="T21" fmla="*/ 1602 h 2259"/>
              <a:gd name="T22" fmla="*/ 2858 w 4309"/>
              <a:gd name="T23" fmla="*/ 1103 h 2259"/>
              <a:gd name="T24" fmla="*/ 2994 w 4309"/>
              <a:gd name="T25" fmla="*/ 1693 h 2259"/>
              <a:gd name="T26" fmla="*/ 3311 w 4309"/>
              <a:gd name="T27" fmla="*/ 1285 h 2259"/>
              <a:gd name="T28" fmla="*/ 3629 w 4309"/>
              <a:gd name="T29" fmla="*/ 2010 h 2259"/>
              <a:gd name="T30" fmla="*/ 3810 w 4309"/>
              <a:gd name="T31" fmla="*/ 1647 h 2259"/>
              <a:gd name="T32" fmla="*/ 3946 w 4309"/>
              <a:gd name="T33" fmla="*/ 1829 h 2259"/>
              <a:gd name="T34" fmla="*/ 4173 w 4309"/>
              <a:gd name="T35" fmla="*/ 1557 h 2259"/>
              <a:gd name="T36" fmla="*/ 4309 w 4309"/>
              <a:gd name="T37" fmla="*/ 1920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09" h="2259">
                <a:moveTo>
                  <a:pt x="0" y="2010"/>
                </a:moveTo>
                <a:cubicBezTo>
                  <a:pt x="75" y="1783"/>
                  <a:pt x="151" y="1557"/>
                  <a:pt x="227" y="1557"/>
                </a:cubicBezTo>
                <a:cubicBezTo>
                  <a:pt x="303" y="1557"/>
                  <a:pt x="356" y="2093"/>
                  <a:pt x="454" y="2010"/>
                </a:cubicBezTo>
                <a:cubicBezTo>
                  <a:pt x="552" y="1927"/>
                  <a:pt x="696" y="1035"/>
                  <a:pt x="817" y="1058"/>
                </a:cubicBezTo>
                <a:cubicBezTo>
                  <a:pt x="938" y="1081"/>
                  <a:pt x="1073" y="2033"/>
                  <a:pt x="1179" y="2146"/>
                </a:cubicBezTo>
                <a:cubicBezTo>
                  <a:pt x="1285" y="2259"/>
                  <a:pt x="1369" y="1761"/>
                  <a:pt x="1452" y="1738"/>
                </a:cubicBezTo>
                <a:cubicBezTo>
                  <a:pt x="1535" y="1715"/>
                  <a:pt x="1610" y="2214"/>
                  <a:pt x="1678" y="2010"/>
                </a:cubicBezTo>
                <a:cubicBezTo>
                  <a:pt x="1746" y="1806"/>
                  <a:pt x="1800" y="732"/>
                  <a:pt x="1860" y="513"/>
                </a:cubicBezTo>
                <a:cubicBezTo>
                  <a:pt x="1920" y="294"/>
                  <a:pt x="1988" y="755"/>
                  <a:pt x="2041" y="695"/>
                </a:cubicBezTo>
                <a:cubicBezTo>
                  <a:pt x="2094" y="635"/>
                  <a:pt x="2086" y="0"/>
                  <a:pt x="2177" y="151"/>
                </a:cubicBezTo>
                <a:cubicBezTo>
                  <a:pt x="2268" y="302"/>
                  <a:pt x="2473" y="1443"/>
                  <a:pt x="2586" y="1602"/>
                </a:cubicBezTo>
                <a:cubicBezTo>
                  <a:pt x="2699" y="1761"/>
                  <a:pt x="2790" y="1088"/>
                  <a:pt x="2858" y="1103"/>
                </a:cubicBezTo>
                <a:cubicBezTo>
                  <a:pt x="2926" y="1118"/>
                  <a:pt x="2918" y="1663"/>
                  <a:pt x="2994" y="1693"/>
                </a:cubicBezTo>
                <a:cubicBezTo>
                  <a:pt x="3070" y="1723"/>
                  <a:pt x="3205" y="1232"/>
                  <a:pt x="3311" y="1285"/>
                </a:cubicBezTo>
                <a:cubicBezTo>
                  <a:pt x="3417" y="1338"/>
                  <a:pt x="3546" y="1950"/>
                  <a:pt x="3629" y="2010"/>
                </a:cubicBezTo>
                <a:cubicBezTo>
                  <a:pt x="3712" y="2070"/>
                  <a:pt x="3757" y="1677"/>
                  <a:pt x="3810" y="1647"/>
                </a:cubicBezTo>
                <a:cubicBezTo>
                  <a:pt x="3863" y="1617"/>
                  <a:pt x="3886" y="1844"/>
                  <a:pt x="3946" y="1829"/>
                </a:cubicBezTo>
                <a:cubicBezTo>
                  <a:pt x="4006" y="1814"/>
                  <a:pt x="4113" y="1542"/>
                  <a:pt x="4173" y="1557"/>
                </a:cubicBezTo>
                <a:cubicBezTo>
                  <a:pt x="4233" y="1572"/>
                  <a:pt x="4271" y="1746"/>
                  <a:pt x="4309" y="192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ja-JP" altLang="en-US"/>
              <a:t>画像（静止画）</a:t>
            </a:r>
          </a:p>
        </p:txBody>
      </p:sp>
      <p:sp>
        <p:nvSpPr>
          <p:cNvPr id="301059" name="Rectangle 3"/>
          <p:cNvSpPr>
            <a:spLocks noGrp="1" noChangeArrowheads="1"/>
          </p:cNvSpPr>
          <p:nvPr>
            <p:ph type="body" idx="1"/>
          </p:nvPr>
        </p:nvSpPr>
        <p:spPr/>
        <p:txBody>
          <a:bodyPr/>
          <a:lstStyle/>
          <a:p>
            <a:r>
              <a:rPr lang="ja-JP" altLang="en-US"/>
              <a:t>画像を構成している各点（ドット）は</a:t>
            </a:r>
            <a:r>
              <a:rPr lang="ja-JP" altLang="en-US">
                <a:hlinkClick r:id="rId3"/>
              </a:rPr>
              <a:t>赤</a:t>
            </a:r>
            <a:r>
              <a:rPr lang="en-US" altLang="ja-JP">
                <a:hlinkClick r:id="rId3"/>
              </a:rPr>
              <a:t>(Red)</a:t>
            </a:r>
            <a:r>
              <a:rPr lang="ja-JP" altLang="en-US">
                <a:hlinkClick r:id="rId3"/>
              </a:rPr>
              <a:t>・緑</a:t>
            </a:r>
            <a:r>
              <a:rPr lang="en-US" altLang="ja-JP">
                <a:hlinkClick r:id="rId3"/>
              </a:rPr>
              <a:t>(Green)</a:t>
            </a:r>
            <a:r>
              <a:rPr lang="ja-JP" altLang="en-US">
                <a:hlinkClick r:id="rId3"/>
              </a:rPr>
              <a:t>・青</a:t>
            </a:r>
            <a:r>
              <a:rPr lang="en-US" altLang="ja-JP">
                <a:hlinkClick r:id="rId3"/>
              </a:rPr>
              <a:t>(Blue)</a:t>
            </a:r>
            <a:r>
              <a:rPr lang="ja-JP" altLang="en-US">
                <a:hlinkClick r:id="rId3"/>
              </a:rPr>
              <a:t>の３色（ＲＧＢカラー）の明暗（階調）の組み合わせにより様々な色を表現</a:t>
            </a:r>
            <a:br>
              <a:rPr lang="ja-JP" altLang="en-US">
                <a:hlinkClick r:id="rId3"/>
              </a:rPr>
            </a:br>
            <a:r>
              <a:rPr lang="ja-JP" altLang="en-US">
                <a:hlinkClick r:id="rId3"/>
              </a:rPr>
              <a:t>＊印刷の場合はシアン・マゼンタ・イエロー（ＣＭＹカラー）</a:t>
            </a:r>
            <a:endParaRPr lang="ja-JP" altLang="en-US"/>
          </a:p>
          <a:p>
            <a:r>
              <a:rPr lang="ja-JP" altLang="en-US"/>
              <a:t>ドットを２次元の配列として並べたものが画像</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10" name="Picture 6" descr="sample_mid_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1473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09" name="Picture 5" descr="sample_mid_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263" y="1473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1" name="Picture 7" descr="sample_mid_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263" y="1473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6" name="Rectangle 2"/>
          <p:cNvSpPr>
            <a:spLocks noGrp="1" noChangeArrowheads="1"/>
          </p:cNvSpPr>
          <p:nvPr>
            <p:ph type="title"/>
          </p:nvPr>
        </p:nvSpPr>
        <p:spPr/>
        <p:txBody>
          <a:bodyPr/>
          <a:lstStyle/>
          <a:p>
            <a:r>
              <a:rPr lang="ja-JP" altLang="en-US"/>
              <a:t>色の３原色</a:t>
            </a:r>
          </a:p>
        </p:txBody>
      </p:sp>
      <p:pic>
        <p:nvPicPr>
          <p:cNvPr id="303108" name="Picture 4" descr="sample_or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6263" y="1473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17" name="Line 13"/>
          <p:cNvSpPr>
            <a:spLocks noChangeShapeType="1"/>
          </p:cNvSpPr>
          <p:nvPr/>
        </p:nvSpPr>
        <p:spPr bwMode="auto">
          <a:xfrm flipH="1">
            <a:off x="2771775" y="3716338"/>
            <a:ext cx="647700" cy="6477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3118" name="Line 14"/>
          <p:cNvSpPr>
            <a:spLocks noChangeShapeType="1"/>
          </p:cNvSpPr>
          <p:nvPr/>
        </p:nvSpPr>
        <p:spPr bwMode="auto">
          <a:xfrm>
            <a:off x="4572000" y="3716338"/>
            <a:ext cx="0" cy="649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3119" name="Line 15"/>
          <p:cNvSpPr>
            <a:spLocks noChangeShapeType="1"/>
          </p:cNvSpPr>
          <p:nvPr/>
        </p:nvSpPr>
        <p:spPr bwMode="auto">
          <a:xfrm>
            <a:off x="5722938" y="3716338"/>
            <a:ext cx="649287" cy="649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94444E-6 1.85185E-6 L -0.33767 0.45231 " pathEditMode="relative" rAng="0" ptsTypes="AA">
                                      <p:cBhvr>
                                        <p:cTn id="6" dur="2000" fill="hold"/>
                                        <p:tgtEl>
                                          <p:spTgt spid="303109"/>
                                        </p:tgtEl>
                                        <p:attrNameLst>
                                          <p:attrName>ppt_x</p:attrName>
                                          <p:attrName>ppt_y</p:attrName>
                                        </p:attrNameLst>
                                      </p:cBhvr>
                                      <p:rCtr x="-16892" y="2261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03117"/>
                                        </p:tgtEl>
                                        <p:attrNameLst>
                                          <p:attrName>style.visibility</p:attrName>
                                        </p:attrNameLst>
                                      </p:cBhvr>
                                      <p:to>
                                        <p:strVal val="visible"/>
                                      </p:to>
                                    </p:set>
                                    <p:animEffect transition="in" filter="blinds(horizontal)">
                                      <p:cBhvr>
                                        <p:cTn id="11" dur="500"/>
                                        <p:tgtEl>
                                          <p:spTgt spid="3031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0.00087 0.00092 L 0.00087 0.45231 " pathEditMode="relative" rAng="0" ptsTypes="AA">
                                      <p:cBhvr>
                                        <p:cTn id="15" dur="2000" fill="hold"/>
                                        <p:tgtEl>
                                          <p:spTgt spid="303110"/>
                                        </p:tgtEl>
                                        <p:attrNameLst>
                                          <p:attrName>ppt_x</p:attrName>
                                          <p:attrName>ppt_y</p:attrName>
                                        </p:attrNameLst>
                                      </p:cBhvr>
                                      <p:rCtr x="0" y="22569"/>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3118"/>
                                        </p:tgtEl>
                                        <p:attrNameLst>
                                          <p:attrName>style.visibility</p:attrName>
                                        </p:attrNameLst>
                                      </p:cBhvr>
                                      <p:to>
                                        <p:strVal val="visible"/>
                                      </p:to>
                                    </p:set>
                                    <p:animEffect transition="in" filter="blinds(horizontal)">
                                      <p:cBhvr>
                                        <p:cTn id="20" dur="500"/>
                                        <p:tgtEl>
                                          <p:spTgt spid="3031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1.94444E-6 1.85185E-6 L 0.33941 0.45231 " pathEditMode="relative" rAng="0" ptsTypes="AA">
                                      <p:cBhvr>
                                        <p:cTn id="24" dur="2000" fill="hold"/>
                                        <p:tgtEl>
                                          <p:spTgt spid="303111"/>
                                        </p:tgtEl>
                                        <p:attrNameLst>
                                          <p:attrName>ppt_x</p:attrName>
                                          <p:attrName>ppt_y</p:attrName>
                                        </p:attrNameLst>
                                      </p:cBhvr>
                                      <p:rCtr x="16962" y="22616"/>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03119"/>
                                        </p:tgtEl>
                                        <p:attrNameLst>
                                          <p:attrName>style.visibility</p:attrName>
                                        </p:attrNameLst>
                                      </p:cBhvr>
                                      <p:to>
                                        <p:strVal val="visible"/>
                                      </p:to>
                                    </p:set>
                                    <p:animEffect transition="in" filter="blinds(horizontal)">
                                      <p:cBhvr>
                                        <p:cTn id="29" dur="500"/>
                                        <p:tgtEl>
                                          <p:spTgt spid="303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7" grpId="0" animBg="1"/>
      <p:bldP spid="303118" grpId="0" animBg="1"/>
      <p:bldP spid="3031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ja-JP" altLang="en-US"/>
              <a:t>階調（グラデーション）</a:t>
            </a:r>
          </a:p>
        </p:txBody>
      </p:sp>
      <p:sp>
        <p:nvSpPr>
          <p:cNvPr id="305156" name="Rectangle 4"/>
          <p:cNvSpPr>
            <a:spLocks noGrp="1" noChangeArrowheads="1"/>
          </p:cNvSpPr>
          <p:nvPr>
            <p:ph type="body" sz="half" idx="1"/>
          </p:nvPr>
        </p:nvSpPr>
        <p:spPr>
          <a:xfrm>
            <a:off x="466725" y="1628775"/>
            <a:ext cx="8353425" cy="431800"/>
          </a:xfrm>
          <a:noFill/>
          <a:ln/>
        </p:spPr>
        <p:txBody>
          <a:bodyPr/>
          <a:lstStyle/>
          <a:p>
            <a:pPr>
              <a:lnSpc>
                <a:spcPct val="80000"/>
              </a:lnSpc>
            </a:pPr>
            <a:r>
              <a:rPr lang="ja-JP" altLang="en-US" sz="2400"/>
              <a:t>フルカラー（３色</a:t>
            </a:r>
            <a:r>
              <a:rPr lang="en-US" altLang="ja-JP" sz="2400"/>
              <a:t>×8</a:t>
            </a:r>
            <a:r>
              <a:rPr lang="ja-JP" altLang="en-US" sz="2400"/>
              <a:t>ビット＝２４ビット）</a:t>
            </a:r>
            <a:r>
              <a:rPr lang="ja-JP" altLang="en-US" sz="1800"/>
              <a:t>＊１色あたり２５６（＝２</a:t>
            </a:r>
            <a:r>
              <a:rPr lang="ja-JP" altLang="en-US" sz="1800" baseline="30000"/>
              <a:t>８</a:t>
            </a:r>
            <a:r>
              <a:rPr lang="ja-JP" altLang="en-US" sz="1800"/>
              <a:t>）階調</a:t>
            </a:r>
          </a:p>
        </p:txBody>
      </p:sp>
      <p:pic>
        <p:nvPicPr>
          <p:cNvPr id="305157" name="Picture 5" descr="g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2205038"/>
            <a:ext cx="613251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58" name="Picture 6" descr="gr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838" y="3716338"/>
            <a:ext cx="613251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59" name="Picture 7" descr="gr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3300" y="5189538"/>
            <a:ext cx="6096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05160" name="Text Box 8"/>
          <p:cNvSpPr txBox="1">
            <a:spLocks noChangeArrowheads="1"/>
          </p:cNvSpPr>
          <p:nvPr/>
        </p:nvSpPr>
        <p:spPr bwMode="auto">
          <a:xfrm>
            <a:off x="395288" y="2565400"/>
            <a:ext cx="1412875" cy="7016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赤色（</a:t>
            </a:r>
            <a:r>
              <a:rPr lang="en-US" altLang="ja-JP"/>
              <a:t>Red</a:t>
            </a:r>
            <a:r>
              <a:rPr lang="ja-JP" altLang="en-US"/>
              <a:t>）</a:t>
            </a:r>
            <a:endParaRPr lang="en-US" altLang="ja-JP"/>
          </a:p>
          <a:p>
            <a:r>
              <a:rPr kumimoji="0" lang="en-US" altLang="ja-JP"/>
              <a:t>00</a:t>
            </a:r>
            <a:r>
              <a:rPr kumimoji="0" lang="en-US" altLang="ja-JP" baseline="-25000"/>
              <a:t>16</a:t>
            </a:r>
            <a:r>
              <a:rPr kumimoji="0" lang="ja-JP" altLang="en-US"/>
              <a:t>～</a:t>
            </a:r>
            <a:r>
              <a:rPr kumimoji="0" lang="en-US" altLang="ja-JP"/>
              <a:t>FF</a:t>
            </a:r>
            <a:r>
              <a:rPr kumimoji="0" lang="en-US" altLang="ja-JP" baseline="-25000"/>
              <a:t>16</a:t>
            </a:r>
          </a:p>
        </p:txBody>
      </p:sp>
      <p:sp>
        <p:nvSpPr>
          <p:cNvPr id="305161" name="Text Box 9"/>
          <p:cNvSpPr txBox="1">
            <a:spLocks noChangeArrowheads="1"/>
          </p:cNvSpPr>
          <p:nvPr/>
        </p:nvSpPr>
        <p:spPr bwMode="auto">
          <a:xfrm>
            <a:off x="395288" y="4076700"/>
            <a:ext cx="1651000" cy="7016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緑色（</a:t>
            </a:r>
            <a:r>
              <a:rPr lang="en-US" altLang="ja-JP"/>
              <a:t>Green</a:t>
            </a:r>
            <a:r>
              <a:rPr lang="ja-JP" altLang="en-US"/>
              <a:t>）</a:t>
            </a:r>
            <a:endParaRPr lang="en-US" altLang="ja-JP"/>
          </a:p>
          <a:p>
            <a:r>
              <a:rPr kumimoji="0" lang="en-US" altLang="ja-JP"/>
              <a:t>00</a:t>
            </a:r>
            <a:r>
              <a:rPr kumimoji="0" lang="en-US" altLang="ja-JP" baseline="-25000"/>
              <a:t>16</a:t>
            </a:r>
            <a:r>
              <a:rPr kumimoji="0" lang="ja-JP" altLang="en-US"/>
              <a:t>～</a:t>
            </a:r>
            <a:r>
              <a:rPr kumimoji="0" lang="en-US" altLang="ja-JP"/>
              <a:t>FF</a:t>
            </a:r>
            <a:r>
              <a:rPr kumimoji="0" lang="en-US" altLang="ja-JP" baseline="-25000"/>
              <a:t>16</a:t>
            </a:r>
          </a:p>
        </p:txBody>
      </p:sp>
      <p:sp>
        <p:nvSpPr>
          <p:cNvPr id="305162" name="Text Box 10"/>
          <p:cNvSpPr txBox="1">
            <a:spLocks noChangeArrowheads="1"/>
          </p:cNvSpPr>
          <p:nvPr/>
        </p:nvSpPr>
        <p:spPr bwMode="auto">
          <a:xfrm>
            <a:off x="395288" y="5589588"/>
            <a:ext cx="1455737" cy="7016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青色（</a:t>
            </a:r>
            <a:r>
              <a:rPr lang="en-US" altLang="ja-JP"/>
              <a:t>Blue</a:t>
            </a:r>
            <a:r>
              <a:rPr lang="ja-JP" altLang="en-US"/>
              <a:t>）</a:t>
            </a:r>
            <a:endParaRPr lang="en-US" altLang="ja-JP"/>
          </a:p>
          <a:p>
            <a:r>
              <a:rPr kumimoji="0" lang="en-US" altLang="ja-JP"/>
              <a:t>00</a:t>
            </a:r>
            <a:r>
              <a:rPr kumimoji="0" lang="en-US" altLang="ja-JP" baseline="-25000"/>
              <a:t>16</a:t>
            </a:r>
            <a:r>
              <a:rPr kumimoji="0" lang="ja-JP" altLang="en-US"/>
              <a:t>～</a:t>
            </a:r>
            <a:r>
              <a:rPr kumimoji="0" lang="en-US" altLang="ja-JP"/>
              <a:t>FF</a:t>
            </a:r>
            <a:r>
              <a:rPr kumimoji="0" lang="en-US" altLang="ja-JP" baseline="-25000"/>
              <a:t>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ja-JP" altLang="en-US"/>
              <a:t>画像フォーマット</a:t>
            </a:r>
          </a:p>
        </p:txBody>
      </p:sp>
      <p:sp>
        <p:nvSpPr>
          <p:cNvPr id="307203" name="Rectangle 3"/>
          <p:cNvSpPr>
            <a:spLocks noGrp="1" noChangeArrowheads="1"/>
          </p:cNvSpPr>
          <p:nvPr>
            <p:ph type="body" idx="1"/>
          </p:nvPr>
        </p:nvSpPr>
        <p:spPr/>
        <p:txBody>
          <a:bodyPr/>
          <a:lstStyle/>
          <a:p>
            <a:r>
              <a:rPr lang="en-US" altLang="ja-JP" dirty="0"/>
              <a:t>[</a:t>
            </a:r>
            <a:r>
              <a:rPr lang="ja-JP" altLang="en-US" dirty="0">
                <a:hlinkClick r:id="rId3"/>
              </a:rPr>
              <a:t>ＢＭＰ</a:t>
            </a:r>
            <a:r>
              <a:rPr lang="en-US" altLang="ja-JP" dirty="0"/>
              <a:t>]</a:t>
            </a:r>
            <a:r>
              <a:rPr lang="ja-JP" altLang="en-US" dirty="0"/>
              <a:t>　ビットマップ形式</a:t>
            </a:r>
            <a:endParaRPr lang="en-US" altLang="ja-JP" dirty="0"/>
          </a:p>
          <a:p>
            <a:r>
              <a:rPr kumimoji="0" lang="en-US" altLang="ja-JP" dirty="0"/>
              <a:t>[</a:t>
            </a:r>
            <a:r>
              <a:rPr kumimoji="0" lang="ja-JP" altLang="en-US" dirty="0">
                <a:hlinkClick r:id="rId4"/>
              </a:rPr>
              <a:t>ＪＰＧ</a:t>
            </a:r>
            <a:r>
              <a:rPr kumimoji="0" lang="en-US" altLang="ja-JP" dirty="0"/>
              <a:t>]</a:t>
            </a:r>
            <a:r>
              <a:rPr kumimoji="0" lang="ja-JP" altLang="en-US" dirty="0"/>
              <a:t>　ＪＰＥＧ形式</a:t>
            </a:r>
            <a:r>
              <a:rPr kumimoji="0" lang="en-US" altLang="ja-JP" dirty="0"/>
              <a:t/>
            </a:r>
            <a:br>
              <a:rPr kumimoji="0" lang="en-US" altLang="ja-JP" dirty="0"/>
            </a:br>
            <a:r>
              <a:rPr kumimoji="0" lang="en-US" altLang="ja-JP" dirty="0"/>
              <a:t>24</a:t>
            </a:r>
            <a:r>
              <a:rPr kumimoji="0" lang="ja-JP" altLang="en-US" dirty="0"/>
              <a:t>ビット（</a:t>
            </a:r>
            <a:r>
              <a:rPr kumimoji="0" lang="en-US" altLang="ja-JP" dirty="0"/>
              <a:t>1670</a:t>
            </a:r>
            <a:r>
              <a:rPr kumimoji="0" lang="ja-JP" altLang="en-US" dirty="0"/>
              <a:t>万色）</a:t>
            </a:r>
          </a:p>
          <a:p>
            <a:pPr lvl="0">
              <a:buClr>
                <a:srgbClr val="00007D"/>
              </a:buClr>
            </a:pPr>
            <a:r>
              <a:rPr kumimoji="0" lang="en-US" altLang="ja-JP" dirty="0" smtClean="0"/>
              <a:t>[</a:t>
            </a:r>
            <a:r>
              <a:rPr kumimoji="0" lang="ja-JP" altLang="en-US" dirty="0" smtClean="0">
                <a:hlinkClick r:id="rId5"/>
              </a:rPr>
              <a:t>ＧＩＦ</a:t>
            </a:r>
            <a:r>
              <a:rPr kumimoji="0" lang="en-US" altLang="ja-JP" dirty="0" smtClean="0"/>
              <a:t>]</a:t>
            </a:r>
            <a:r>
              <a:rPr kumimoji="0" lang="ja-JP" altLang="en-US" dirty="0" smtClean="0"/>
              <a:t>　ＧＩＦ形式</a:t>
            </a:r>
            <a:r>
              <a:rPr kumimoji="0" lang="en-US" altLang="ja-JP" dirty="0" smtClean="0"/>
              <a:t/>
            </a:r>
            <a:br>
              <a:rPr kumimoji="0" lang="en-US" altLang="ja-JP" dirty="0" smtClean="0"/>
            </a:br>
            <a:r>
              <a:rPr kumimoji="0" lang="en-US" altLang="ja-JP" dirty="0" smtClean="0"/>
              <a:t>8</a:t>
            </a:r>
            <a:r>
              <a:rPr kumimoji="0" lang="ja-JP" altLang="en-US" dirty="0" smtClean="0"/>
              <a:t>ビット（</a:t>
            </a:r>
            <a:r>
              <a:rPr kumimoji="0" lang="en-US" altLang="ja-JP" dirty="0" smtClean="0"/>
              <a:t>256</a:t>
            </a:r>
            <a:r>
              <a:rPr kumimoji="0" lang="ja-JP" altLang="en-US" smtClean="0"/>
              <a:t>色）</a:t>
            </a:r>
            <a:r>
              <a:rPr kumimoji="0" lang="ja-JP" altLang="en-US" dirty="0" smtClean="0">
                <a:solidFill>
                  <a:srgbClr val="000000"/>
                </a:solidFill>
              </a:rPr>
              <a:t>　</a:t>
            </a:r>
            <a:r>
              <a:rPr kumimoji="0" lang="ja-JP" altLang="en-US" sz="2400" smtClean="0">
                <a:solidFill>
                  <a:srgbClr val="000000"/>
                </a:solidFill>
              </a:rPr>
              <a:t>＊</a:t>
            </a:r>
            <a:r>
              <a:rPr kumimoji="0" lang="ja-JP" altLang="en-US" sz="2400" dirty="0">
                <a:solidFill>
                  <a:srgbClr val="000000"/>
                </a:solidFill>
                <a:hlinkClick r:id="rId6"/>
              </a:rPr>
              <a:t>ＧＩＦアニメーション</a:t>
            </a:r>
            <a:r>
              <a:rPr kumimoji="0" lang="ja-JP" altLang="en-US" sz="2400" dirty="0">
                <a:solidFill>
                  <a:srgbClr val="000000"/>
                </a:solidFill>
              </a:rPr>
              <a:t>　＊</a:t>
            </a:r>
            <a:r>
              <a:rPr kumimoji="0" lang="ja-JP" altLang="en-US" sz="2400" dirty="0">
                <a:solidFill>
                  <a:srgbClr val="000000"/>
                </a:solidFill>
                <a:hlinkClick r:id="rId7"/>
              </a:rPr>
              <a:t>ＧＩＦ特許</a:t>
            </a:r>
            <a:endParaRPr kumimoji="0" lang="en-US" altLang="ja-JP" sz="2400" dirty="0" smtClean="0"/>
          </a:p>
          <a:p>
            <a:r>
              <a:rPr kumimoji="0" lang="en-US" altLang="ja-JP" dirty="0" smtClean="0"/>
              <a:t>[</a:t>
            </a:r>
            <a:r>
              <a:rPr kumimoji="0" lang="en-US" altLang="ja-JP" dirty="0" smtClean="0">
                <a:hlinkClick r:id="rId8"/>
              </a:rPr>
              <a:t>PNG</a:t>
            </a:r>
            <a:r>
              <a:rPr kumimoji="0" lang="en-US" altLang="ja-JP" dirty="0" smtClean="0"/>
              <a:t>]</a:t>
            </a:r>
            <a:r>
              <a:rPr kumimoji="0" lang="ja-JP" altLang="en-US" dirty="0"/>
              <a:t>　</a:t>
            </a:r>
            <a:r>
              <a:rPr kumimoji="0" lang="en-US" altLang="ja-JP" dirty="0" smtClean="0"/>
              <a:t>PNG</a:t>
            </a:r>
            <a:r>
              <a:rPr kumimoji="0" lang="ja-JP" altLang="en-US" dirty="0" smtClean="0"/>
              <a:t>形式</a:t>
            </a:r>
            <a:r>
              <a:rPr kumimoji="0" lang="en-US" altLang="ja-JP" dirty="0" smtClean="0"/>
              <a:t/>
            </a:r>
            <a:br>
              <a:rPr kumimoji="0" lang="en-US" altLang="ja-JP" dirty="0" smtClean="0"/>
            </a:br>
            <a:r>
              <a:rPr kumimoji="0" lang="en-US" altLang="ja-JP" dirty="0" smtClean="0"/>
              <a:t>48</a:t>
            </a:r>
            <a:r>
              <a:rPr kumimoji="0" lang="ja-JP" altLang="en-US" dirty="0" smtClean="0"/>
              <a:t>ビット（</a:t>
            </a:r>
            <a:r>
              <a:rPr kumimoji="0" lang="en-US" altLang="ja-JP" dirty="0" smtClean="0"/>
              <a:t>281</a:t>
            </a:r>
            <a:r>
              <a:rPr kumimoji="0" lang="ja-JP" altLang="en-US" dirty="0" smtClean="0"/>
              <a:t>兆色）</a:t>
            </a:r>
            <a:r>
              <a:rPr kumimoji="0" lang="en-US" altLang="ja-JP" dirty="0" smtClean="0"/>
              <a:t/>
            </a:r>
            <a:br>
              <a:rPr kumimoji="0" lang="en-US" altLang="ja-JP" dirty="0" smtClean="0"/>
            </a:br>
            <a:r>
              <a:rPr kumimoji="0" lang="ja-JP" altLang="en-US" dirty="0"/>
              <a:t/>
            </a:r>
            <a:br>
              <a:rPr kumimoji="0" lang="ja-JP" altLang="en-US" dirty="0"/>
            </a:br>
            <a:r>
              <a:rPr kumimoji="0" lang="en-US" altLang="ja-JP" dirty="0"/>
              <a:t>⇒</a:t>
            </a:r>
            <a:r>
              <a:rPr kumimoji="0" lang="ja-JP" altLang="en-US" dirty="0">
                <a:solidFill>
                  <a:srgbClr val="0000FF"/>
                </a:solidFill>
              </a:rPr>
              <a:t>画像処理</a:t>
            </a:r>
            <a:r>
              <a:rPr kumimoji="0" lang="ja-JP" altLang="en-US" dirty="0"/>
              <a:t>、</a:t>
            </a:r>
            <a:r>
              <a:rPr kumimoji="0" lang="ja-JP" altLang="en-US" dirty="0">
                <a:solidFill>
                  <a:srgbClr val="0000FF"/>
                </a:solidFill>
              </a:rPr>
              <a:t>パターンマッチング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ja-JP" altLang="en-US"/>
              <a:t>ＪＰＥＧ形式（不可逆圧縮）</a:t>
            </a:r>
          </a:p>
        </p:txBody>
      </p:sp>
      <p:pic>
        <p:nvPicPr>
          <p:cNvPr id="309252" name="Picture 4" descr="sample_o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913" y="1557338"/>
            <a:ext cx="3198812"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Line 5"/>
          <p:cNvSpPr>
            <a:spLocks noChangeShapeType="1"/>
          </p:cNvSpPr>
          <p:nvPr/>
        </p:nvSpPr>
        <p:spPr bwMode="auto">
          <a:xfrm>
            <a:off x="1263650" y="2924175"/>
            <a:ext cx="42481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309254" name="Line 6"/>
          <p:cNvSpPr>
            <a:spLocks noChangeShapeType="1"/>
          </p:cNvSpPr>
          <p:nvPr/>
        </p:nvSpPr>
        <p:spPr bwMode="auto">
          <a:xfrm>
            <a:off x="1273175" y="6442075"/>
            <a:ext cx="4248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309255" name="Freeform 7"/>
          <p:cNvSpPr>
            <a:spLocks/>
          </p:cNvSpPr>
          <p:nvPr/>
        </p:nvSpPr>
        <p:spPr bwMode="auto">
          <a:xfrm>
            <a:off x="1768475" y="5024438"/>
            <a:ext cx="3097213" cy="1284287"/>
          </a:xfrm>
          <a:custGeom>
            <a:avLst/>
            <a:gdLst>
              <a:gd name="T0" fmla="*/ 0 w 1951"/>
              <a:gd name="T1" fmla="*/ 628 h 809"/>
              <a:gd name="T2" fmla="*/ 91 w 1951"/>
              <a:gd name="T3" fmla="*/ 174 h 809"/>
              <a:gd name="T4" fmla="*/ 182 w 1951"/>
              <a:gd name="T5" fmla="*/ 310 h 809"/>
              <a:gd name="T6" fmla="*/ 272 w 1951"/>
              <a:gd name="T7" fmla="*/ 84 h 809"/>
              <a:gd name="T8" fmla="*/ 408 w 1951"/>
              <a:gd name="T9" fmla="*/ 310 h 809"/>
              <a:gd name="T10" fmla="*/ 544 w 1951"/>
              <a:gd name="T11" fmla="*/ 38 h 809"/>
              <a:gd name="T12" fmla="*/ 726 w 1951"/>
              <a:gd name="T13" fmla="*/ 537 h 809"/>
              <a:gd name="T14" fmla="*/ 998 w 1951"/>
              <a:gd name="T15" fmla="*/ 447 h 809"/>
              <a:gd name="T16" fmla="*/ 1179 w 1951"/>
              <a:gd name="T17" fmla="*/ 492 h 809"/>
              <a:gd name="T18" fmla="*/ 1270 w 1951"/>
              <a:gd name="T19" fmla="*/ 537 h 809"/>
              <a:gd name="T20" fmla="*/ 1406 w 1951"/>
              <a:gd name="T21" fmla="*/ 401 h 809"/>
              <a:gd name="T22" fmla="*/ 1497 w 1951"/>
              <a:gd name="T23" fmla="*/ 492 h 809"/>
              <a:gd name="T24" fmla="*/ 1588 w 1951"/>
              <a:gd name="T25" fmla="*/ 401 h 809"/>
              <a:gd name="T26" fmla="*/ 1724 w 1951"/>
              <a:gd name="T27" fmla="*/ 628 h 809"/>
              <a:gd name="T28" fmla="*/ 1860 w 1951"/>
              <a:gd name="T29" fmla="*/ 628 h 809"/>
              <a:gd name="T30" fmla="*/ 1951 w 1951"/>
              <a:gd name="T31"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1" h="809">
                <a:moveTo>
                  <a:pt x="0" y="628"/>
                </a:moveTo>
                <a:cubicBezTo>
                  <a:pt x="30" y="427"/>
                  <a:pt x="61" y="227"/>
                  <a:pt x="91" y="174"/>
                </a:cubicBezTo>
                <a:cubicBezTo>
                  <a:pt x="121" y="121"/>
                  <a:pt x="152" y="325"/>
                  <a:pt x="182" y="310"/>
                </a:cubicBezTo>
                <a:cubicBezTo>
                  <a:pt x="212" y="295"/>
                  <a:pt x="234" y="84"/>
                  <a:pt x="272" y="84"/>
                </a:cubicBezTo>
                <a:cubicBezTo>
                  <a:pt x="310" y="84"/>
                  <a:pt x="363" y="318"/>
                  <a:pt x="408" y="310"/>
                </a:cubicBezTo>
                <a:cubicBezTo>
                  <a:pt x="453" y="302"/>
                  <a:pt x="491" y="0"/>
                  <a:pt x="544" y="38"/>
                </a:cubicBezTo>
                <a:cubicBezTo>
                  <a:pt x="597" y="76"/>
                  <a:pt x="650" y="469"/>
                  <a:pt x="726" y="537"/>
                </a:cubicBezTo>
                <a:cubicBezTo>
                  <a:pt x="802" y="605"/>
                  <a:pt x="923" y="454"/>
                  <a:pt x="998" y="447"/>
                </a:cubicBezTo>
                <a:cubicBezTo>
                  <a:pt x="1073" y="440"/>
                  <a:pt x="1134" y="477"/>
                  <a:pt x="1179" y="492"/>
                </a:cubicBezTo>
                <a:cubicBezTo>
                  <a:pt x="1224" y="507"/>
                  <a:pt x="1232" y="552"/>
                  <a:pt x="1270" y="537"/>
                </a:cubicBezTo>
                <a:cubicBezTo>
                  <a:pt x="1308" y="522"/>
                  <a:pt x="1368" y="408"/>
                  <a:pt x="1406" y="401"/>
                </a:cubicBezTo>
                <a:cubicBezTo>
                  <a:pt x="1444" y="394"/>
                  <a:pt x="1467" y="492"/>
                  <a:pt x="1497" y="492"/>
                </a:cubicBezTo>
                <a:cubicBezTo>
                  <a:pt x="1527" y="492"/>
                  <a:pt x="1550" y="378"/>
                  <a:pt x="1588" y="401"/>
                </a:cubicBezTo>
                <a:cubicBezTo>
                  <a:pt x="1626" y="424"/>
                  <a:pt x="1679" y="590"/>
                  <a:pt x="1724" y="628"/>
                </a:cubicBezTo>
                <a:cubicBezTo>
                  <a:pt x="1769" y="666"/>
                  <a:pt x="1822" y="598"/>
                  <a:pt x="1860" y="628"/>
                </a:cubicBezTo>
                <a:cubicBezTo>
                  <a:pt x="1898" y="658"/>
                  <a:pt x="1936" y="779"/>
                  <a:pt x="1951" y="809"/>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309256" name="Text Box 8"/>
          <p:cNvSpPr txBox="1">
            <a:spLocks noChangeArrowheads="1"/>
          </p:cNvSpPr>
          <p:nvPr/>
        </p:nvSpPr>
        <p:spPr bwMode="auto">
          <a:xfrm>
            <a:off x="6016625" y="1844675"/>
            <a:ext cx="2947988"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Clr>
                <a:schemeClr val="hlink"/>
              </a:buClr>
              <a:buSzPct val="70000"/>
              <a:buFont typeface="Wingdings" panose="05000000000000000000" pitchFamily="2" charset="2"/>
              <a:buNone/>
            </a:pPr>
            <a:r>
              <a:rPr kumimoji="0" lang="ja-JP" altLang="en-US">
                <a:latin typeface="Arial" panose="020B0604020202020204" pitchFamily="34" charset="0"/>
              </a:rPr>
              <a:t>人間は明</a:t>
            </a:r>
            <a:r>
              <a:rPr lang="ja-JP" altLang="en-US">
                <a:latin typeface="Arial" panose="020B0604020202020204" pitchFamily="34" charset="0"/>
              </a:rPr>
              <a:t>るさの</a:t>
            </a:r>
          </a:p>
          <a:p>
            <a:pPr>
              <a:spcBef>
                <a:spcPct val="20000"/>
              </a:spcBef>
              <a:buClr>
                <a:schemeClr val="hlink"/>
              </a:buClr>
              <a:buSzPct val="70000"/>
              <a:buFont typeface="Wingdings" panose="05000000000000000000" pitchFamily="2" charset="2"/>
              <a:buNone/>
            </a:pPr>
            <a:r>
              <a:rPr lang="ja-JP" altLang="en-US">
                <a:latin typeface="Arial" panose="020B0604020202020204" pitchFamily="34" charset="0"/>
              </a:rPr>
              <a:t>変化に比べ、</a:t>
            </a:r>
          </a:p>
          <a:p>
            <a:pPr>
              <a:spcBef>
                <a:spcPct val="20000"/>
              </a:spcBef>
              <a:buClr>
                <a:schemeClr val="hlink"/>
              </a:buClr>
              <a:buSzPct val="70000"/>
              <a:buFont typeface="Wingdings" panose="05000000000000000000" pitchFamily="2" charset="2"/>
              <a:buNone/>
            </a:pPr>
            <a:r>
              <a:rPr lang="ja-JP" altLang="en-US">
                <a:latin typeface="Arial" panose="020B0604020202020204" pitchFamily="34" charset="0"/>
              </a:rPr>
              <a:t>色調の変化には鈍感</a:t>
            </a:r>
          </a:p>
        </p:txBody>
      </p:sp>
      <p:sp>
        <p:nvSpPr>
          <p:cNvPr id="309257" name="Text Box 9"/>
          <p:cNvSpPr txBox="1">
            <a:spLocks noChangeArrowheads="1"/>
          </p:cNvSpPr>
          <p:nvPr/>
        </p:nvSpPr>
        <p:spPr bwMode="auto">
          <a:xfrm>
            <a:off x="5989638" y="4581525"/>
            <a:ext cx="2830512"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Clr>
                <a:schemeClr val="hlink"/>
              </a:buClr>
              <a:buSzPct val="70000"/>
              <a:buFont typeface="Wingdings" panose="05000000000000000000" pitchFamily="2" charset="2"/>
              <a:buNone/>
            </a:pPr>
            <a:r>
              <a:rPr kumimoji="0" lang="en-US" altLang="ja-JP">
                <a:solidFill>
                  <a:srgbClr val="0000FF"/>
                </a:solidFill>
                <a:latin typeface="Arial" panose="020B0604020202020204" pitchFamily="34" charset="0"/>
              </a:rPr>
              <a:t>←</a:t>
            </a:r>
            <a:r>
              <a:rPr kumimoji="0" lang="ja-JP" altLang="en-US">
                <a:solidFill>
                  <a:srgbClr val="0000FF"/>
                </a:solidFill>
                <a:latin typeface="Arial" panose="020B0604020202020204" pitchFamily="34" charset="0"/>
              </a:rPr>
              <a:t>フーリエ変換を</a:t>
            </a:r>
          </a:p>
          <a:p>
            <a:pPr>
              <a:spcBef>
                <a:spcPct val="20000"/>
              </a:spcBef>
              <a:buClr>
                <a:schemeClr val="hlink"/>
              </a:buClr>
              <a:buSzPct val="70000"/>
              <a:buFont typeface="Wingdings" panose="05000000000000000000" pitchFamily="2" charset="2"/>
              <a:buNone/>
            </a:pPr>
            <a:r>
              <a:rPr kumimoji="0" lang="ja-JP" altLang="en-US">
                <a:solidFill>
                  <a:srgbClr val="0000FF"/>
                </a:solidFill>
                <a:latin typeface="Arial" panose="020B0604020202020204" pitchFamily="34" charset="0"/>
              </a:rPr>
              <a:t>　使って近似</a:t>
            </a:r>
          </a:p>
          <a:p>
            <a:pPr>
              <a:spcBef>
                <a:spcPct val="20000"/>
              </a:spcBef>
              <a:buClr>
                <a:schemeClr val="hlink"/>
              </a:buClr>
              <a:buSzPct val="70000"/>
              <a:buFont typeface="Wingdings" panose="05000000000000000000" pitchFamily="2" charset="2"/>
              <a:buNone/>
            </a:pPr>
            <a:r>
              <a:rPr kumimoji="0" lang="ja-JP" altLang="en-US">
                <a:solidFill>
                  <a:srgbClr val="0000FF"/>
                </a:solidFill>
                <a:latin typeface="Arial" panose="020B0604020202020204" pitchFamily="34" charset="0"/>
              </a:rPr>
              <a:t>（滑らかになる反面、</a:t>
            </a:r>
          </a:p>
          <a:p>
            <a:pPr>
              <a:spcBef>
                <a:spcPct val="20000"/>
              </a:spcBef>
              <a:buClr>
                <a:schemeClr val="hlink"/>
              </a:buClr>
              <a:buSzPct val="70000"/>
              <a:buFont typeface="Wingdings" panose="05000000000000000000" pitchFamily="2" charset="2"/>
              <a:buNone/>
            </a:pPr>
            <a:r>
              <a:rPr kumimoji="0" lang="ja-JP" altLang="en-US">
                <a:solidFill>
                  <a:srgbClr val="0000FF"/>
                </a:solidFill>
                <a:latin typeface="Arial" panose="020B0604020202020204" pitchFamily="34" charset="0"/>
              </a:rPr>
              <a:t>ぼけた画像になる）</a:t>
            </a:r>
            <a:endParaRPr lang="ja-JP" altLang="en-US">
              <a:solidFill>
                <a:srgbClr val="0000FF"/>
              </a:solidFill>
              <a:latin typeface="Arial" panose="020B0604020202020204" pitchFamily="34" charset="0"/>
            </a:endParaRPr>
          </a:p>
        </p:txBody>
      </p:sp>
      <p:sp>
        <p:nvSpPr>
          <p:cNvPr id="309258" name="Freeform 10"/>
          <p:cNvSpPr>
            <a:spLocks/>
          </p:cNvSpPr>
          <p:nvPr/>
        </p:nvSpPr>
        <p:spPr bwMode="auto">
          <a:xfrm>
            <a:off x="1908175" y="4724400"/>
            <a:ext cx="3168650" cy="1366838"/>
          </a:xfrm>
          <a:custGeom>
            <a:avLst/>
            <a:gdLst>
              <a:gd name="T0" fmla="*/ 40 w 2185"/>
              <a:gd name="T1" fmla="*/ 583 h 861"/>
              <a:gd name="T2" fmla="*/ 70 w 2185"/>
              <a:gd name="T3" fmla="*/ 354 h 861"/>
              <a:gd name="T4" fmla="*/ 110 w 2185"/>
              <a:gd name="T5" fmla="*/ 513 h 861"/>
              <a:gd name="T6" fmla="*/ 179 w 2185"/>
              <a:gd name="T7" fmla="*/ 215 h 861"/>
              <a:gd name="T8" fmla="*/ 199 w 2185"/>
              <a:gd name="T9" fmla="*/ 56 h 861"/>
              <a:gd name="T10" fmla="*/ 219 w 2185"/>
              <a:gd name="T11" fmla="*/ 36 h 861"/>
              <a:gd name="T12" fmla="*/ 239 w 2185"/>
              <a:gd name="T13" fmla="*/ 165 h 861"/>
              <a:gd name="T14" fmla="*/ 268 w 2185"/>
              <a:gd name="T15" fmla="*/ 165 h 861"/>
              <a:gd name="T16" fmla="*/ 318 w 2185"/>
              <a:gd name="T17" fmla="*/ 215 h 861"/>
              <a:gd name="T18" fmla="*/ 398 w 2185"/>
              <a:gd name="T19" fmla="*/ 344 h 861"/>
              <a:gd name="T20" fmla="*/ 467 w 2185"/>
              <a:gd name="T21" fmla="*/ 384 h 861"/>
              <a:gd name="T22" fmla="*/ 497 w 2185"/>
              <a:gd name="T23" fmla="*/ 493 h 861"/>
              <a:gd name="T24" fmla="*/ 556 w 2185"/>
              <a:gd name="T25" fmla="*/ 453 h 861"/>
              <a:gd name="T26" fmla="*/ 606 w 2185"/>
              <a:gd name="T27" fmla="*/ 374 h 861"/>
              <a:gd name="T28" fmla="*/ 656 w 2185"/>
              <a:gd name="T29" fmla="*/ 374 h 861"/>
              <a:gd name="T30" fmla="*/ 696 w 2185"/>
              <a:gd name="T31" fmla="*/ 384 h 861"/>
              <a:gd name="T32" fmla="*/ 725 w 2185"/>
              <a:gd name="T33" fmla="*/ 414 h 861"/>
              <a:gd name="T34" fmla="*/ 815 w 2185"/>
              <a:gd name="T35" fmla="*/ 483 h 861"/>
              <a:gd name="T36" fmla="*/ 844 w 2185"/>
              <a:gd name="T37" fmla="*/ 543 h 861"/>
              <a:gd name="T38" fmla="*/ 934 w 2185"/>
              <a:gd name="T39" fmla="*/ 612 h 861"/>
              <a:gd name="T40" fmla="*/ 993 w 2185"/>
              <a:gd name="T41" fmla="*/ 761 h 861"/>
              <a:gd name="T42" fmla="*/ 1093 w 2185"/>
              <a:gd name="T43" fmla="*/ 662 h 861"/>
              <a:gd name="T44" fmla="*/ 1113 w 2185"/>
              <a:gd name="T45" fmla="*/ 771 h 861"/>
              <a:gd name="T46" fmla="*/ 1162 w 2185"/>
              <a:gd name="T47" fmla="*/ 731 h 861"/>
              <a:gd name="T48" fmla="*/ 1212 w 2185"/>
              <a:gd name="T49" fmla="*/ 642 h 861"/>
              <a:gd name="T50" fmla="*/ 1252 w 2185"/>
              <a:gd name="T51" fmla="*/ 612 h 861"/>
              <a:gd name="T52" fmla="*/ 1321 w 2185"/>
              <a:gd name="T53" fmla="*/ 622 h 861"/>
              <a:gd name="T54" fmla="*/ 1351 w 2185"/>
              <a:gd name="T55" fmla="*/ 553 h 861"/>
              <a:gd name="T56" fmla="*/ 1381 w 2185"/>
              <a:gd name="T57" fmla="*/ 692 h 861"/>
              <a:gd name="T58" fmla="*/ 1420 w 2185"/>
              <a:gd name="T59" fmla="*/ 712 h 861"/>
              <a:gd name="T60" fmla="*/ 1460 w 2185"/>
              <a:gd name="T61" fmla="*/ 761 h 861"/>
              <a:gd name="T62" fmla="*/ 1530 w 2185"/>
              <a:gd name="T63" fmla="*/ 831 h 861"/>
              <a:gd name="T64" fmla="*/ 1619 w 2185"/>
              <a:gd name="T65" fmla="*/ 811 h 861"/>
              <a:gd name="T66" fmla="*/ 1659 w 2185"/>
              <a:gd name="T67" fmla="*/ 861 h 861"/>
              <a:gd name="T68" fmla="*/ 1748 w 2185"/>
              <a:gd name="T69" fmla="*/ 811 h 861"/>
              <a:gd name="T70" fmla="*/ 1778 w 2185"/>
              <a:gd name="T71" fmla="*/ 801 h 861"/>
              <a:gd name="T72" fmla="*/ 1838 w 2185"/>
              <a:gd name="T73" fmla="*/ 712 h 861"/>
              <a:gd name="T74" fmla="*/ 1917 w 2185"/>
              <a:gd name="T75" fmla="*/ 553 h 861"/>
              <a:gd name="T76" fmla="*/ 1957 w 2185"/>
              <a:gd name="T77" fmla="*/ 414 h 861"/>
              <a:gd name="T78" fmla="*/ 1996 w 2185"/>
              <a:gd name="T79" fmla="*/ 563 h 861"/>
              <a:gd name="T80" fmla="*/ 2086 w 2185"/>
              <a:gd name="T81" fmla="*/ 443 h 861"/>
              <a:gd name="T82" fmla="*/ 2116 w 2185"/>
              <a:gd name="T83" fmla="*/ 295 h 861"/>
              <a:gd name="T84" fmla="*/ 2116 w 2185"/>
              <a:gd name="T85" fmla="*/ 295 h 861"/>
              <a:gd name="T86" fmla="*/ 2155 w 2185"/>
              <a:gd name="T87" fmla="*/ 324 h 861"/>
              <a:gd name="T88" fmla="*/ 2145 w 2185"/>
              <a:gd name="T89" fmla="*/ 31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5" h="861">
                <a:moveTo>
                  <a:pt x="0" y="761"/>
                </a:moveTo>
                <a:cubicBezTo>
                  <a:pt x="19" y="703"/>
                  <a:pt x="25" y="642"/>
                  <a:pt x="40" y="583"/>
                </a:cubicBezTo>
                <a:cubicBezTo>
                  <a:pt x="43" y="497"/>
                  <a:pt x="39" y="410"/>
                  <a:pt x="50" y="324"/>
                </a:cubicBezTo>
                <a:cubicBezTo>
                  <a:pt x="52" y="312"/>
                  <a:pt x="66" y="343"/>
                  <a:pt x="70" y="354"/>
                </a:cubicBezTo>
                <a:cubicBezTo>
                  <a:pt x="81" y="386"/>
                  <a:pt x="80" y="421"/>
                  <a:pt x="90" y="453"/>
                </a:cubicBezTo>
                <a:cubicBezTo>
                  <a:pt x="96" y="473"/>
                  <a:pt x="110" y="513"/>
                  <a:pt x="110" y="513"/>
                </a:cubicBezTo>
                <a:cubicBezTo>
                  <a:pt x="150" y="450"/>
                  <a:pt x="130" y="375"/>
                  <a:pt x="149" y="304"/>
                </a:cubicBezTo>
                <a:cubicBezTo>
                  <a:pt x="157" y="274"/>
                  <a:pt x="169" y="245"/>
                  <a:pt x="179" y="215"/>
                </a:cubicBezTo>
                <a:cubicBezTo>
                  <a:pt x="182" y="205"/>
                  <a:pt x="189" y="185"/>
                  <a:pt x="189" y="185"/>
                </a:cubicBezTo>
                <a:cubicBezTo>
                  <a:pt x="192" y="142"/>
                  <a:pt x="194" y="99"/>
                  <a:pt x="199" y="56"/>
                </a:cubicBezTo>
                <a:cubicBezTo>
                  <a:pt x="201" y="39"/>
                  <a:pt x="197" y="19"/>
                  <a:pt x="209" y="7"/>
                </a:cubicBezTo>
                <a:cubicBezTo>
                  <a:pt x="216" y="0"/>
                  <a:pt x="216" y="26"/>
                  <a:pt x="219" y="36"/>
                </a:cubicBezTo>
                <a:cubicBezTo>
                  <a:pt x="222" y="59"/>
                  <a:pt x="225" y="83"/>
                  <a:pt x="229" y="106"/>
                </a:cubicBezTo>
                <a:cubicBezTo>
                  <a:pt x="232" y="126"/>
                  <a:pt x="219" y="165"/>
                  <a:pt x="239" y="165"/>
                </a:cubicBezTo>
                <a:cubicBezTo>
                  <a:pt x="260" y="165"/>
                  <a:pt x="259" y="106"/>
                  <a:pt x="259" y="106"/>
                </a:cubicBezTo>
                <a:cubicBezTo>
                  <a:pt x="262" y="126"/>
                  <a:pt x="257" y="148"/>
                  <a:pt x="268" y="165"/>
                </a:cubicBezTo>
                <a:cubicBezTo>
                  <a:pt x="273" y="174"/>
                  <a:pt x="273" y="127"/>
                  <a:pt x="278" y="136"/>
                </a:cubicBezTo>
                <a:cubicBezTo>
                  <a:pt x="323" y="227"/>
                  <a:pt x="251" y="193"/>
                  <a:pt x="318" y="215"/>
                </a:cubicBezTo>
                <a:cubicBezTo>
                  <a:pt x="341" y="285"/>
                  <a:pt x="318" y="268"/>
                  <a:pt x="368" y="285"/>
                </a:cubicBezTo>
                <a:cubicBezTo>
                  <a:pt x="406" y="227"/>
                  <a:pt x="382" y="250"/>
                  <a:pt x="398" y="344"/>
                </a:cubicBezTo>
                <a:cubicBezTo>
                  <a:pt x="404" y="380"/>
                  <a:pt x="408" y="374"/>
                  <a:pt x="437" y="394"/>
                </a:cubicBezTo>
                <a:cubicBezTo>
                  <a:pt x="447" y="391"/>
                  <a:pt x="462" y="375"/>
                  <a:pt x="467" y="384"/>
                </a:cubicBezTo>
                <a:cubicBezTo>
                  <a:pt x="493" y="429"/>
                  <a:pt x="463" y="505"/>
                  <a:pt x="487" y="434"/>
                </a:cubicBezTo>
                <a:cubicBezTo>
                  <a:pt x="490" y="454"/>
                  <a:pt x="492" y="474"/>
                  <a:pt x="497" y="493"/>
                </a:cubicBezTo>
                <a:cubicBezTo>
                  <a:pt x="502" y="513"/>
                  <a:pt x="517" y="553"/>
                  <a:pt x="517" y="553"/>
                </a:cubicBezTo>
                <a:cubicBezTo>
                  <a:pt x="540" y="518"/>
                  <a:pt x="546" y="493"/>
                  <a:pt x="556" y="453"/>
                </a:cubicBezTo>
                <a:cubicBezTo>
                  <a:pt x="556" y="453"/>
                  <a:pt x="572" y="388"/>
                  <a:pt x="576" y="384"/>
                </a:cubicBezTo>
                <a:cubicBezTo>
                  <a:pt x="583" y="377"/>
                  <a:pt x="596" y="377"/>
                  <a:pt x="606" y="374"/>
                </a:cubicBezTo>
                <a:cubicBezTo>
                  <a:pt x="617" y="342"/>
                  <a:pt x="635" y="317"/>
                  <a:pt x="646" y="285"/>
                </a:cubicBezTo>
                <a:cubicBezTo>
                  <a:pt x="649" y="315"/>
                  <a:pt x="651" y="345"/>
                  <a:pt x="656" y="374"/>
                </a:cubicBezTo>
                <a:cubicBezTo>
                  <a:pt x="658" y="384"/>
                  <a:pt x="656" y="401"/>
                  <a:pt x="666" y="404"/>
                </a:cubicBezTo>
                <a:cubicBezTo>
                  <a:pt x="678" y="407"/>
                  <a:pt x="686" y="391"/>
                  <a:pt x="696" y="384"/>
                </a:cubicBezTo>
                <a:cubicBezTo>
                  <a:pt x="699" y="394"/>
                  <a:pt x="695" y="414"/>
                  <a:pt x="705" y="414"/>
                </a:cubicBezTo>
                <a:cubicBezTo>
                  <a:pt x="730" y="414"/>
                  <a:pt x="749" y="343"/>
                  <a:pt x="725" y="414"/>
                </a:cubicBezTo>
                <a:cubicBezTo>
                  <a:pt x="738" y="453"/>
                  <a:pt x="750" y="470"/>
                  <a:pt x="785" y="493"/>
                </a:cubicBezTo>
                <a:cubicBezTo>
                  <a:pt x="795" y="490"/>
                  <a:pt x="806" y="478"/>
                  <a:pt x="815" y="483"/>
                </a:cubicBezTo>
                <a:cubicBezTo>
                  <a:pt x="824" y="488"/>
                  <a:pt x="820" y="504"/>
                  <a:pt x="825" y="513"/>
                </a:cubicBezTo>
                <a:cubicBezTo>
                  <a:pt x="830" y="524"/>
                  <a:pt x="838" y="533"/>
                  <a:pt x="844" y="543"/>
                </a:cubicBezTo>
                <a:cubicBezTo>
                  <a:pt x="857" y="540"/>
                  <a:pt x="870" y="531"/>
                  <a:pt x="884" y="533"/>
                </a:cubicBezTo>
                <a:cubicBezTo>
                  <a:pt x="922" y="538"/>
                  <a:pt x="925" y="587"/>
                  <a:pt x="934" y="612"/>
                </a:cubicBezTo>
                <a:cubicBezTo>
                  <a:pt x="946" y="647"/>
                  <a:pt x="958" y="670"/>
                  <a:pt x="974" y="702"/>
                </a:cubicBezTo>
                <a:cubicBezTo>
                  <a:pt x="983" y="720"/>
                  <a:pt x="980" y="745"/>
                  <a:pt x="993" y="761"/>
                </a:cubicBezTo>
                <a:cubicBezTo>
                  <a:pt x="1000" y="770"/>
                  <a:pt x="1013" y="774"/>
                  <a:pt x="1023" y="781"/>
                </a:cubicBezTo>
                <a:cubicBezTo>
                  <a:pt x="1051" y="740"/>
                  <a:pt x="1078" y="708"/>
                  <a:pt x="1093" y="662"/>
                </a:cubicBezTo>
                <a:cubicBezTo>
                  <a:pt x="1096" y="679"/>
                  <a:pt x="1100" y="695"/>
                  <a:pt x="1103" y="712"/>
                </a:cubicBezTo>
                <a:cubicBezTo>
                  <a:pt x="1107" y="732"/>
                  <a:pt x="1101" y="755"/>
                  <a:pt x="1113" y="771"/>
                </a:cubicBezTo>
                <a:cubicBezTo>
                  <a:pt x="1119" y="779"/>
                  <a:pt x="1132" y="764"/>
                  <a:pt x="1142" y="761"/>
                </a:cubicBezTo>
                <a:cubicBezTo>
                  <a:pt x="1149" y="751"/>
                  <a:pt x="1153" y="739"/>
                  <a:pt x="1162" y="731"/>
                </a:cubicBezTo>
                <a:cubicBezTo>
                  <a:pt x="1170" y="723"/>
                  <a:pt x="1185" y="721"/>
                  <a:pt x="1192" y="712"/>
                </a:cubicBezTo>
                <a:cubicBezTo>
                  <a:pt x="1197" y="705"/>
                  <a:pt x="1211" y="645"/>
                  <a:pt x="1212" y="642"/>
                </a:cubicBezTo>
                <a:cubicBezTo>
                  <a:pt x="1218" y="622"/>
                  <a:pt x="1232" y="583"/>
                  <a:pt x="1232" y="583"/>
                </a:cubicBezTo>
                <a:cubicBezTo>
                  <a:pt x="1239" y="593"/>
                  <a:pt x="1247" y="602"/>
                  <a:pt x="1252" y="612"/>
                </a:cubicBezTo>
                <a:cubicBezTo>
                  <a:pt x="1257" y="621"/>
                  <a:pt x="1252" y="640"/>
                  <a:pt x="1262" y="642"/>
                </a:cubicBezTo>
                <a:cubicBezTo>
                  <a:pt x="1283" y="645"/>
                  <a:pt x="1321" y="622"/>
                  <a:pt x="1321" y="622"/>
                </a:cubicBezTo>
                <a:cubicBezTo>
                  <a:pt x="1328" y="609"/>
                  <a:pt x="1335" y="596"/>
                  <a:pt x="1341" y="583"/>
                </a:cubicBezTo>
                <a:cubicBezTo>
                  <a:pt x="1345" y="573"/>
                  <a:pt x="1341" y="550"/>
                  <a:pt x="1351" y="553"/>
                </a:cubicBezTo>
                <a:cubicBezTo>
                  <a:pt x="1365" y="557"/>
                  <a:pt x="1364" y="579"/>
                  <a:pt x="1371" y="592"/>
                </a:cubicBezTo>
                <a:cubicBezTo>
                  <a:pt x="1374" y="625"/>
                  <a:pt x="1367" y="661"/>
                  <a:pt x="1381" y="692"/>
                </a:cubicBezTo>
                <a:cubicBezTo>
                  <a:pt x="1385" y="702"/>
                  <a:pt x="1402" y="677"/>
                  <a:pt x="1411" y="682"/>
                </a:cubicBezTo>
                <a:cubicBezTo>
                  <a:pt x="1420" y="687"/>
                  <a:pt x="1417" y="702"/>
                  <a:pt x="1420" y="712"/>
                </a:cubicBezTo>
                <a:cubicBezTo>
                  <a:pt x="1430" y="705"/>
                  <a:pt x="1450" y="692"/>
                  <a:pt x="1450" y="692"/>
                </a:cubicBezTo>
                <a:cubicBezTo>
                  <a:pt x="1453" y="715"/>
                  <a:pt x="1445" y="743"/>
                  <a:pt x="1460" y="761"/>
                </a:cubicBezTo>
                <a:cubicBezTo>
                  <a:pt x="1468" y="770"/>
                  <a:pt x="1478" y="739"/>
                  <a:pt x="1490" y="741"/>
                </a:cubicBezTo>
                <a:cubicBezTo>
                  <a:pt x="1522" y="747"/>
                  <a:pt x="1499" y="821"/>
                  <a:pt x="1530" y="831"/>
                </a:cubicBezTo>
                <a:cubicBezTo>
                  <a:pt x="1540" y="834"/>
                  <a:pt x="1550" y="838"/>
                  <a:pt x="1560" y="841"/>
                </a:cubicBezTo>
                <a:cubicBezTo>
                  <a:pt x="1596" y="785"/>
                  <a:pt x="1590" y="754"/>
                  <a:pt x="1619" y="811"/>
                </a:cubicBezTo>
                <a:cubicBezTo>
                  <a:pt x="1624" y="820"/>
                  <a:pt x="1622" y="833"/>
                  <a:pt x="1629" y="841"/>
                </a:cubicBezTo>
                <a:cubicBezTo>
                  <a:pt x="1637" y="850"/>
                  <a:pt x="1649" y="854"/>
                  <a:pt x="1659" y="861"/>
                </a:cubicBezTo>
                <a:cubicBezTo>
                  <a:pt x="1709" y="844"/>
                  <a:pt x="1735" y="787"/>
                  <a:pt x="1758" y="741"/>
                </a:cubicBezTo>
                <a:cubicBezTo>
                  <a:pt x="1755" y="764"/>
                  <a:pt x="1748" y="787"/>
                  <a:pt x="1748" y="811"/>
                </a:cubicBezTo>
                <a:cubicBezTo>
                  <a:pt x="1748" y="822"/>
                  <a:pt x="1748" y="844"/>
                  <a:pt x="1758" y="841"/>
                </a:cubicBezTo>
                <a:cubicBezTo>
                  <a:pt x="1772" y="836"/>
                  <a:pt x="1770" y="814"/>
                  <a:pt x="1778" y="801"/>
                </a:cubicBezTo>
                <a:cubicBezTo>
                  <a:pt x="1790" y="780"/>
                  <a:pt x="1805" y="761"/>
                  <a:pt x="1818" y="741"/>
                </a:cubicBezTo>
                <a:cubicBezTo>
                  <a:pt x="1825" y="731"/>
                  <a:pt x="1838" y="712"/>
                  <a:pt x="1838" y="712"/>
                </a:cubicBezTo>
                <a:cubicBezTo>
                  <a:pt x="1849" y="680"/>
                  <a:pt x="1860" y="641"/>
                  <a:pt x="1877" y="612"/>
                </a:cubicBezTo>
                <a:cubicBezTo>
                  <a:pt x="1889" y="591"/>
                  <a:pt x="1917" y="553"/>
                  <a:pt x="1917" y="553"/>
                </a:cubicBezTo>
                <a:cubicBezTo>
                  <a:pt x="1924" y="526"/>
                  <a:pt x="1928" y="499"/>
                  <a:pt x="1937" y="473"/>
                </a:cubicBezTo>
                <a:cubicBezTo>
                  <a:pt x="1944" y="453"/>
                  <a:pt x="1957" y="414"/>
                  <a:pt x="1957" y="414"/>
                </a:cubicBezTo>
                <a:cubicBezTo>
                  <a:pt x="1960" y="467"/>
                  <a:pt x="1954" y="522"/>
                  <a:pt x="1967" y="573"/>
                </a:cubicBezTo>
                <a:cubicBezTo>
                  <a:pt x="1970" y="583"/>
                  <a:pt x="1988" y="569"/>
                  <a:pt x="1996" y="563"/>
                </a:cubicBezTo>
                <a:cubicBezTo>
                  <a:pt x="2018" y="546"/>
                  <a:pt x="2056" y="503"/>
                  <a:pt x="2056" y="503"/>
                </a:cubicBezTo>
                <a:cubicBezTo>
                  <a:pt x="2063" y="482"/>
                  <a:pt x="2081" y="465"/>
                  <a:pt x="2086" y="443"/>
                </a:cubicBezTo>
                <a:cubicBezTo>
                  <a:pt x="2093" y="414"/>
                  <a:pt x="2090" y="383"/>
                  <a:pt x="2096" y="354"/>
                </a:cubicBezTo>
                <a:cubicBezTo>
                  <a:pt x="2100" y="334"/>
                  <a:pt x="2109" y="315"/>
                  <a:pt x="2116" y="295"/>
                </a:cubicBezTo>
                <a:lnTo>
                  <a:pt x="2126" y="265"/>
                </a:lnTo>
                <a:cubicBezTo>
                  <a:pt x="2126" y="265"/>
                  <a:pt x="2116" y="295"/>
                  <a:pt x="2116" y="295"/>
                </a:cubicBezTo>
                <a:cubicBezTo>
                  <a:pt x="2119" y="311"/>
                  <a:pt x="2113" y="334"/>
                  <a:pt x="2126" y="344"/>
                </a:cubicBezTo>
                <a:cubicBezTo>
                  <a:pt x="2135" y="351"/>
                  <a:pt x="2143" y="326"/>
                  <a:pt x="2155" y="324"/>
                </a:cubicBezTo>
                <a:cubicBezTo>
                  <a:pt x="2165" y="322"/>
                  <a:pt x="2185" y="345"/>
                  <a:pt x="2185" y="334"/>
                </a:cubicBezTo>
                <a:cubicBezTo>
                  <a:pt x="2185" y="312"/>
                  <a:pt x="2158" y="314"/>
                  <a:pt x="2145" y="314"/>
                </a:cubicBezTo>
              </a:path>
            </a:pathLst>
          </a:custGeom>
          <a:noFill/>
          <a:ln w="9525" cap="flat" cmpd="sng">
            <a:solidFill>
              <a:srgbClr val="80808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309259" name="Freeform 11"/>
          <p:cNvSpPr>
            <a:spLocks/>
          </p:cNvSpPr>
          <p:nvPr/>
        </p:nvSpPr>
        <p:spPr bwMode="auto">
          <a:xfrm>
            <a:off x="1908175" y="4795838"/>
            <a:ext cx="3168650" cy="1296987"/>
          </a:xfrm>
          <a:custGeom>
            <a:avLst/>
            <a:gdLst>
              <a:gd name="T0" fmla="*/ 0 w 1860"/>
              <a:gd name="T1" fmla="*/ 726 h 817"/>
              <a:gd name="T2" fmla="*/ 45 w 1860"/>
              <a:gd name="T3" fmla="*/ 273 h 817"/>
              <a:gd name="T4" fmla="*/ 91 w 1860"/>
              <a:gd name="T5" fmla="*/ 499 h 817"/>
              <a:gd name="T6" fmla="*/ 181 w 1860"/>
              <a:gd name="T7" fmla="*/ 0 h 817"/>
              <a:gd name="T8" fmla="*/ 453 w 1860"/>
              <a:gd name="T9" fmla="*/ 499 h 817"/>
              <a:gd name="T10" fmla="*/ 544 w 1860"/>
              <a:gd name="T11" fmla="*/ 273 h 817"/>
              <a:gd name="T12" fmla="*/ 816 w 1860"/>
              <a:gd name="T13" fmla="*/ 590 h 817"/>
              <a:gd name="T14" fmla="*/ 862 w 1860"/>
              <a:gd name="T15" fmla="*/ 726 h 817"/>
              <a:gd name="T16" fmla="*/ 952 w 1860"/>
              <a:gd name="T17" fmla="*/ 636 h 817"/>
              <a:gd name="T18" fmla="*/ 998 w 1860"/>
              <a:gd name="T19" fmla="*/ 726 h 817"/>
              <a:gd name="T20" fmla="*/ 1088 w 1860"/>
              <a:gd name="T21" fmla="*/ 545 h 817"/>
              <a:gd name="T22" fmla="*/ 1179 w 1860"/>
              <a:gd name="T23" fmla="*/ 545 h 817"/>
              <a:gd name="T24" fmla="*/ 1270 w 1860"/>
              <a:gd name="T25" fmla="*/ 681 h 817"/>
              <a:gd name="T26" fmla="*/ 1406 w 1860"/>
              <a:gd name="T27" fmla="*/ 817 h 817"/>
              <a:gd name="T28" fmla="*/ 1542 w 1860"/>
              <a:gd name="T29" fmla="*/ 681 h 817"/>
              <a:gd name="T30" fmla="*/ 1678 w 1860"/>
              <a:gd name="T31" fmla="*/ 499 h 817"/>
              <a:gd name="T32" fmla="*/ 1723 w 1860"/>
              <a:gd name="T33" fmla="*/ 363 h 817"/>
              <a:gd name="T34" fmla="*/ 1723 w 1860"/>
              <a:gd name="T35" fmla="*/ 545 h 817"/>
              <a:gd name="T36" fmla="*/ 1860 w 1860"/>
              <a:gd name="T37" fmla="*/ 273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60" h="817">
                <a:moveTo>
                  <a:pt x="0" y="726"/>
                </a:moveTo>
                <a:cubicBezTo>
                  <a:pt x="15" y="518"/>
                  <a:pt x="30" y="311"/>
                  <a:pt x="45" y="273"/>
                </a:cubicBezTo>
                <a:cubicBezTo>
                  <a:pt x="60" y="235"/>
                  <a:pt x="68" y="544"/>
                  <a:pt x="91" y="499"/>
                </a:cubicBezTo>
                <a:cubicBezTo>
                  <a:pt x="114" y="454"/>
                  <a:pt x="121" y="0"/>
                  <a:pt x="181" y="0"/>
                </a:cubicBezTo>
                <a:cubicBezTo>
                  <a:pt x="241" y="0"/>
                  <a:pt x="393" y="454"/>
                  <a:pt x="453" y="499"/>
                </a:cubicBezTo>
                <a:cubicBezTo>
                  <a:pt x="513" y="544"/>
                  <a:pt x="484" y="258"/>
                  <a:pt x="544" y="273"/>
                </a:cubicBezTo>
                <a:cubicBezTo>
                  <a:pt x="604" y="288"/>
                  <a:pt x="763" y="514"/>
                  <a:pt x="816" y="590"/>
                </a:cubicBezTo>
                <a:cubicBezTo>
                  <a:pt x="869" y="666"/>
                  <a:pt x="839" y="718"/>
                  <a:pt x="862" y="726"/>
                </a:cubicBezTo>
                <a:cubicBezTo>
                  <a:pt x="885" y="734"/>
                  <a:pt x="929" y="636"/>
                  <a:pt x="952" y="636"/>
                </a:cubicBezTo>
                <a:cubicBezTo>
                  <a:pt x="975" y="636"/>
                  <a:pt x="975" y="741"/>
                  <a:pt x="998" y="726"/>
                </a:cubicBezTo>
                <a:cubicBezTo>
                  <a:pt x="1021" y="711"/>
                  <a:pt x="1058" y="575"/>
                  <a:pt x="1088" y="545"/>
                </a:cubicBezTo>
                <a:cubicBezTo>
                  <a:pt x="1118" y="515"/>
                  <a:pt x="1149" y="522"/>
                  <a:pt x="1179" y="545"/>
                </a:cubicBezTo>
                <a:cubicBezTo>
                  <a:pt x="1209" y="568"/>
                  <a:pt x="1232" y="636"/>
                  <a:pt x="1270" y="681"/>
                </a:cubicBezTo>
                <a:cubicBezTo>
                  <a:pt x="1308" y="726"/>
                  <a:pt x="1361" y="817"/>
                  <a:pt x="1406" y="817"/>
                </a:cubicBezTo>
                <a:cubicBezTo>
                  <a:pt x="1451" y="817"/>
                  <a:pt x="1497" y="734"/>
                  <a:pt x="1542" y="681"/>
                </a:cubicBezTo>
                <a:cubicBezTo>
                  <a:pt x="1587" y="628"/>
                  <a:pt x="1648" y="552"/>
                  <a:pt x="1678" y="499"/>
                </a:cubicBezTo>
                <a:cubicBezTo>
                  <a:pt x="1708" y="446"/>
                  <a:pt x="1716" y="355"/>
                  <a:pt x="1723" y="363"/>
                </a:cubicBezTo>
                <a:cubicBezTo>
                  <a:pt x="1730" y="371"/>
                  <a:pt x="1700" y="560"/>
                  <a:pt x="1723" y="545"/>
                </a:cubicBezTo>
                <a:cubicBezTo>
                  <a:pt x="1746" y="530"/>
                  <a:pt x="1837" y="318"/>
                  <a:pt x="1860" y="273"/>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309260" name="Freeform 12"/>
          <p:cNvSpPr>
            <a:spLocks/>
          </p:cNvSpPr>
          <p:nvPr/>
        </p:nvSpPr>
        <p:spPr bwMode="auto">
          <a:xfrm>
            <a:off x="1908175" y="4724400"/>
            <a:ext cx="3168650" cy="1417638"/>
          </a:xfrm>
          <a:custGeom>
            <a:avLst/>
            <a:gdLst>
              <a:gd name="T0" fmla="*/ 0 w 1996"/>
              <a:gd name="T1" fmla="*/ 734 h 893"/>
              <a:gd name="T2" fmla="*/ 45 w 1996"/>
              <a:gd name="T3" fmla="*/ 371 h 893"/>
              <a:gd name="T4" fmla="*/ 91 w 1996"/>
              <a:gd name="T5" fmla="*/ 507 h 893"/>
              <a:gd name="T6" fmla="*/ 182 w 1996"/>
              <a:gd name="T7" fmla="*/ 8 h 893"/>
              <a:gd name="T8" fmla="*/ 454 w 1996"/>
              <a:gd name="T9" fmla="*/ 553 h 893"/>
              <a:gd name="T10" fmla="*/ 590 w 1996"/>
              <a:gd name="T11" fmla="*/ 281 h 893"/>
              <a:gd name="T12" fmla="*/ 817 w 1996"/>
              <a:gd name="T13" fmla="*/ 553 h 893"/>
              <a:gd name="T14" fmla="*/ 907 w 1996"/>
              <a:gd name="T15" fmla="*/ 734 h 893"/>
              <a:gd name="T16" fmla="*/ 998 w 1996"/>
              <a:gd name="T17" fmla="*/ 689 h 893"/>
              <a:gd name="T18" fmla="*/ 1043 w 1996"/>
              <a:gd name="T19" fmla="*/ 780 h 893"/>
              <a:gd name="T20" fmla="*/ 1134 w 1996"/>
              <a:gd name="T21" fmla="*/ 598 h 893"/>
              <a:gd name="T22" fmla="*/ 1225 w 1996"/>
              <a:gd name="T23" fmla="*/ 598 h 893"/>
              <a:gd name="T24" fmla="*/ 1406 w 1996"/>
              <a:gd name="T25" fmla="*/ 825 h 893"/>
              <a:gd name="T26" fmla="*/ 1588 w 1996"/>
              <a:gd name="T27" fmla="*/ 825 h 893"/>
              <a:gd name="T28" fmla="*/ 1769 w 1996"/>
              <a:gd name="T29" fmla="*/ 417 h 893"/>
              <a:gd name="T30" fmla="*/ 1814 w 1996"/>
              <a:gd name="T31" fmla="*/ 598 h 893"/>
              <a:gd name="T32" fmla="*/ 1951 w 1996"/>
              <a:gd name="T33" fmla="*/ 326 h 893"/>
              <a:gd name="T34" fmla="*/ 1996 w 1996"/>
              <a:gd name="T35" fmla="*/ 281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6" h="893">
                <a:moveTo>
                  <a:pt x="0" y="734"/>
                </a:moveTo>
                <a:cubicBezTo>
                  <a:pt x="15" y="571"/>
                  <a:pt x="30" y="409"/>
                  <a:pt x="45" y="371"/>
                </a:cubicBezTo>
                <a:cubicBezTo>
                  <a:pt x="60" y="333"/>
                  <a:pt x="68" y="568"/>
                  <a:pt x="91" y="507"/>
                </a:cubicBezTo>
                <a:cubicBezTo>
                  <a:pt x="114" y="446"/>
                  <a:pt x="122" y="0"/>
                  <a:pt x="182" y="8"/>
                </a:cubicBezTo>
                <a:cubicBezTo>
                  <a:pt x="242" y="16"/>
                  <a:pt x="386" y="508"/>
                  <a:pt x="454" y="553"/>
                </a:cubicBezTo>
                <a:cubicBezTo>
                  <a:pt x="522" y="598"/>
                  <a:pt x="530" y="281"/>
                  <a:pt x="590" y="281"/>
                </a:cubicBezTo>
                <a:cubicBezTo>
                  <a:pt x="650" y="281"/>
                  <a:pt x="764" y="478"/>
                  <a:pt x="817" y="553"/>
                </a:cubicBezTo>
                <a:cubicBezTo>
                  <a:pt x="870" y="628"/>
                  <a:pt x="877" y="711"/>
                  <a:pt x="907" y="734"/>
                </a:cubicBezTo>
                <a:cubicBezTo>
                  <a:pt x="937" y="757"/>
                  <a:pt x="975" y="681"/>
                  <a:pt x="998" y="689"/>
                </a:cubicBezTo>
                <a:cubicBezTo>
                  <a:pt x="1021" y="697"/>
                  <a:pt x="1020" y="795"/>
                  <a:pt x="1043" y="780"/>
                </a:cubicBezTo>
                <a:cubicBezTo>
                  <a:pt x="1066" y="765"/>
                  <a:pt x="1104" y="628"/>
                  <a:pt x="1134" y="598"/>
                </a:cubicBezTo>
                <a:cubicBezTo>
                  <a:pt x="1164" y="568"/>
                  <a:pt x="1180" y="560"/>
                  <a:pt x="1225" y="598"/>
                </a:cubicBezTo>
                <a:cubicBezTo>
                  <a:pt x="1270" y="636"/>
                  <a:pt x="1346" y="787"/>
                  <a:pt x="1406" y="825"/>
                </a:cubicBezTo>
                <a:cubicBezTo>
                  <a:pt x="1466" y="863"/>
                  <a:pt x="1528" y="893"/>
                  <a:pt x="1588" y="825"/>
                </a:cubicBezTo>
                <a:cubicBezTo>
                  <a:pt x="1648" y="757"/>
                  <a:pt x="1731" y="455"/>
                  <a:pt x="1769" y="417"/>
                </a:cubicBezTo>
                <a:cubicBezTo>
                  <a:pt x="1807" y="379"/>
                  <a:pt x="1784" y="613"/>
                  <a:pt x="1814" y="598"/>
                </a:cubicBezTo>
                <a:cubicBezTo>
                  <a:pt x="1844" y="583"/>
                  <a:pt x="1921" y="379"/>
                  <a:pt x="1951" y="326"/>
                </a:cubicBezTo>
                <a:cubicBezTo>
                  <a:pt x="1981" y="273"/>
                  <a:pt x="1989" y="288"/>
                  <a:pt x="1996" y="281"/>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9259"/>
                                        </p:tgtEl>
                                        <p:attrNameLst>
                                          <p:attrName>style.visibility</p:attrName>
                                        </p:attrNameLst>
                                      </p:cBhvr>
                                      <p:to>
                                        <p:strVal val="visible"/>
                                      </p:to>
                                    </p:set>
                                    <p:animEffect transition="in" filter="blinds(horizontal)">
                                      <p:cBhvr>
                                        <p:cTn id="7" dur="500"/>
                                        <p:tgtEl>
                                          <p:spTgt spid="30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ja-JP" altLang="en-US"/>
              <a:t>データ圧縮による画像の劣化</a:t>
            </a:r>
          </a:p>
        </p:txBody>
      </p:sp>
      <p:pic>
        <p:nvPicPr>
          <p:cNvPr id="311300" name="Picture 4" descr="sample_small_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557338"/>
            <a:ext cx="3198812"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2" name="Picture 6" descr="sample_small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1557338"/>
            <a:ext cx="3198813"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3" name="Picture 7" descr="sample_small_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4292600"/>
            <a:ext cx="3198812"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3563938" y="3476625"/>
            <a:ext cx="947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Clr>
                <a:schemeClr val="hlink"/>
              </a:buClr>
              <a:buSzPct val="70000"/>
              <a:buFont typeface="Wingdings" panose="05000000000000000000" pitchFamily="2" charset="2"/>
              <a:buNone/>
            </a:pPr>
            <a:r>
              <a:rPr lang="en-US" altLang="ja-JP" b="1">
                <a:solidFill>
                  <a:schemeClr val="bg1"/>
                </a:solidFill>
                <a:latin typeface="Arial" panose="020B0604020202020204" pitchFamily="34" charset="0"/>
              </a:rPr>
              <a:t>19.5k</a:t>
            </a:r>
          </a:p>
        </p:txBody>
      </p:sp>
      <p:sp>
        <p:nvSpPr>
          <p:cNvPr id="311306" name="Text Box 10"/>
          <p:cNvSpPr txBox="1">
            <a:spLocks noChangeArrowheads="1"/>
          </p:cNvSpPr>
          <p:nvPr/>
        </p:nvSpPr>
        <p:spPr bwMode="auto">
          <a:xfrm>
            <a:off x="7061200" y="3475038"/>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Clr>
                <a:schemeClr val="hlink"/>
              </a:buClr>
              <a:buSzPct val="70000"/>
              <a:buFont typeface="Wingdings" panose="05000000000000000000" pitchFamily="2" charset="2"/>
              <a:buNone/>
            </a:pPr>
            <a:r>
              <a:rPr lang="en-US" altLang="ja-JP" b="1">
                <a:solidFill>
                  <a:schemeClr val="bg1"/>
                </a:solidFill>
                <a:latin typeface="Arial" panose="020B0604020202020204" pitchFamily="34" charset="0"/>
              </a:rPr>
              <a:t>16.2k</a:t>
            </a:r>
          </a:p>
        </p:txBody>
      </p:sp>
      <p:sp>
        <p:nvSpPr>
          <p:cNvPr id="311307" name="Text Box 11"/>
          <p:cNvSpPr txBox="1">
            <a:spLocks noChangeArrowheads="1"/>
          </p:cNvSpPr>
          <p:nvPr/>
        </p:nvSpPr>
        <p:spPr bwMode="auto">
          <a:xfrm>
            <a:off x="3527425" y="6210300"/>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Clr>
                <a:schemeClr val="hlink"/>
              </a:buClr>
              <a:buSzPct val="70000"/>
              <a:buFont typeface="Wingdings" panose="05000000000000000000" pitchFamily="2" charset="2"/>
              <a:buNone/>
            </a:pPr>
            <a:r>
              <a:rPr lang="en-US" altLang="ja-JP" b="1">
                <a:solidFill>
                  <a:schemeClr val="bg1"/>
                </a:solidFill>
                <a:latin typeface="Arial" panose="020B0604020202020204" pitchFamily="34" charset="0"/>
              </a:rPr>
              <a:t>14.6k</a:t>
            </a:r>
          </a:p>
        </p:txBody>
      </p:sp>
      <p:sp>
        <p:nvSpPr>
          <p:cNvPr id="311309" name="Line 13"/>
          <p:cNvSpPr>
            <a:spLocks noChangeShapeType="1"/>
          </p:cNvSpPr>
          <p:nvPr/>
        </p:nvSpPr>
        <p:spPr bwMode="auto">
          <a:xfrm flipV="1">
            <a:off x="5292725" y="4076700"/>
            <a:ext cx="0" cy="504825"/>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1310" name="Line 14"/>
          <p:cNvSpPr>
            <a:spLocks noChangeShapeType="1"/>
          </p:cNvSpPr>
          <p:nvPr/>
        </p:nvSpPr>
        <p:spPr bwMode="auto">
          <a:xfrm flipH="1">
            <a:off x="4716463" y="6237288"/>
            <a:ext cx="576262" cy="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1311" name="Text Box 15"/>
          <p:cNvSpPr txBox="1">
            <a:spLocks noChangeArrowheads="1"/>
          </p:cNvSpPr>
          <p:nvPr/>
        </p:nvSpPr>
        <p:spPr bwMode="auto">
          <a:xfrm>
            <a:off x="5076825" y="4633913"/>
            <a:ext cx="3103563" cy="3968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劣化は少ないがぼけている</a:t>
            </a:r>
          </a:p>
        </p:txBody>
      </p:sp>
      <p:sp>
        <p:nvSpPr>
          <p:cNvPr id="311312" name="Text Box 16"/>
          <p:cNvSpPr txBox="1">
            <a:spLocks noChangeArrowheads="1"/>
          </p:cNvSpPr>
          <p:nvPr/>
        </p:nvSpPr>
        <p:spPr bwMode="auto">
          <a:xfrm>
            <a:off x="5292725" y="6021388"/>
            <a:ext cx="3713163" cy="3968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劣化が確認できる（ブロック発生）</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ja-JP" altLang="en-US"/>
              <a:t>ＧＩＦ形式（可逆圧縮）</a:t>
            </a:r>
          </a:p>
        </p:txBody>
      </p:sp>
      <p:sp>
        <p:nvSpPr>
          <p:cNvPr id="313349" name="Text Box 5"/>
          <p:cNvSpPr txBox="1">
            <a:spLocks noChangeArrowheads="1"/>
          </p:cNvSpPr>
          <p:nvPr/>
        </p:nvSpPr>
        <p:spPr bwMode="auto">
          <a:xfrm>
            <a:off x="5076825" y="2008188"/>
            <a:ext cx="2963863"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Clr>
                <a:schemeClr val="hlink"/>
              </a:buClr>
              <a:buSzPct val="70000"/>
              <a:buFont typeface="Wingdings" panose="05000000000000000000" pitchFamily="2" charset="2"/>
              <a:buNone/>
            </a:pPr>
            <a:r>
              <a:rPr kumimoji="0" lang="ja-JP" altLang="en-US">
                <a:latin typeface="Arial" panose="020B0604020202020204" pitchFamily="34" charset="0"/>
              </a:rPr>
              <a:t>ロゴ、イラスト、アニメ</a:t>
            </a:r>
          </a:p>
          <a:p>
            <a:pPr>
              <a:spcBef>
                <a:spcPct val="20000"/>
              </a:spcBef>
              <a:buClr>
                <a:schemeClr val="hlink"/>
              </a:buClr>
              <a:buSzPct val="70000"/>
              <a:buFont typeface="Wingdings" panose="05000000000000000000" pitchFamily="2" charset="2"/>
              <a:buNone/>
            </a:pPr>
            <a:r>
              <a:rPr kumimoji="0" lang="ja-JP" altLang="en-US">
                <a:latin typeface="Arial" panose="020B0604020202020204" pitchFamily="34" charset="0"/>
              </a:rPr>
              <a:t>など、単色のべた塗り</a:t>
            </a:r>
          </a:p>
          <a:p>
            <a:pPr>
              <a:spcBef>
                <a:spcPct val="20000"/>
              </a:spcBef>
              <a:buClr>
                <a:schemeClr val="hlink"/>
              </a:buClr>
              <a:buSzPct val="70000"/>
              <a:buFont typeface="Wingdings" panose="05000000000000000000" pitchFamily="2" charset="2"/>
              <a:buNone/>
            </a:pPr>
            <a:r>
              <a:rPr kumimoji="0" lang="ja-JP" altLang="en-US">
                <a:latin typeface="Arial" panose="020B0604020202020204" pitchFamily="34" charset="0"/>
              </a:rPr>
              <a:t>された画像に向く</a:t>
            </a:r>
            <a:endParaRPr lang="ja-JP" altLang="en-US">
              <a:latin typeface="Arial" panose="020B0604020202020204" pitchFamily="34" charset="0"/>
            </a:endParaRPr>
          </a:p>
        </p:txBody>
      </p:sp>
      <p:pic>
        <p:nvPicPr>
          <p:cNvPr id="313350" name="Picture 6" descr="j02929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1773238"/>
            <a:ext cx="18430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51" name="Line 7"/>
          <p:cNvSpPr>
            <a:spLocks noChangeShapeType="1"/>
          </p:cNvSpPr>
          <p:nvPr/>
        </p:nvSpPr>
        <p:spPr bwMode="auto">
          <a:xfrm>
            <a:off x="1547813" y="2582863"/>
            <a:ext cx="32400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313352" name="Text Box 8"/>
          <p:cNvSpPr txBox="1">
            <a:spLocks noChangeArrowheads="1"/>
          </p:cNvSpPr>
          <p:nvPr/>
        </p:nvSpPr>
        <p:spPr bwMode="auto">
          <a:xfrm>
            <a:off x="1620838" y="3898900"/>
            <a:ext cx="622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Clr>
                <a:schemeClr val="hlink"/>
              </a:buClr>
              <a:buSzPct val="70000"/>
              <a:buFont typeface="Wingdings" panose="05000000000000000000" pitchFamily="2" charset="2"/>
              <a:buNone/>
            </a:pPr>
            <a:r>
              <a:rPr lang="en-US" altLang="ja-JP" b="1">
                <a:latin typeface="Arial" panose="020B0604020202020204" pitchFamily="34" charset="0"/>
              </a:rPr>
              <a:t>0,0,0,5,5,5,5,5,5,5,0,0,0,0,0,5,5,5,0,0,0,0,</a:t>
            </a:r>
            <a:r>
              <a:rPr lang="ja-JP" altLang="en-US" b="1">
                <a:latin typeface="Arial" panose="020B0604020202020204" pitchFamily="34" charset="0"/>
              </a:rPr>
              <a:t>・・・</a:t>
            </a:r>
          </a:p>
        </p:txBody>
      </p:sp>
      <p:sp>
        <p:nvSpPr>
          <p:cNvPr id="313353" name="AutoShape 9"/>
          <p:cNvSpPr>
            <a:spLocks noChangeArrowheads="1"/>
          </p:cNvSpPr>
          <p:nvPr/>
        </p:nvSpPr>
        <p:spPr bwMode="auto">
          <a:xfrm>
            <a:off x="4500563" y="4527550"/>
            <a:ext cx="485775" cy="935038"/>
          </a:xfrm>
          <a:prstGeom prst="downArrow">
            <a:avLst>
              <a:gd name="adj1" fmla="val 50000"/>
              <a:gd name="adj2" fmla="val 48121"/>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313354" name="Text Box 10"/>
          <p:cNvSpPr txBox="1">
            <a:spLocks noChangeArrowheads="1"/>
          </p:cNvSpPr>
          <p:nvPr/>
        </p:nvSpPr>
        <p:spPr bwMode="auto">
          <a:xfrm>
            <a:off x="2374900" y="5726113"/>
            <a:ext cx="470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50" charset="-128"/>
              </a:defRPr>
            </a:lvl1pPr>
            <a:lvl2pPr>
              <a:defRPr kumimoji="1" sz="2400">
                <a:solidFill>
                  <a:schemeClr val="tx1"/>
                </a:solidFill>
                <a:latin typeface="Times New Roman" panose="02020603050405020304" pitchFamily="18" charset="0"/>
                <a:ea typeface="ＭＳ Ｐゴシック" panose="020B0600070205080204" pitchFamily="50" charset="-128"/>
              </a:defRPr>
            </a:lvl2pPr>
            <a:lvl3pPr>
              <a:defRPr kumimoji="1" sz="2400">
                <a:solidFill>
                  <a:schemeClr val="tx1"/>
                </a:solidFill>
                <a:latin typeface="Times New Roman" panose="02020603050405020304" pitchFamily="18" charset="0"/>
                <a:ea typeface="ＭＳ Ｐゴシック" panose="020B0600070205080204" pitchFamily="50" charset="-128"/>
              </a:defRPr>
            </a:lvl3pPr>
            <a:lvl4pPr>
              <a:defRPr kumimoji="1" sz="2400">
                <a:solidFill>
                  <a:schemeClr val="tx1"/>
                </a:solidFill>
                <a:latin typeface="Times New Roman" panose="02020603050405020304" pitchFamily="18" charset="0"/>
                <a:ea typeface="ＭＳ Ｐゴシック" panose="020B0600070205080204" pitchFamily="50" charset="-128"/>
              </a:defRPr>
            </a:lvl4pPr>
            <a:lvl5pPr>
              <a:defRPr kumimoji="1" sz="2400">
                <a:solidFill>
                  <a:schemeClr val="tx1"/>
                </a:solidFill>
                <a:latin typeface="Times New Roman" panose="02020603050405020304" pitchFamily="18" charset="0"/>
                <a:ea typeface="ＭＳ Ｐゴシック" panose="020B0600070205080204" pitchFamily="50" charset="-128"/>
              </a:defRPr>
            </a:lvl5pPr>
            <a:lvl6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20000"/>
              </a:spcBef>
              <a:buClr>
                <a:schemeClr val="hlink"/>
              </a:buClr>
              <a:buSzPct val="70000"/>
              <a:buFont typeface="Wingdings" panose="05000000000000000000" pitchFamily="2" charset="2"/>
              <a:buNone/>
            </a:pPr>
            <a:r>
              <a:rPr lang="en-US" altLang="ja-JP" b="1">
                <a:latin typeface="Arial" panose="020B0604020202020204" pitchFamily="34" charset="0"/>
              </a:rPr>
              <a:t>0×3, 5×7, 0×5, 5×3, 0×4, </a:t>
            </a:r>
            <a:r>
              <a:rPr lang="ja-JP" altLang="en-US" b="1">
                <a:latin typeface="Arial" panose="020B060402020202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ja-JP" altLang="en-US"/>
              <a:t>符号理論（講義前半）</a:t>
            </a:r>
            <a:endParaRPr lang="en-US" altLang="ja-JP"/>
          </a:p>
        </p:txBody>
      </p:sp>
      <p:sp>
        <p:nvSpPr>
          <p:cNvPr id="457731" name="AutoShape 3"/>
          <p:cNvSpPr>
            <a:spLocks noChangeArrowheads="1"/>
          </p:cNvSpPr>
          <p:nvPr/>
        </p:nvSpPr>
        <p:spPr bwMode="auto">
          <a:xfrm>
            <a:off x="431800" y="1484313"/>
            <a:ext cx="8280400" cy="5040312"/>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2400"/>
          </a:p>
        </p:txBody>
      </p:sp>
      <p:sp>
        <p:nvSpPr>
          <p:cNvPr id="457732" name="AutoShape 4"/>
          <p:cNvSpPr>
            <a:spLocks noChangeArrowheads="1"/>
          </p:cNvSpPr>
          <p:nvPr/>
        </p:nvSpPr>
        <p:spPr bwMode="auto">
          <a:xfrm>
            <a:off x="755650" y="3068638"/>
            <a:ext cx="2087563" cy="316865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誤り訂正符号理論</a:t>
            </a:r>
          </a:p>
          <a:p>
            <a:pPr algn="ctr"/>
            <a:endParaRPr lang="ja-JP" altLang="en-US"/>
          </a:p>
          <a:p>
            <a:pPr algn="ctr"/>
            <a:r>
              <a:rPr lang="ja-JP" altLang="en-US" sz="1800"/>
              <a:t>・ 情報の正確性</a:t>
            </a:r>
          </a:p>
        </p:txBody>
      </p:sp>
      <p:sp>
        <p:nvSpPr>
          <p:cNvPr id="457733" name="AutoShape 5"/>
          <p:cNvSpPr>
            <a:spLocks noChangeArrowheads="1"/>
          </p:cNvSpPr>
          <p:nvPr/>
        </p:nvSpPr>
        <p:spPr bwMode="auto">
          <a:xfrm>
            <a:off x="3132138" y="3068638"/>
            <a:ext cx="2087562" cy="316865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暗号理論</a:t>
            </a:r>
          </a:p>
          <a:p>
            <a:pPr algn="ctr"/>
            <a:endParaRPr lang="ja-JP" altLang="en-US" b="1"/>
          </a:p>
          <a:p>
            <a:pPr algn="ctr"/>
            <a:r>
              <a:rPr lang="ja-JP" altLang="en-US" sz="1800"/>
              <a:t>・ 情報の秘密性</a:t>
            </a:r>
          </a:p>
        </p:txBody>
      </p:sp>
      <p:sp>
        <p:nvSpPr>
          <p:cNvPr id="457734" name="AutoShape 6"/>
          <p:cNvSpPr>
            <a:spLocks noChangeArrowheads="1"/>
          </p:cNvSpPr>
          <p:nvPr/>
        </p:nvSpPr>
        <p:spPr bwMode="auto">
          <a:xfrm>
            <a:off x="5508625" y="3068638"/>
            <a:ext cx="2087563" cy="316865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圧縮理論</a:t>
            </a:r>
          </a:p>
          <a:p>
            <a:pPr algn="ctr"/>
            <a:endParaRPr lang="ja-JP" altLang="en-US"/>
          </a:p>
          <a:p>
            <a:pPr algn="ctr"/>
            <a:r>
              <a:rPr lang="ja-JP" altLang="en-US" sz="1800"/>
              <a:t>・ 情報の効率性</a:t>
            </a:r>
          </a:p>
        </p:txBody>
      </p:sp>
      <p:sp>
        <p:nvSpPr>
          <p:cNvPr id="457735" name="Text Box 7"/>
          <p:cNvSpPr txBox="1">
            <a:spLocks noChangeArrowheads="1"/>
          </p:cNvSpPr>
          <p:nvPr/>
        </p:nvSpPr>
        <p:spPr bwMode="auto">
          <a:xfrm>
            <a:off x="7812088" y="4424363"/>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a:t>・・・</a:t>
            </a:r>
          </a:p>
        </p:txBody>
      </p:sp>
      <p:sp>
        <p:nvSpPr>
          <p:cNvPr id="457736" name="Text Box 8"/>
          <p:cNvSpPr txBox="1">
            <a:spLocks noChangeArrowheads="1"/>
          </p:cNvSpPr>
          <p:nvPr/>
        </p:nvSpPr>
        <p:spPr bwMode="auto">
          <a:xfrm>
            <a:off x="900113" y="1700213"/>
            <a:ext cx="52562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200"/>
              <a:t>符号理論（広義の符号理論）</a:t>
            </a:r>
          </a:p>
        </p:txBody>
      </p:sp>
      <p:sp>
        <p:nvSpPr>
          <p:cNvPr id="457737" name="Text Box 9"/>
          <p:cNvSpPr txBox="1">
            <a:spLocks noChangeArrowheads="1"/>
          </p:cNvSpPr>
          <p:nvPr/>
        </p:nvSpPr>
        <p:spPr bwMode="auto">
          <a:xfrm>
            <a:off x="1187450" y="23241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ja-JP" altLang="en-US" sz="2400"/>
              <a:t>・ 情</a:t>
            </a:r>
            <a:r>
              <a:rPr lang="ja-JP" altLang="en-US" sz="2400"/>
              <a:t>報量（ビットの導入）　</a:t>
            </a:r>
            <a:r>
              <a:rPr lang="en-US" altLang="ja-JP" sz="2400"/>
              <a:t>⇒</a:t>
            </a:r>
            <a:r>
              <a:rPr lang="ja-JP" altLang="en-US" sz="2400"/>
              <a:t>　様々なデジタル情報</a:t>
            </a:r>
          </a:p>
        </p:txBody>
      </p:sp>
      <p:sp>
        <p:nvSpPr>
          <p:cNvPr id="457738" name="Text Box 10"/>
          <p:cNvSpPr txBox="1">
            <a:spLocks noChangeArrowheads="1"/>
          </p:cNvSpPr>
          <p:nvPr/>
        </p:nvSpPr>
        <p:spPr bwMode="auto">
          <a:xfrm>
            <a:off x="6091238" y="1844675"/>
            <a:ext cx="1504950" cy="3365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ja-JP" altLang="en-US" sz="1600">
                <a:solidFill>
                  <a:srgbClr val="FF0000"/>
                </a:solidFill>
              </a:rPr>
              <a:t>＊統計・</a:t>
            </a:r>
            <a:r>
              <a:rPr lang="ja-JP" altLang="en-US" sz="1600">
                <a:solidFill>
                  <a:srgbClr val="FF0000"/>
                </a:solidFill>
              </a:rPr>
              <a:t>確率論</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ja-JP" altLang="en-US"/>
              <a:t>身近なデジタル家電</a:t>
            </a:r>
          </a:p>
        </p:txBody>
      </p:sp>
      <p:sp>
        <p:nvSpPr>
          <p:cNvPr id="292867" name="Rectangle 3"/>
          <p:cNvSpPr>
            <a:spLocks noGrp="1" noChangeArrowheads="1"/>
          </p:cNvSpPr>
          <p:nvPr>
            <p:ph type="body" idx="1"/>
          </p:nvPr>
        </p:nvSpPr>
        <p:spPr/>
        <p:txBody>
          <a:bodyPr/>
          <a:lstStyle/>
          <a:p>
            <a:r>
              <a:rPr lang="ja-JP" altLang="en-US"/>
              <a:t>コンピュータ</a:t>
            </a:r>
          </a:p>
          <a:p>
            <a:r>
              <a:rPr lang="ja-JP" altLang="en-US"/>
              <a:t>時計</a:t>
            </a:r>
          </a:p>
          <a:p>
            <a:r>
              <a:rPr lang="ja-JP" altLang="en-US"/>
              <a:t>カメラ</a:t>
            </a:r>
          </a:p>
          <a:p>
            <a:r>
              <a:rPr lang="ja-JP" altLang="en-US"/>
              <a:t>電話</a:t>
            </a:r>
          </a:p>
          <a:p>
            <a:r>
              <a:rPr lang="ja-JP" altLang="en-US"/>
              <a:t>オーディオ</a:t>
            </a:r>
          </a:p>
          <a:p>
            <a:r>
              <a:rPr lang="ja-JP" altLang="en-US"/>
              <a:t>ビデオ</a:t>
            </a:r>
          </a:p>
          <a:p>
            <a:r>
              <a:rPr lang="ja-JP" altLang="en-US"/>
              <a:t>テレビ</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ja-JP" altLang="en-US"/>
              <a:t>デジタルを構成する１と０</a:t>
            </a:r>
          </a:p>
        </p:txBody>
      </p:sp>
      <p:sp>
        <p:nvSpPr>
          <p:cNvPr id="294915" name="Rectangle 3"/>
          <p:cNvSpPr>
            <a:spLocks noGrp="1" noChangeArrowheads="1"/>
          </p:cNvSpPr>
          <p:nvPr>
            <p:ph type="body" idx="1"/>
          </p:nvPr>
        </p:nvSpPr>
        <p:spPr/>
        <p:txBody>
          <a:bodyPr/>
          <a:lstStyle/>
          <a:p>
            <a:r>
              <a:rPr lang="ja-JP" altLang="en-US"/>
              <a:t>ＣＰＵ（電圧の高低）</a:t>
            </a:r>
          </a:p>
          <a:p>
            <a:r>
              <a:rPr lang="ja-JP" altLang="en-US"/>
              <a:t>記憶装置（電子の有無）</a:t>
            </a:r>
          </a:p>
          <a:p>
            <a:r>
              <a:rPr lang="ja-JP" altLang="en-US"/>
              <a:t>磁気記憶装置（磁極のＮとＳ）</a:t>
            </a:r>
          </a:p>
          <a:p>
            <a:r>
              <a:rPr lang="ja-JP" altLang="en-US"/>
              <a:t>ＣＤ－ＲＯＭ（物質の凹凸）</a:t>
            </a:r>
            <a:br>
              <a:rPr lang="ja-JP" altLang="en-US"/>
            </a:br>
            <a:r>
              <a:rPr lang="ja-JP" altLang="en-US"/>
              <a:t/>
            </a:r>
            <a:br>
              <a:rPr lang="ja-JP" altLang="en-US"/>
            </a:br>
            <a:r>
              <a:rPr lang="ja-JP" altLang="en-US"/>
              <a:t>これらを１と０に対応させて２値論理として情報を表現している。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ja-JP" altLang="en-US"/>
              <a:t>基本的には２進法による数値</a:t>
            </a:r>
          </a:p>
        </p:txBody>
      </p:sp>
      <p:sp>
        <p:nvSpPr>
          <p:cNvPr id="296963" name="Rectangle 3"/>
          <p:cNvSpPr>
            <a:spLocks noGrp="1" noChangeArrowheads="1"/>
          </p:cNvSpPr>
          <p:nvPr>
            <p:ph type="body" idx="1"/>
          </p:nvPr>
        </p:nvSpPr>
        <p:spPr/>
        <p:txBody>
          <a:bodyPr/>
          <a:lstStyle/>
          <a:p>
            <a:r>
              <a:rPr lang="ja-JP" altLang="en-US">
                <a:solidFill>
                  <a:srgbClr val="0000FF"/>
                </a:solidFill>
              </a:rPr>
              <a:t>固定小数点表示</a:t>
            </a:r>
            <a:r>
              <a:rPr lang="ja-JP" altLang="en-US"/>
              <a:t>（主に整数）</a:t>
            </a:r>
            <a:br>
              <a:rPr lang="ja-JP" altLang="en-US"/>
            </a:br>
            <a:r>
              <a:rPr lang="ja-JP" altLang="en-US"/>
              <a:t>＊位取り記数法による表現</a:t>
            </a:r>
            <a:br>
              <a:rPr lang="ja-JP" altLang="en-US"/>
            </a:br>
            <a:endParaRPr lang="ja-JP" altLang="en-US"/>
          </a:p>
          <a:p>
            <a:r>
              <a:rPr lang="ja-JP" altLang="en-US">
                <a:solidFill>
                  <a:srgbClr val="0000FF"/>
                </a:solidFill>
              </a:rPr>
              <a:t>浮動小数点表示</a:t>
            </a:r>
            <a:r>
              <a:rPr lang="ja-JP" altLang="en-US"/>
              <a:t>（主に小数）</a:t>
            </a:r>
            <a:br>
              <a:rPr lang="ja-JP" altLang="en-US"/>
            </a:br>
            <a:r>
              <a:rPr lang="ja-JP" altLang="en-US"/>
              <a:t>＊固定小数点表示を応用</a:t>
            </a:r>
            <a:br>
              <a:rPr lang="ja-JP" altLang="en-US"/>
            </a:br>
            <a:r>
              <a:rPr lang="ja-JP" altLang="en-US"/>
              <a:t/>
            </a:r>
            <a:br>
              <a:rPr lang="ja-JP" altLang="en-US"/>
            </a:br>
            <a:r>
              <a:rPr lang="ja-JP" altLang="en-US"/>
              <a:t>いずれも離散的な数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ja-JP" altLang="en-US"/>
              <a:t>アナログからデジタルへ</a:t>
            </a:r>
          </a:p>
        </p:txBody>
      </p:sp>
      <p:sp>
        <p:nvSpPr>
          <p:cNvPr id="290819" name="Rectangle 3"/>
          <p:cNvSpPr>
            <a:spLocks noGrp="1" noChangeArrowheads="1"/>
          </p:cNvSpPr>
          <p:nvPr>
            <p:ph type="body" idx="1"/>
          </p:nvPr>
        </p:nvSpPr>
        <p:spPr/>
        <p:txBody>
          <a:bodyPr/>
          <a:lstStyle/>
          <a:p>
            <a:r>
              <a:rPr kumimoji="0" lang="ja-JP" altLang="en-US"/>
              <a:t>アナログ情報（連続情報）は離散化（サンプリング；量子化）することでデジタル情報（離散情報）へ変換</a:t>
            </a:r>
          </a:p>
          <a:p>
            <a:r>
              <a:rPr kumimoji="0" lang="ja-JP" altLang="en-US"/>
              <a:t>コンピュータとインターネットの普及によりアナログ情報からデジタル情報へ移行</a:t>
            </a:r>
          </a:p>
          <a:p>
            <a:r>
              <a:rPr kumimoji="0" lang="ja-JP" altLang="en-US"/>
              <a:t>デジタル情報に移行することで資源の有効活用やコスト削減に貢献</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ja-JP" altLang="en-US"/>
              <a:t>サンプリング（ＡＤ変換）</a:t>
            </a:r>
          </a:p>
        </p:txBody>
      </p:sp>
      <p:sp>
        <p:nvSpPr>
          <p:cNvPr id="353284" name="Line 4"/>
          <p:cNvSpPr>
            <a:spLocks noChangeShapeType="1"/>
          </p:cNvSpPr>
          <p:nvPr/>
        </p:nvSpPr>
        <p:spPr bwMode="auto">
          <a:xfrm>
            <a:off x="1116013" y="5876925"/>
            <a:ext cx="73437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285" name="Line 5"/>
          <p:cNvSpPr>
            <a:spLocks noChangeShapeType="1"/>
          </p:cNvSpPr>
          <p:nvPr/>
        </p:nvSpPr>
        <p:spPr bwMode="auto">
          <a:xfrm flipV="1">
            <a:off x="1403350" y="2205038"/>
            <a:ext cx="0" cy="39608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292" name="Line 12"/>
          <p:cNvSpPr>
            <a:spLocks noChangeShapeType="1"/>
          </p:cNvSpPr>
          <p:nvPr/>
        </p:nvSpPr>
        <p:spPr bwMode="auto">
          <a:xfrm flipV="1">
            <a:off x="1763713" y="4437063"/>
            <a:ext cx="0" cy="14398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293" name="Line 13"/>
          <p:cNvSpPr>
            <a:spLocks noChangeShapeType="1"/>
          </p:cNvSpPr>
          <p:nvPr/>
        </p:nvSpPr>
        <p:spPr bwMode="auto">
          <a:xfrm flipV="1">
            <a:off x="2124075" y="4292600"/>
            <a:ext cx="0" cy="15843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294" name="Line 14"/>
          <p:cNvSpPr>
            <a:spLocks noChangeShapeType="1"/>
          </p:cNvSpPr>
          <p:nvPr/>
        </p:nvSpPr>
        <p:spPr bwMode="auto">
          <a:xfrm flipV="1">
            <a:off x="2484438" y="4581525"/>
            <a:ext cx="0" cy="1295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295" name="Line 15"/>
          <p:cNvSpPr>
            <a:spLocks noChangeShapeType="1"/>
          </p:cNvSpPr>
          <p:nvPr/>
        </p:nvSpPr>
        <p:spPr bwMode="auto">
          <a:xfrm flipV="1">
            <a:off x="2843213" y="4941888"/>
            <a:ext cx="0" cy="9350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296" name="Line 16"/>
          <p:cNvSpPr>
            <a:spLocks noChangeShapeType="1"/>
          </p:cNvSpPr>
          <p:nvPr/>
        </p:nvSpPr>
        <p:spPr bwMode="auto">
          <a:xfrm flipV="1">
            <a:off x="3203575" y="5373688"/>
            <a:ext cx="0" cy="5032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297" name="Line 17"/>
          <p:cNvSpPr>
            <a:spLocks noChangeShapeType="1"/>
          </p:cNvSpPr>
          <p:nvPr/>
        </p:nvSpPr>
        <p:spPr bwMode="auto">
          <a:xfrm flipV="1">
            <a:off x="3563938" y="5516563"/>
            <a:ext cx="0" cy="3603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298" name="Line 18"/>
          <p:cNvSpPr>
            <a:spLocks noChangeShapeType="1"/>
          </p:cNvSpPr>
          <p:nvPr/>
        </p:nvSpPr>
        <p:spPr bwMode="auto">
          <a:xfrm flipV="1">
            <a:off x="3924300" y="5516563"/>
            <a:ext cx="0" cy="3603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299" name="Line 19"/>
          <p:cNvSpPr>
            <a:spLocks noChangeShapeType="1"/>
          </p:cNvSpPr>
          <p:nvPr/>
        </p:nvSpPr>
        <p:spPr bwMode="auto">
          <a:xfrm flipV="1">
            <a:off x="4284663" y="5373688"/>
            <a:ext cx="0" cy="5032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300" name="Line 20"/>
          <p:cNvSpPr>
            <a:spLocks noChangeShapeType="1"/>
          </p:cNvSpPr>
          <p:nvPr/>
        </p:nvSpPr>
        <p:spPr bwMode="auto">
          <a:xfrm flipV="1">
            <a:off x="4643438" y="5084763"/>
            <a:ext cx="0" cy="7921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301" name="Line 21"/>
          <p:cNvSpPr>
            <a:spLocks noChangeShapeType="1"/>
          </p:cNvSpPr>
          <p:nvPr/>
        </p:nvSpPr>
        <p:spPr bwMode="auto">
          <a:xfrm flipV="1">
            <a:off x="5003800" y="4437063"/>
            <a:ext cx="0" cy="14398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302" name="Line 22"/>
          <p:cNvSpPr>
            <a:spLocks noChangeShapeType="1"/>
          </p:cNvSpPr>
          <p:nvPr/>
        </p:nvSpPr>
        <p:spPr bwMode="auto">
          <a:xfrm flipV="1">
            <a:off x="5364163" y="3429000"/>
            <a:ext cx="0" cy="24479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303" name="Line 23"/>
          <p:cNvSpPr>
            <a:spLocks noChangeShapeType="1"/>
          </p:cNvSpPr>
          <p:nvPr/>
        </p:nvSpPr>
        <p:spPr bwMode="auto">
          <a:xfrm flipV="1">
            <a:off x="5724525" y="2924175"/>
            <a:ext cx="0" cy="29527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304" name="Line 24"/>
          <p:cNvSpPr>
            <a:spLocks noChangeShapeType="1"/>
          </p:cNvSpPr>
          <p:nvPr/>
        </p:nvSpPr>
        <p:spPr bwMode="auto">
          <a:xfrm flipV="1">
            <a:off x="6084888" y="3068638"/>
            <a:ext cx="0" cy="28082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305" name="Line 25"/>
          <p:cNvSpPr>
            <a:spLocks noChangeShapeType="1"/>
          </p:cNvSpPr>
          <p:nvPr/>
        </p:nvSpPr>
        <p:spPr bwMode="auto">
          <a:xfrm flipV="1">
            <a:off x="6443663" y="3500438"/>
            <a:ext cx="0" cy="23764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306" name="Line 26"/>
          <p:cNvSpPr>
            <a:spLocks noChangeShapeType="1"/>
          </p:cNvSpPr>
          <p:nvPr/>
        </p:nvSpPr>
        <p:spPr bwMode="auto">
          <a:xfrm flipV="1">
            <a:off x="6804025" y="3789363"/>
            <a:ext cx="0" cy="20875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307" name="Line 27"/>
          <p:cNvSpPr>
            <a:spLocks noChangeShapeType="1"/>
          </p:cNvSpPr>
          <p:nvPr/>
        </p:nvSpPr>
        <p:spPr bwMode="auto">
          <a:xfrm flipV="1">
            <a:off x="7164388" y="3789363"/>
            <a:ext cx="0" cy="20875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308" name="Line 28"/>
          <p:cNvSpPr>
            <a:spLocks noChangeShapeType="1"/>
          </p:cNvSpPr>
          <p:nvPr/>
        </p:nvSpPr>
        <p:spPr bwMode="auto">
          <a:xfrm flipV="1">
            <a:off x="7524750" y="3500438"/>
            <a:ext cx="0" cy="23764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309" name="Line 29"/>
          <p:cNvSpPr>
            <a:spLocks noChangeShapeType="1"/>
          </p:cNvSpPr>
          <p:nvPr/>
        </p:nvSpPr>
        <p:spPr bwMode="auto">
          <a:xfrm flipV="1">
            <a:off x="7885113" y="3573463"/>
            <a:ext cx="0" cy="23034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3290" name="Freeform 10"/>
          <p:cNvSpPr>
            <a:spLocks/>
          </p:cNvSpPr>
          <p:nvPr/>
        </p:nvSpPr>
        <p:spPr bwMode="auto">
          <a:xfrm>
            <a:off x="1403350" y="2720975"/>
            <a:ext cx="6481763" cy="2916238"/>
          </a:xfrm>
          <a:custGeom>
            <a:avLst/>
            <a:gdLst>
              <a:gd name="T0" fmla="*/ 0 w 4083"/>
              <a:gd name="T1" fmla="*/ 1535 h 1837"/>
              <a:gd name="T2" fmla="*/ 454 w 4083"/>
              <a:gd name="T3" fmla="*/ 990 h 1837"/>
              <a:gd name="T4" fmla="*/ 1316 w 4083"/>
              <a:gd name="T5" fmla="*/ 1761 h 1837"/>
              <a:gd name="T6" fmla="*/ 2087 w 4083"/>
              <a:gd name="T7" fmla="*/ 1444 h 1837"/>
              <a:gd name="T8" fmla="*/ 2676 w 4083"/>
              <a:gd name="T9" fmla="*/ 128 h 1837"/>
              <a:gd name="T10" fmla="*/ 3402 w 4083"/>
              <a:gd name="T11" fmla="*/ 673 h 1837"/>
              <a:gd name="T12" fmla="*/ 3901 w 4083"/>
              <a:gd name="T13" fmla="*/ 491 h 1837"/>
              <a:gd name="T14" fmla="*/ 4083 w 4083"/>
              <a:gd name="T15" fmla="*/ 537 h 18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3" h="1837">
                <a:moveTo>
                  <a:pt x="0" y="1535"/>
                </a:moveTo>
                <a:cubicBezTo>
                  <a:pt x="117" y="1243"/>
                  <a:pt x="235" y="952"/>
                  <a:pt x="454" y="990"/>
                </a:cubicBezTo>
                <a:cubicBezTo>
                  <a:pt x="673" y="1028"/>
                  <a:pt x="1044" y="1685"/>
                  <a:pt x="1316" y="1761"/>
                </a:cubicBezTo>
                <a:cubicBezTo>
                  <a:pt x="1588" y="1837"/>
                  <a:pt x="1860" y="1716"/>
                  <a:pt x="2087" y="1444"/>
                </a:cubicBezTo>
                <a:cubicBezTo>
                  <a:pt x="2314" y="1172"/>
                  <a:pt x="2457" y="256"/>
                  <a:pt x="2676" y="128"/>
                </a:cubicBezTo>
                <a:cubicBezTo>
                  <a:pt x="2895" y="0"/>
                  <a:pt x="3198" y="612"/>
                  <a:pt x="3402" y="673"/>
                </a:cubicBezTo>
                <a:cubicBezTo>
                  <a:pt x="3606" y="734"/>
                  <a:pt x="3788" y="514"/>
                  <a:pt x="3901" y="491"/>
                </a:cubicBezTo>
                <a:cubicBezTo>
                  <a:pt x="4014" y="468"/>
                  <a:pt x="4048" y="502"/>
                  <a:pt x="4083" y="537"/>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ja-JP" altLang="en-US"/>
              <a:t>文字（数値と</a:t>
            </a:r>
            <a:r>
              <a:rPr lang="en-US" altLang="ja-JP"/>
              <a:t>1</a:t>
            </a:r>
            <a:r>
              <a:rPr lang="ja-JP" altLang="en-US"/>
              <a:t>対１対応）</a:t>
            </a:r>
          </a:p>
        </p:txBody>
      </p:sp>
      <p:sp>
        <p:nvSpPr>
          <p:cNvPr id="299011" name="Rectangle 3"/>
          <p:cNvSpPr>
            <a:spLocks noGrp="1" noChangeArrowheads="1"/>
          </p:cNvSpPr>
          <p:nvPr>
            <p:ph type="body" idx="1"/>
          </p:nvPr>
        </p:nvSpPr>
        <p:spPr/>
        <p:txBody>
          <a:bodyPr/>
          <a:lstStyle/>
          <a:p>
            <a:r>
              <a:rPr lang="ja-JP" altLang="en-US"/>
              <a:t>国際規格やＪＩＳ規格によって規定されている</a:t>
            </a:r>
            <a:br>
              <a:rPr lang="ja-JP" altLang="en-US"/>
            </a:br>
            <a:r>
              <a:rPr lang="ja-JP" altLang="en-US"/>
              <a:t/>
            </a:r>
            <a:br>
              <a:rPr lang="ja-JP" altLang="en-US"/>
            </a:br>
            <a:r>
              <a:rPr lang="ja-JP" altLang="en-US"/>
              <a:t>・</a:t>
            </a:r>
            <a:r>
              <a:rPr lang="ja-JP" altLang="en-US">
                <a:hlinkClick r:id="rId3"/>
              </a:rPr>
              <a:t>ＡＳＣＩＩコード</a:t>
            </a:r>
            <a:r>
              <a:rPr lang="ja-JP" altLang="en-US"/>
              <a:t/>
            </a:r>
            <a:br>
              <a:rPr lang="ja-JP" altLang="en-US"/>
            </a:br>
            <a:r>
              <a:rPr lang="ja-JP" altLang="en-US"/>
              <a:t>・</a:t>
            </a:r>
            <a:r>
              <a:rPr lang="ja-JP" altLang="en-US">
                <a:hlinkClick r:id="rId4"/>
              </a:rPr>
              <a:t>ＪＩＳコード</a:t>
            </a:r>
            <a:r>
              <a:rPr lang="ja-JP" altLang="en-US"/>
              <a:t/>
            </a:r>
            <a:br>
              <a:rPr lang="ja-JP" altLang="en-US"/>
            </a:br>
            <a:r>
              <a:rPr lang="ja-JP" altLang="en-US"/>
              <a:t>・</a:t>
            </a:r>
            <a:r>
              <a:rPr lang="ja-JP" altLang="en-US">
                <a:hlinkClick r:id="rId5"/>
              </a:rPr>
              <a:t>シフトＪＩＳコード</a:t>
            </a:r>
            <a:r>
              <a:rPr lang="ja-JP" altLang="en-US"/>
              <a:t/>
            </a:r>
            <a:br>
              <a:rPr lang="ja-JP" altLang="en-US"/>
            </a:br>
            <a:r>
              <a:rPr lang="ja-JP" altLang="en-US"/>
              <a:t>・</a:t>
            </a:r>
            <a:r>
              <a:rPr lang="ja-JP" altLang="en-US">
                <a:hlinkClick r:id="rId6"/>
              </a:rPr>
              <a:t>（日本語）ＥＵＣコード</a:t>
            </a:r>
            <a:r>
              <a:rPr lang="ja-JP" altLang="en-US"/>
              <a:t/>
            </a:r>
            <a:br>
              <a:rPr lang="ja-JP" altLang="en-US"/>
            </a:br>
            <a:r>
              <a:rPr lang="ja-JP" altLang="en-US"/>
              <a:t>・</a:t>
            </a:r>
            <a:r>
              <a:rPr lang="ja-JP" altLang="en-US">
                <a:hlinkClick r:id="rId7"/>
              </a:rPr>
              <a:t>Ｕｎｉコード</a:t>
            </a:r>
            <a:r>
              <a:rPr lang="ja-JP" altLang="en-US"/>
              <a:t>（Ｕｎｉｃｏｄｅ）</a:t>
            </a:r>
            <a:br>
              <a:rPr lang="ja-JP" altLang="en-US"/>
            </a:br>
            <a:r>
              <a:rPr lang="ja-JP" altLang="en-US"/>
              <a:t/>
            </a:r>
            <a:br>
              <a:rPr lang="ja-JP" altLang="en-US"/>
            </a:br>
            <a:r>
              <a:rPr lang="ja-JP" altLang="en-US"/>
              <a:t>コード（</a:t>
            </a:r>
            <a:r>
              <a:rPr lang="en-US" altLang="ja-JP"/>
              <a:t>Code</a:t>
            </a:r>
            <a:r>
              <a:rPr lang="ja-JP" altLang="en-US"/>
              <a:t>）：規定、符号</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ja-JP" altLang="en-US"/>
              <a:t>音（音声）のフォーマット</a:t>
            </a:r>
          </a:p>
        </p:txBody>
      </p:sp>
      <p:sp>
        <p:nvSpPr>
          <p:cNvPr id="361475" name="Rectangle 3"/>
          <p:cNvSpPr>
            <a:spLocks noGrp="1" noChangeArrowheads="1"/>
          </p:cNvSpPr>
          <p:nvPr>
            <p:ph type="body" idx="1"/>
          </p:nvPr>
        </p:nvSpPr>
        <p:spPr/>
        <p:txBody>
          <a:bodyPr/>
          <a:lstStyle/>
          <a:p>
            <a:r>
              <a:rPr kumimoji="0" lang="en-US" altLang="ja-JP"/>
              <a:t>[</a:t>
            </a:r>
            <a:r>
              <a:rPr kumimoji="0" lang="ja-JP" altLang="en-US">
                <a:hlinkClick r:id="rId3"/>
              </a:rPr>
              <a:t>Ｐ</a:t>
            </a:r>
            <a:r>
              <a:rPr lang="ja-JP" altLang="en-US">
                <a:hlinkClick r:id="rId3"/>
              </a:rPr>
              <a:t>ＣＭ</a:t>
            </a:r>
            <a:r>
              <a:rPr lang="en-US" altLang="ja-JP"/>
              <a:t>]</a:t>
            </a:r>
            <a:r>
              <a:rPr lang="ja-JP" altLang="en-US"/>
              <a:t>　音楽用ＣＤ</a:t>
            </a:r>
          </a:p>
          <a:p>
            <a:r>
              <a:rPr lang="en-US" altLang="ja-JP"/>
              <a:t>[</a:t>
            </a:r>
            <a:r>
              <a:rPr lang="ja-JP" altLang="en-US">
                <a:hlinkClick r:id="rId4"/>
              </a:rPr>
              <a:t>ＷＡＶ</a:t>
            </a:r>
            <a:r>
              <a:rPr lang="en-US" altLang="ja-JP"/>
              <a:t>]</a:t>
            </a:r>
            <a:r>
              <a:rPr lang="ja-JP" altLang="en-US"/>
              <a:t>　</a:t>
            </a:r>
            <a:r>
              <a:rPr lang="en-US" altLang="ja-JP"/>
              <a:t>Windows</a:t>
            </a:r>
            <a:r>
              <a:rPr lang="ja-JP" altLang="en-US"/>
              <a:t>標準の音声ファイル </a:t>
            </a:r>
          </a:p>
          <a:p>
            <a:r>
              <a:rPr kumimoji="0" lang="en-US" altLang="ja-JP"/>
              <a:t>[</a:t>
            </a:r>
            <a:r>
              <a:rPr kumimoji="0" lang="ja-JP" altLang="en-US">
                <a:hlinkClick r:id="rId5"/>
              </a:rPr>
              <a:t>ＭＰ３</a:t>
            </a:r>
            <a:r>
              <a:rPr kumimoji="0" lang="en-US" altLang="ja-JP"/>
              <a:t>]</a:t>
            </a:r>
            <a:r>
              <a:rPr kumimoji="0" lang="ja-JP" altLang="en-US"/>
              <a:t>　 </a:t>
            </a:r>
            <a:r>
              <a:rPr kumimoji="0" lang="en-US" altLang="ja-JP"/>
              <a:t>MPEG-1</a:t>
            </a:r>
            <a:r>
              <a:rPr kumimoji="0" lang="ja-JP" altLang="en-US"/>
              <a:t>で使われる音声圧縮方式 </a:t>
            </a:r>
          </a:p>
          <a:p>
            <a:r>
              <a:rPr kumimoji="0" lang="en-US" altLang="ja-JP"/>
              <a:t>[</a:t>
            </a:r>
            <a:r>
              <a:rPr kumimoji="0" lang="ja-JP" altLang="en-US">
                <a:hlinkClick r:id="rId6"/>
              </a:rPr>
              <a:t>Ａ</a:t>
            </a:r>
            <a:r>
              <a:rPr kumimoji="0" lang="en-US" altLang="ja-JP">
                <a:hlinkClick r:id="rId6"/>
              </a:rPr>
              <a:t>A</a:t>
            </a:r>
            <a:r>
              <a:rPr kumimoji="0" lang="ja-JP" altLang="en-US">
                <a:hlinkClick r:id="rId6"/>
              </a:rPr>
              <a:t>Ｃ</a:t>
            </a:r>
            <a:r>
              <a:rPr kumimoji="0" lang="en-US" altLang="ja-JP"/>
              <a:t>]</a:t>
            </a:r>
            <a:r>
              <a:rPr kumimoji="0" lang="ja-JP" altLang="en-US"/>
              <a:t>　</a:t>
            </a:r>
            <a:r>
              <a:rPr kumimoji="0" lang="en-US" altLang="ja-JP"/>
              <a:t>MPEG-2</a:t>
            </a:r>
            <a:r>
              <a:rPr kumimoji="0" lang="ja-JP" altLang="en-US"/>
              <a:t>または</a:t>
            </a:r>
            <a:r>
              <a:rPr kumimoji="0" lang="en-US" altLang="ja-JP"/>
              <a:t>MPEG-4</a:t>
            </a:r>
            <a:r>
              <a:rPr kumimoji="0" lang="ja-JP" altLang="en-US"/>
              <a:t>で使われる音声圧縮方式 </a:t>
            </a:r>
            <a:br>
              <a:rPr kumimoji="0" lang="ja-JP" altLang="en-US"/>
            </a:br>
            <a:r>
              <a:rPr kumimoji="0" lang="ja-JP" altLang="en-US"/>
              <a:t/>
            </a:r>
            <a:br>
              <a:rPr kumimoji="0" lang="ja-JP" altLang="en-US"/>
            </a:br>
            <a:r>
              <a:rPr lang="en-US" altLang="ja-JP"/>
              <a:t>←</a:t>
            </a:r>
            <a:r>
              <a:rPr lang="ja-JP" altLang="en-US"/>
              <a:t>ＭＰ３やＡＣＣは</a:t>
            </a:r>
            <a:br>
              <a:rPr lang="ja-JP" altLang="en-US"/>
            </a:br>
            <a:r>
              <a:rPr lang="ja-JP" altLang="en-US"/>
              <a:t>	　</a:t>
            </a:r>
            <a:r>
              <a:rPr lang="ja-JP" altLang="en-US" b="1"/>
              <a:t>フーリエ変換を使って圧縮</a:t>
            </a:r>
          </a:p>
          <a:p>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ja-JP"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2605</TotalTime>
  <Words>442</Words>
  <Application>Microsoft Office PowerPoint</Application>
  <PresentationFormat>画面に合わせる (4:3)</PresentationFormat>
  <Paragraphs>105</Paragraphs>
  <Slides>19</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Ｐゴシック</vt:lpstr>
      <vt:lpstr>ＭＳ Ｐ明朝</vt:lpstr>
      <vt:lpstr>Arial</vt:lpstr>
      <vt:lpstr>Times New Roman</vt:lpstr>
      <vt:lpstr>Wingdings</vt:lpstr>
      <vt:lpstr>Pixel</vt:lpstr>
      <vt:lpstr>情報数理特論B</vt:lpstr>
      <vt:lpstr>符号理論（講義前半）</vt:lpstr>
      <vt:lpstr>身近なデジタル家電</vt:lpstr>
      <vt:lpstr>デジタルを構成する１と０</vt:lpstr>
      <vt:lpstr>基本的には２進法による数値</vt:lpstr>
      <vt:lpstr>アナログからデジタルへ</vt:lpstr>
      <vt:lpstr>サンプリング（ＡＤ変換）</vt:lpstr>
      <vt:lpstr>文字（数値と1対１対応）</vt:lpstr>
      <vt:lpstr>音（音声）のフォーマット</vt:lpstr>
      <vt:lpstr>フーリエ変換（１）</vt:lpstr>
      <vt:lpstr>フーリエ変換（２）</vt:lpstr>
      <vt:lpstr>フーリエ変換（３）</vt:lpstr>
      <vt:lpstr>画像（静止画）</vt:lpstr>
      <vt:lpstr>色の３原色</vt:lpstr>
      <vt:lpstr>階調（グラデーション）</vt:lpstr>
      <vt:lpstr>画像フォーマット</vt:lpstr>
      <vt:lpstr>ＪＰＥＧ形式（不可逆圧縮）</vt:lpstr>
      <vt:lpstr>データ圧縮による画像の劣化</vt:lpstr>
      <vt:lpstr>ＧＩＦ形式（可逆圧縮）</vt:lpstr>
    </vt:vector>
  </TitlesOfParts>
  <Manager>幸山直人</Manager>
  <Company>富山大学理学部数学教室</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情報数理特論</dc:title>
  <dc:subject>QRコードを作ろう!</dc:subject>
  <dc:creator>幸山直人</dc:creator>
  <cp:lastModifiedBy>KOUYAMA Naoto</cp:lastModifiedBy>
  <cp:revision>257</cp:revision>
  <dcterms:created xsi:type="dcterms:W3CDTF">1601-01-01T00:00:00Z</dcterms:created>
  <dcterms:modified xsi:type="dcterms:W3CDTF">2019-05-21T11:55:16Z</dcterms:modified>
</cp:coreProperties>
</file>