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401" r:id="rId2"/>
    <p:sldId id="455" r:id="rId3"/>
    <p:sldId id="387" r:id="rId4"/>
    <p:sldId id="404" r:id="rId5"/>
    <p:sldId id="405" r:id="rId6"/>
    <p:sldId id="40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5BDB77-D738-4356-A1B2-C88A23CAC342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510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8FDDF-78CD-469D-A2A0-74854C0B4412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059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1E779-A80B-4691-BF5E-281D55D805CD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1748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61A72-E185-4A9A-93DF-EBEE94BAC28E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3803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945D9-B4AB-463E-ACDA-06A078BE7460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1184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FFED2-282C-4AF8-8A08-5140981AE31D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114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-words.jp/w/MPEG-4.html" TargetMode="External"/><Relationship Id="rId3" Type="http://schemas.openxmlformats.org/officeDocument/2006/relationships/hyperlink" Target="http://e-words.jp/w/AVI.html" TargetMode="External"/><Relationship Id="rId7" Type="http://schemas.openxmlformats.org/officeDocument/2006/relationships/hyperlink" Target="http://e-words.jp/w/MPEG-2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-words.jp/w/MPEG-1.html" TargetMode="External"/><Relationship Id="rId5" Type="http://schemas.openxmlformats.org/officeDocument/2006/relationships/hyperlink" Target="http://ja.wikipedia.org/wiki/MPEG" TargetMode="External"/><Relationship Id="rId4" Type="http://schemas.openxmlformats.org/officeDocument/2006/relationships/hyperlink" Target="http://e-words.jp/w/MPEG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 sz="3000"/>
              <a:t>～ 様々なデジタル情報（２）</a:t>
            </a:r>
            <a:r>
              <a:rPr lang="en-US" altLang="ja-JP" sz="3000"/>
              <a:t> </a:t>
            </a:r>
            <a:r>
              <a:rPr lang="ja-JP" altLang="en-US" sz="3000"/>
              <a:t>～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符号理論（講義前半）</a:t>
            </a:r>
            <a:endParaRPr lang="en-US" altLang="ja-JP"/>
          </a:p>
        </p:txBody>
      </p:sp>
      <p:sp>
        <p:nvSpPr>
          <p:cNvPr id="459779" name="AutoShape 3"/>
          <p:cNvSpPr>
            <a:spLocks noChangeArrowheads="1"/>
          </p:cNvSpPr>
          <p:nvPr/>
        </p:nvSpPr>
        <p:spPr bwMode="auto">
          <a:xfrm>
            <a:off x="431800" y="1484313"/>
            <a:ext cx="8280400" cy="504031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2400"/>
          </a:p>
        </p:txBody>
      </p:sp>
      <p:sp>
        <p:nvSpPr>
          <p:cNvPr id="459780" name="AutoShape 4"/>
          <p:cNvSpPr>
            <a:spLocks noChangeArrowheads="1"/>
          </p:cNvSpPr>
          <p:nvPr/>
        </p:nvSpPr>
        <p:spPr bwMode="auto">
          <a:xfrm>
            <a:off x="755650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誤り訂正符号理論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情報の正確性</a:t>
            </a:r>
          </a:p>
        </p:txBody>
      </p:sp>
      <p:sp>
        <p:nvSpPr>
          <p:cNvPr id="459781" name="AutoShape 5"/>
          <p:cNvSpPr>
            <a:spLocks noChangeArrowheads="1"/>
          </p:cNvSpPr>
          <p:nvPr/>
        </p:nvSpPr>
        <p:spPr bwMode="auto">
          <a:xfrm>
            <a:off x="3132138" y="3068638"/>
            <a:ext cx="2087562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暗号理論</a:t>
            </a:r>
          </a:p>
          <a:p>
            <a:pPr algn="ctr"/>
            <a:endParaRPr lang="ja-JP" altLang="en-US" b="1"/>
          </a:p>
          <a:p>
            <a:pPr algn="ctr"/>
            <a:r>
              <a:rPr lang="ja-JP" altLang="en-US" sz="1800"/>
              <a:t>・ 情報の秘密性</a:t>
            </a:r>
          </a:p>
        </p:txBody>
      </p:sp>
      <p:sp>
        <p:nvSpPr>
          <p:cNvPr id="459782" name="AutoShape 6"/>
          <p:cNvSpPr>
            <a:spLocks noChangeArrowheads="1"/>
          </p:cNvSpPr>
          <p:nvPr/>
        </p:nvSpPr>
        <p:spPr bwMode="auto">
          <a:xfrm>
            <a:off x="5508625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圧縮理論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情報の効率性</a:t>
            </a:r>
          </a:p>
        </p:txBody>
      </p:sp>
      <p:sp>
        <p:nvSpPr>
          <p:cNvPr id="459783" name="Text Box 7"/>
          <p:cNvSpPr txBox="1">
            <a:spLocks noChangeArrowheads="1"/>
          </p:cNvSpPr>
          <p:nvPr/>
        </p:nvSpPr>
        <p:spPr bwMode="auto">
          <a:xfrm>
            <a:off x="7812088" y="44243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・・・</a:t>
            </a:r>
          </a:p>
        </p:txBody>
      </p:sp>
      <p:sp>
        <p:nvSpPr>
          <p:cNvPr id="459784" name="Text Box 8"/>
          <p:cNvSpPr txBox="1">
            <a:spLocks noChangeArrowheads="1"/>
          </p:cNvSpPr>
          <p:nvPr/>
        </p:nvSpPr>
        <p:spPr bwMode="auto">
          <a:xfrm>
            <a:off x="900113" y="1700213"/>
            <a:ext cx="52562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符号理論（広義の符号理論）</a:t>
            </a:r>
          </a:p>
        </p:txBody>
      </p:sp>
      <p:sp>
        <p:nvSpPr>
          <p:cNvPr id="459785" name="Text Box 9"/>
          <p:cNvSpPr txBox="1">
            <a:spLocks noChangeArrowheads="1"/>
          </p:cNvSpPr>
          <p:nvPr/>
        </p:nvSpPr>
        <p:spPr bwMode="auto">
          <a:xfrm>
            <a:off x="1187450" y="23241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ja-JP" altLang="en-US" sz="2400"/>
              <a:t>・ 情</a:t>
            </a:r>
            <a:r>
              <a:rPr lang="ja-JP" altLang="en-US" sz="2400"/>
              <a:t>報量（ビットの導入）　</a:t>
            </a:r>
            <a:r>
              <a:rPr lang="en-US" altLang="ja-JP" sz="2400"/>
              <a:t>⇒</a:t>
            </a:r>
            <a:r>
              <a:rPr lang="ja-JP" altLang="en-US" sz="2400"/>
              <a:t>　様々なデジタル情報</a:t>
            </a:r>
          </a:p>
        </p:txBody>
      </p:sp>
      <p:sp>
        <p:nvSpPr>
          <p:cNvPr id="459786" name="Text Box 10"/>
          <p:cNvSpPr txBox="1">
            <a:spLocks noChangeArrowheads="1"/>
          </p:cNvSpPr>
          <p:nvPr/>
        </p:nvSpPr>
        <p:spPr bwMode="auto">
          <a:xfrm>
            <a:off x="6091238" y="1844675"/>
            <a:ext cx="150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＊統計・</a:t>
            </a:r>
            <a:r>
              <a:rPr lang="ja-JP" altLang="en-US" sz="1600">
                <a:solidFill>
                  <a:srgbClr val="FF0000"/>
                </a:solidFill>
              </a:rPr>
              <a:t>確率論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画像（動画）のフォーマット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2800" dirty="0"/>
              <a:t>基本的には静止画を連続して表示する（テレビと似たような原理）</a:t>
            </a:r>
          </a:p>
          <a:p>
            <a:pPr>
              <a:lnSpc>
                <a:spcPct val="80000"/>
              </a:lnSpc>
            </a:pPr>
            <a:r>
              <a:rPr lang="en-US" altLang="ja-JP" sz="2800" dirty="0"/>
              <a:t>[</a:t>
            </a:r>
            <a:r>
              <a:rPr lang="ja-JP" altLang="en-US" sz="2800" dirty="0">
                <a:hlinkClick r:id="rId3"/>
              </a:rPr>
              <a:t>ＡＶＩ</a:t>
            </a:r>
            <a:r>
              <a:rPr lang="en-US" altLang="ja-JP" sz="2800" dirty="0"/>
              <a:t>]</a:t>
            </a:r>
            <a:r>
              <a:rPr lang="ja-JP" altLang="en-US" sz="2800" dirty="0"/>
              <a:t>　</a:t>
            </a:r>
            <a:r>
              <a:rPr lang="en-US" altLang="ja-JP" sz="2800" dirty="0"/>
              <a:t>Windows</a:t>
            </a:r>
            <a:r>
              <a:rPr lang="ja-JP" altLang="en-US" sz="2800" dirty="0"/>
              <a:t>で音声付きの動画を扱うためのフォーマット </a:t>
            </a:r>
          </a:p>
          <a:p>
            <a:pPr>
              <a:lnSpc>
                <a:spcPct val="80000"/>
              </a:lnSpc>
            </a:pPr>
            <a:r>
              <a:rPr lang="en-US" altLang="ja-JP" sz="2800" dirty="0"/>
              <a:t>[</a:t>
            </a:r>
            <a:r>
              <a:rPr lang="ja-JP" altLang="en-US" sz="2800" dirty="0">
                <a:hlinkClick r:id="rId4"/>
              </a:rPr>
              <a:t>ＭＰＥＧ</a:t>
            </a:r>
            <a:r>
              <a:rPr lang="en-US" altLang="ja-JP" sz="2800" dirty="0"/>
              <a:t>]</a:t>
            </a:r>
            <a:r>
              <a:rPr lang="ja-JP" altLang="en-US" sz="2800" dirty="0"/>
              <a:t>　</a:t>
            </a:r>
            <a:r>
              <a:rPr lang="en-US" altLang="ja-JP" sz="2800" dirty="0"/>
              <a:t>ISO</a:t>
            </a:r>
            <a:r>
              <a:rPr lang="ja-JP" altLang="en-US" sz="2800" dirty="0"/>
              <a:t>により規格化された映像データの圧縮方式（</a:t>
            </a:r>
            <a:r>
              <a:rPr lang="ja-JP" altLang="en-US" sz="2800" dirty="0">
                <a:hlinkClick r:id="rId5"/>
              </a:rPr>
              <a:t>ウィキペディア</a:t>
            </a:r>
            <a:r>
              <a:rPr lang="ja-JP" altLang="en-US" sz="2800" dirty="0"/>
              <a:t>） </a:t>
            </a:r>
            <a:br>
              <a:rPr lang="ja-JP" altLang="en-US" sz="2800" dirty="0"/>
            </a:br>
            <a:r>
              <a:rPr lang="ja-JP" altLang="en-US" sz="2800" dirty="0"/>
              <a:t/>
            </a:r>
            <a:br>
              <a:rPr lang="ja-JP" altLang="en-US" sz="2800" dirty="0"/>
            </a:br>
            <a:r>
              <a:rPr lang="ja-JP" altLang="en-US" sz="2800" dirty="0">
                <a:hlinkClick r:id="rId6"/>
              </a:rPr>
              <a:t>ＭＰＥＧ１</a:t>
            </a:r>
            <a:r>
              <a:rPr lang="ja-JP" altLang="en-US" sz="2800" dirty="0"/>
              <a:t>：Ｖｉｄｅｏ ＣＤ（ＶＨＳ</a:t>
            </a:r>
            <a:r>
              <a:rPr lang="ja-JP" altLang="en-US" sz="2800" dirty="0" smtClean="0"/>
              <a:t>）</a:t>
            </a:r>
            <a:r>
              <a:rPr lang="ja-JP" altLang="en-US" sz="2800" dirty="0"/>
              <a:t/>
            </a:r>
            <a:br>
              <a:rPr lang="ja-JP" altLang="en-US" sz="2800" dirty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 smtClean="0">
                <a:hlinkClick r:id="rId7"/>
              </a:rPr>
              <a:t>ＭＰＥＧ２</a:t>
            </a:r>
            <a:r>
              <a:rPr lang="ja-JP" altLang="en-US" sz="2800" dirty="0"/>
              <a:t>：ＤＶＤ Ｖｉｄｅｏ、地上デジ</a:t>
            </a:r>
            <a:br>
              <a:rPr lang="ja-JP" altLang="en-US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>
                <a:hlinkClick r:id="rId8"/>
              </a:rPr>
              <a:t>ＭＰＥＧ４</a:t>
            </a:r>
            <a:r>
              <a:rPr lang="ja-JP" altLang="en-US" sz="2800" dirty="0"/>
              <a:t>：携帯電話</a:t>
            </a:r>
            <a:r>
              <a:rPr lang="ja-JP" altLang="en-US" sz="2800"/>
              <a:t>、</a:t>
            </a:r>
            <a:r>
              <a:rPr lang="ja-JP" altLang="en-US" sz="2800" smtClean="0"/>
              <a:t>ワンセグ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画像（動画）の圧縮</a:t>
            </a:r>
            <a:endParaRPr lang="en-US" altLang="ja-JP"/>
          </a:p>
        </p:txBody>
      </p:sp>
      <p:sp>
        <p:nvSpPr>
          <p:cNvPr id="355336" name="AutoShape 8"/>
          <p:cNvSpPr>
            <a:spLocks noChangeArrowheads="1"/>
          </p:cNvSpPr>
          <p:nvPr/>
        </p:nvSpPr>
        <p:spPr bwMode="auto">
          <a:xfrm rot="5400000">
            <a:off x="-1045368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39" name="AutoShape 11"/>
          <p:cNvSpPr>
            <a:spLocks noChangeArrowheads="1"/>
          </p:cNvSpPr>
          <p:nvPr/>
        </p:nvSpPr>
        <p:spPr bwMode="auto">
          <a:xfrm rot="5400000">
            <a:off x="647700" y="2887663"/>
            <a:ext cx="792163" cy="43338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5341" name="Oval 13"/>
          <p:cNvSpPr>
            <a:spLocks noChangeArrowheads="1"/>
          </p:cNvSpPr>
          <p:nvPr/>
        </p:nvSpPr>
        <p:spPr bwMode="auto">
          <a:xfrm>
            <a:off x="1042988" y="4149725"/>
            <a:ext cx="36036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42" name="Line 14"/>
          <p:cNvSpPr>
            <a:spLocks noChangeShapeType="1"/>
          </p:cNvSpPr>
          <p:nvPr/>
        </p:nvSpPr>
        <p:spPr bwMode="auto">
          <a:xfrm flipV="1">
            <a:off x="1474788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43" name="AutoShape 15"/>
          <p:cNvSpPr>
            <a:spLocks noChangeArrowheads="1"/>
          </p:cNvSpPr>
          <p:nvPr/>
        </p:nvSpPr>
        <p:spPr bwMode="auto">
          <a:xfrm rot="5400000">
            <a:off x="1042194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44" name="AutoShape 16"/>
          <p:cNvSpPr>
            <a:spLocks noChangeArrowheads="1"/>
          </p:cNvSpPr>
          <p:nvPr/>
        </p:nvSpPr>
        <p:spPr bwMode="auto">
          <a:xfrm rot="5400000">
            <a:off x="2735262" y="2887663"/>
            <a:ext cx="792163" cy="4333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5345" name="Oval 17"/>
          <p:cNvSpPr>
            <a:spLocks noChangeArrowheads="1"/>
          </p:cNvSpPr>
          <p:nvPr/>
        </p:nvSpPr>
        <p:spPr bwMode="auto">
          <a:xfrm>
            <a:off x="3348038" y="3933825"/>
            <a:ext cx="36036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46" name="Line 18"/>
          <p:cNvSpPr>
            <a:spLocks noChangeShapeType="1"/>
          </p:cNvSpPr>
          <p:nvPr/>
        </p:nvSpPr>
        <p:spPr bwMode="auto">
          <a:xfrm flipV="1">
            <a:off x="3562350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47" name="AutoShape 19"/>
          <p:cNvSpPr>
            <a:spLocks noChangeArrowheads="1"/>
          </p:cNvSpPr>
          <p:nvPr/>
        </p:nvSpPr>
        <p:spPr bwMode="auto">
          <a:xfrm rot="5400000">
            <a:off x="3131344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48" name="AutoShape 20"/>
          <p:cNvSpPr>
            <a:spLocks noChangeArrowheads="1"/>
          </p:cNvSpPr>
          <p:nvPr/>
        </p:nvSpPr>
        <p:spPr bwMode="auto">
          <a:xfrm rot="5400000">
            <a:off x="4824412" y="2887663"/>
            <a:ext cx="792163" cy="4333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5349" name="Oval 21"/>
          <p:cNvSpPr>
            <a:spLocks noChangeArrowheads="1"/>
          </p:cNvSpPr>
          <p:nvPr/>
        </p:nvSpPr>
        <p:spPr bwMode="auto">
          <a:xfrm>
            <a:off x="5651500" y="3716338"/>
            <a:ext cx="360363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50" name="Line 22"/>
          <p:cNvSpPr>
            <a:spLocks noChangeShapeType="1"/>
          </p:cNvSpPr>
          <p:nvPr/>
        </p:nvSpPr>
        <p:spPr bwMode="auto">
          <a:xfrm flipV="1">
            <a:off x="5651500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51" name="AutoShape 23"/>
          <p:cNvSpPr>
            <a:spLocks noChangeArrowheads="1"/>
          </p:cNvSpPr>
          <p:nvPr/>
        </p:nvSpPr>
        <p:spPr bwMode="auto">
          <a:xfrm rot="5400000">
            <a:off x="5220494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52" name="AutoShape 24"/>
          <p:cNvSpPr>
            <a:spLocks noChangeArrowheads="1"/>
          </p:cNvSpPr>
          <p:nvPr/>
        </p:nvSpPr>
        <p:spPr bwMode="auto">
          <a:xfrm rot="5400000">
            <a:off x="6913562" y="2887663"/>
            <a:ext cx="792163" cy="4333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5353" name="Oval 25"/>
          <p:cNvSpPr>
            <a:spLocks noChangeArrowheads="1"/>
          </p:cNvSpPr>
          <p:nvPr/>
        </p:nvSpPr>
        <p:spPr bwMode="auto">
          <a:xfrm>
            <a:off x="8027988" y="3429000"/>
            <a:ext cx="36036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54" name="Line 26"/>
          <p:cNvSpPr>
            <a:spLocks noChangeShapeType="1"/>
          </p:cNvSpPr>
          <p:nvPr/>
        </p:nvSpPr>
        <p:spPr bwMode="auto">
          <a:xfrm flipV="1">
            <a:off x="7740650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55" name="AutoShape 27"/>
          <p:cNvSpPr>
            <a:spLocks noChangeArrowheads="1"/>
          </p:cNvSpPr>
          <p:nvPr/>
        </p:nvSpPr>
        <p:spPr bwMode="auto">
          <a:xfrm rot="5400000">
            <a:off x="3023394" y="3896519"/>
            <a:ext cx="1008062" cy="647700"/>
          </a:xfrm>
          <a:custGeom>
            <a:avLst/>
            <a:gdLst>
              <a:gd name="G0" fmla="+- 5102 0 0"/>
              <a:gd name="G1" fmla="+- 21600 0 5102"/>
              <a:gd name="G2" fmla="*/ 5102 1 2"/>
              <a:gd name="G3" fmla="+- 21600 0 G2"/>
              <a:gd name="G4" fmla="+/ 5102 21600 2"/>
              <a:gd name="G5" fmla="+/ G1 0 2"/>
              <a:gd name="G6" fmla="*/ 21600 21600 5102"/>
              <a:gd name="G7" fmla="*/ G6 1 2"/>
              <a:gd name="G8" fmla="+- 21600 0 G7"/>
              <a:gd name="G9" fmla="*/ 21600 1 2"/>
              <a:gd name="G10" fmla="+- 5102 0 G9"/>
              <a:gd name="G11" fmla="?: G10 G8 0"/>
              <a:gd name="G12" fmla="?: G10 G7 21600"/>
              <a:gd name="T0" fmla="*/ 19049 w 21600"/>
              <a:gd name="T1" fmla="*/ 10800 h 21600"/>
              <a:gd name="T2" fmla="*/ 10800 w 21600"/>
              <a:gd name="T3" fmla="*/ 21600 h 21600"/>
              <a:gd name="T4" fmla="*/ 2551 w 21600"/>
              <a:gd name="T5" fmla="*/ 10800 h 21600"/>
              <a:gd name="T6" fmla="*/ 10800 w 21600"/>
              <a:gd name="T7" fmla="*/ 0 h 21600"/>
              <a:gd name="T8" fmla="*/ 4351 w 21600"/>
              <a:gd name="T9" fmla="*/ 4351 h 21600"/>
              <a:gd name="T10" fmla="*/ 17249 w 21600"/>
              <a:gd name="T11" fmla="*/ 172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102" y="21600"/>
                </a:lnTo>
                <a:lnTo>
                  <a:pt x="16498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5356" name="AutoShape 28"/>
          <p:cNvSpPr>
            <a:spLocks noChangeArrowheads="1"/>
          </p:cNvSpPr>
          <p:nvPr/>
        </p:nvSpPr>
        <p:spPr bwMode="auto">
          <a:xfrm rot="5400000">
            <a:off x="5328444" y="3680619"/>
            <a:ext cx="1008062" cy="647700"/>
          </a:xfrm>
          <a:custGeom>
            <a:avLst/>
            <a:gdLst>
              <a:gd name="G0" fmla="+- 5102 0 0"/>
              <a:gd name="G1" fmla="+- 21600 0 5102"/>
              <a:gd name="G2" fmla="*/ 5102 1 2"/>
              <a:gd name="G3" fmla="+- 21600 0 G2"/>
              <a:gd name="G4" fmla="+/ 5102 21600 2"/>
              <a:gd name="G5" fmla="+/ G1 0 2"/>
              <a:gd name="G6" fmla="*/ 21600 21600 5102"/>
              <a:gd name="G7" fmla="*/ G6 1 2"/>
              <a:gd name="G8" fmla="+- 21600 0 G7"/>
              <a:gd name="G9" fmla="*/ 21600 1 2"/>
              <a:gd name="G10" fmla="+- 5102 0 G9"/>
              <a:gd name="G11" fmla="?: G10 G8 0"/>
              <a:gd name="G12" fmla="?: G10 G7 21600"/>
              <a:gd name="T0" fmla="*/ 19049 w 21600"/>
              <a:gd name="T1" fmla="*/ 10800 h 21600"/>
              <a:gd name="T2" fmla="*/ 10800 w 21600"/>
              <a:gd name="T3" fmla="*/ 21600 h 21600"/>
              <a:gd name="T4" fmla="*/ 2551 w 21600"/>
              <a:gd name="T5" fmla="*/ 10800 h 21600"/>
              <a:gd name="T6" fmla="*/ 10800 w 21600"/>
              <a:gd name="T7" fmla="*/ 0 h 21600"/>
              <a:gd name="T8" fmla="*/ 4351 w 21600"/>
              <a:gd name="T9" fmla="*/ 4351 h 21600"/>
              <a:gd name="T10" fmla="*/ 17249 w 21600"/>
              <a:gd name="T11" fmla="*/ 172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102" y="21600"/>
                </a:lnTo>
                <a:lnTo>
                  <a:pt x="16498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5357" name="Line 29"/>
          <p:cNvSpPr>
            <a:spLocks noChangeShapeType="1"/>
          </p:cNvSpPr>
          <p:nvPr/>
        </p:nvSpPr>
        <p:spPr bwMode="auto">
          <a:xfrm>
            <a:off x="468313" y="6597650"/>
            <a:ext cx="8353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58" name="Text Box 30"/>
          <p:cNvSpPr txBox="1">
            <a:spLocks noChangeArrowheads="1"/>
          </p:cNvSpPr>
          <p:nvPr/>
        </p:nvSpPr>
        <p:spPr bwMode="auto">
          <a:xfrm>
            <a:off x="2916238" y="1989138"/>
            <a:ext cx="3730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変化した部分だけ情報として残す</a:t>
            </a:r>
          </a:p>
        </p:txBody>
      </p:sp>
      <p:sp>
        <p:nvSpPr>
          <p:cNvPr id="355359" name="Line 31"/>
          <p:cNvSpPr>
            <a:spLocks noChangeShapeType="1"/>
          </p:cNvSpPr>
          <p:nvPr/>
        </p:nvSpPr>
        <p:spPr bwMode="auto">
          <a:xfrm>
            <a:off x="3492500" y="2492375"/>
            <a:ext cx="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5360" name="Line 32"/>
          <p:cNvSpPr>
            <a:spLocks noChangeShapeType="1"/>
          </p:cNvSpPr>
          <p:nvPr/>
        </p:nvSpPr>
        <p:spPr bwMode="auto">
          <a:xfrm>
            <a:off x="5795963" y="2492375"/>
            <a:ext cx="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55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55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55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55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55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55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5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5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5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5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43" grpId="0" animBg="1"/>
      <p:bldP spid="355344" grpId="0" animBg="1"/>
      <p:bldP spid="355346" grpId="0" animBg="1"/>
      <p:bldP spid="355347" grpId="0" animBg="1"/>
      <p:bldP spid="355348" grpId="0" animBg="1"/>
      <p:bldP spid="355350" grpId="0" animBg="1"/>
      <p:bldP spid="355355" grpId="0" animBg="1"/>
      <p:bldP spid="355356" grpId="0" animBg="1"/>
      <p:bldP spid="355358" grpId="0"/>
      <p:bldP spid="355359" grpId="0" animBg="1"/>
      <p:bldP spid="3553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デジタルテレビ（倍速再生）</a:t>
            </a:r>
            <a:endParaRPr lang="en-US" altLang="ja-JP"/>
          </a:p>
        </p:txBody>
      </p:sp>
      <p:sp>
        <p:nvSpPr>
          <p:cNvPr id="357381" name="AutoShape 5"/>
          <p:cNvSpPr>
            <a:spLocks noChangeArrowheads="1"/>
          </p:cNvSpPr>
          <p:nvPr/>
        </p:nvSpPr>
        <p:spPr bwMode="auto">
          <a:xfrm rot="5400000">
            <a:off x="-1045368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82" name="AutoShape 6"/>
          <p:cNvSpPr>
            <a:spLocks noChangeArrowheads="1"/>
          </p:cNvSpPr>
          <p:nvPr/>
        </p:nvSpPr>
        <p:spPr bwMode="auto">
          <a:xfrm rot="5400000">
            <a:off x="647700" y="2887663"/>
            <a:ext cx="792163" cy="43338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7383" name="Oval 7"/>
          <p:cNvSpPr>
            <a:spLocks noChangeArrowheads="1"/>
          </p:cNvSpPr>
          <p:nvPr/>
        </p:nvSpPr>
        <p:spPr bwMode="auto">
          <a:xfrm>
            <a:off x="1042988" y="4149725"/>
            <a:ext cx="36036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84" name="Line 8"/>
          <p:cNvSpPr>
            <a:spLocks noChangeShapeType="1"/>
          </p:cNvSpPr>
          <p:nvPr/>
        </p:nvSpPr>
        <p:spPr bwMode="auto">
          <a:xfrm flipV="1">
            <a:off x="1474788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85" name="AutoShape 9"/>
          <p:cNvSpPr>
            <a:spLocks noChangeArrowheads="1"/>
          </p:cNvSpPr>
          <p:nvPr/>
        </p:nvSpPr>
        <p:spPr bwMode="auto">
          <a:xfrm rot="5400000">
            <a:off x="1042194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86" name="AutoShape 10"/>
          <p:cNvSpPr>
            <a:spLocks noChangeArrowheads="1"/>
          </p:cNvSpPr>
          <p:nvPr/>
        </p:nvSpPr>
        <p:spPr bwMode="auto">
          <a:xfrm rot="5400000">
            <a:off x="2735262" y="2887663"/>
            <a:ext cx="792163" cy="4333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7387" name="Oval 11"/>
          <p:cNvSpPr>
            <a:spLocks noChangeArrowheads="1"/>
          </p:cNvSpPr>
          <p:nvPr/>
        </p:nvSpPr>
        <p:spPr bwMode="auto">
          <a:xfrm>
            <a:off x="3348038" y="3933825"/>
            <a:ext cx="36036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88" name="Line 12"/>
          <p:cNvSpPr>
            <a:spLocks noChangeShapeType="1"/>
          </p:cNvSpPr>
          <p:nvPr/>
        </p:nvSpPr>
        <p:spPr bwMode="auto">
          <a:xfrm flipV="1">
            <a:off x="3562350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89" name="AutoShape 13"/>
          <p:cNvSpPr>
            <a:spLocks noChangeArrowheads="1"/>
          </p:cNvSpPr>
          <p:nvPr/>
        </p:nvSpPr>
        <p:spPr bwMode="auto">
          <a:xfrm rot="5400000">
            <a:off x="3131344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90" name="AutoShape 14"/>
          <p:cNvSpPr>
            <a:spLocks noChangeArrowheads="1"/>
          </p:cNvSpPr>
          <p:nvPr/>
        </p:nvSpPr>
        <p:spPr bwMode="auto">
          <a:xfrm rot="5400000">
            <a:off x="4824412" y="2887663"/>
            <a:ext cx="792163" cy="4333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7391" name="Oval 15"/>
          <p:cNvSpPr>
            <a:spLocks noChangeArrowheads="1"/>
          </p:cNvSpPr>
          <p:nvPr/>
        </p:nvSpPr>
        <p:spPr bwMode="auto">
          <a:xfrm>
            <a:off x="5651500" y="3716338"/>
            <a:ext cx="360363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92" name="Line 16"/>
          <p:cNvSpPr>
            <a:spLocks noChangeShapeType="1"/>
          </p:cNvSpPr>
          <p:nvPr/>
        </p:nvSpPr>
        <p:spPr bwMode="auto">
          <a:xfrm flipV="1">
            <a:off x="5651500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93" name="AutoShape 17"/>
          <p:cNvSpPr>
            <a:spLocks noChangeArrowheads="1"/>
          </p:cNvSpPr>
          <p:nvPr/>
        </p:nvSpPr>
        <p:spPr bwMode="auto">
          <a:xfrm rot="5400000">
            <a:off x="5220494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94" name="AutoShape 18"/>
          <p:cNvSpPr>
            <a:spLocks noChangeArrowheads="1"/>
          </p:cNvSpPr>
          <p:nvPr/>
        </p:nvSpPr>
        <p:spPr bwMode="auto">
          <a:xfrm rot="5400000">
            <a:off x="6913562" y="2887663"/>
            <a:ext cx="792163" cy="4333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7395" name="Oval 19"/>
          <p:cNvSpPr>
            <a:spLocks noChangeArrowheads="1"/>
          </p:cNvSpPr>
          <p:nvPr/>
        </p:nvSpPr>
        <p:spPr bwMode="auto">
          <a:xfrm>
            <a:off x="8027988" y="3429000"/>
            <a:ext cx="36036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96" name="Line 20"/>
          <p:cNvSpPr>
            <a:spLocks noChangeShapeType="1"/>
          </p:cNvSpPr>
          <p:nvPr/>
        </p:nvSpPr>
        <p:spPr bwMode="auto">
          <a:xfrm flipV="1">
            <a:off x="7740650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7399" name="Line 23"/>
          <p:cNvSpPr>
            <a:spLocks noChangeShapeType="1"/>
          </p:cNvSpPr>
          <p:nvPr/>
        </p:nvSpPr>
        <p:spPr bwMode="auto">
          <a:xfrm>
            <a:off x="468313" y="6597650"/>
            <a:ext cx="8353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5" grpId="0" animBg="1"/>
      <p:bldP spid="357386" grpId="0" animBg="1"/>
      <p:bldP spid="357387" grpId="0" animBg="1"/>
      <p:bldP spid="357388" grpId="0" animBg="1"/>
      <p:bldP spid="357393" grpId="0" animBg="1"/>
      <p:bldP spid="357394" grpId="0" animBg="1"/>
      <p:bldP spid="357395" grpId="0" animBg="1"/>
      <p:bldP spid="3573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3D</a:t>
            </a:r>
            <a:r>
              <a:rPr lang="ja-JP" altLang="en-US"/>
              <a:t>デジタルテレビ</a:t>
            </a:r>
            <a:endParaRPr lang="en-US" altLang="ja-JP"/>
          </a:p>
        </p:txBody>
      </p:sp>
      <p:sp>
        <p:nvSpPr>
          <p:cNvPr id="359429" name="AutoShape 5"/>
          <p:cNvSpPr>
            <a:spLocks noChangeArrowheads="1"/>
          </p:cNvSpPr>
          <p:nvPr/>
        </p:nvSpPr>
        <p:spPr bwMode="auto">
          <a:xfrm rot="5400000">
            <a:off x="-1045368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30" name="AutoShape 6"/>
          <p:cNvSpPr>
            <a:spLocks noChangeArrowheads="1"/>
          </p:cNvSpPr>
          <p:nvPr/>
        </p:nvSpPr>
        <p:spPr bwMode="auto">
          <a:xfrm rot="5400000">
            <a:off x="647700" y="2887663"/>
            <a:ext cx="792163" cy="43338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9431" name="Oval 7"/>
          <p:cNvSpPr>
            <a:spLocks noChangeArrowheads="1"/>
          </p:cNvSpPr>
          <p:nvPr/>
        </p:nvSpPr>
        <p:spPr bwMode="auto">
          <a:xfrm>
            <a:off x="1042988" y="4149725"/>
            <a:ext cx="36036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 flipV="1">
            <a:off x="1474788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45" name="Line 21"/>
          <p:cNvSpPr>
            <a:spLocks noChangeShapeType="1"/>
          </p:cNvSpPr>
          <p:nvPr/>
        </p:nvSpPr>
        <p:spPr bwMode="auto">
          <a:xfrm>
            <a:off x="468313" y="6597650"/>
            <a:ext cx="8353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46" name="AutoShape 22"/>
          <p:cNvSpPr>
            <a:spLocks noChangeArrowheads="1"/>
          </p:cNvSpPr>
          <p:nvPr/>
        </p:nvSpPr>
        <p:spPr bwMode="auto">
          <a:xfrm rot="5400000">
            <a:off x="3132932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47" name="AutoShape 23"/>
          <p:cNvSpPr>
            <a:spLocks noChangeArrowheads="1"/>
          </p:cNvSpPr>
          <p:nvPr/>
        </p:nvSpPr>
        <p:spPr bwMode="auto">
          <a:xfrm rot="5400000">
            <a:off x="4826000" y="2887663"/>
            <a:ext cx="792163" cy="43338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9448" name="Oval 24"/>
          <p:cNvSpPr>
            <a:spLocks noChangeArrowheads="1"/>
          </p:cNvSpPr>
          <p:nvPr/>
        </p:nvSpPr>
        <p:spPr bwMode="auto">
          <a:xfrm>
            <a:off x="5438775" y="3933825"/>
            <a:ext cx="360363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49" name="Line 25"/>
          <p:cNvSpPr>
            <a:spLocks noChangeShapeType="1"/>
          </p:cNvSpPr>
          <p:nvPr/>
        </p:nvSpPr>
        <p:spPr bwMode="auto">
          <a:xfrm flipV="1">
            <a:off x="5653088" y="4884738"/>
            <a:ext cx="720725" cy="41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50" name="AutoShape 26"/>
          <p:cNvSpPr>
            <a:spLocks noChangeArrowheads="1"/>
          </p:cNvSpPr>
          <p:nvPr/>
        </p:nvSpPr>
        <p:spPr bwMode="auto">
          <a:xfrm rot="5400000">
            <a:off x="1043782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51" name="AutoShape 27"/>
          <p:cNvSpPr>
            <a:spLocks noChangeArrowheads="1"/>
          </p:cNvSpPr>
          <p:nvPr/>
        </p:nvSpPr>
        <p:spPr bwMode="auto">
          <a:xfrm rot="5400000">
            <a:off x="2736850" y="2887663"/>
            <a:ext cx="792163" cy="433387"/>
          </a:xfrm>
          <a:custGeom>
            <a:avLst/>
            <a:gdLst>
              <a:gd name="G0" fmla="+- 3289 0 0"/>
              <a:gd name="G1" fmla="+- 21600 0 3289"/>
              <a:gd name="G2" fmla="*/ 3289 1 2"/>
              <a:gd name="G3" fmla="+- 21600 0 G2"/>
              <a:gd name="G4" fmla="+/ 3289 21600 2"/>
              <a:gd name="G5" fmla="+/ G1 0 2"/>
              <a:gd name="G6" fmla="*/ 21600 21600 3289"/>
              <a:gd name="G7" fmla="*/ G6 1 2"/>
              <a:gd name="G8" fmla="+- 21600 0 G7"/>
              <a:gd name="G9" fmla="*/ 21600 1 2"/>
              <a:gd name="G10" fmla="+- 3289 0 G9"/>
              <a:gd name="G11" fmla="?: G10 G8 0"/>
              <a:gd name="G12" fmla="?: G10 G7 21600"/>
              <a:gd name="T0" fmla="*/ 19955 w 21600"/>
              <a:gd name="T1" fmla="*/ 10800 h 21600"/>
              <a:gd name="T2" fmla="*/ 10800 w 21600"/>
              <a:gd name="T3" fmla="*/ 21600 h 21600"/>
              <a:gd name="T4" fmla="*/ 1645 w 21600"/>
              <a:gd name="T5" fmla="*/ 10800 h 21600"/>
              <a:gd name="T6" fmla="*/ 10800 w 21600"/>
              <a:gd name="T7" fmla="*/ 0 h 21600"/>
              <a:gd name="T8" fmla="*/ 3445 w 21600"/>
              <a:gd name="T9" fmla="*/ 3445 h 21600"/>
              <a:gd name="T10" fmla="*/ 18155 w 21600"/>
              <a:gd name="T11" fmla="*/ 1815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289" y="21600"/>
                </a:lnTo>
                <a:lnTo>
                  <a:pt x="1831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9452" name="Oval 28"/>
          <p:cNvSpPr>
            <a:spLocks noChangeArrowheads="1"/>
          </p:cNvSpPr>
          <p:nvPr/>
        </p:nvSpPr>
        <p:spPr bwMode="auto">
          <a:xfrm>
            <a:off x="3132138" y="4149725"/>
            <a:ext cx="431800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9453" name="Line 29"/>
          <p:cNvSpPr>
            <a:spLocks noChangeShapeType="1"/>
          </p:cNvSpPr>
          <p:nvPr/>
        </p:nvSpPr>
        <p:spPr bwMode="auto">
          <a:xfrm flipV="1">
            <a:off x="3563938" y="4968875"/>
            <a:ext cx="576262" cy="331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9454" name="AutoShape 30"/>
          <p:cNvSpPr>
            <a:spLocks noChangeArrowheads="1"/>
          </p:cNvSpPr>
          <p:nvPr/>
        </p:nvSpPr>
        <p:spPr bwMode="auto">
          <a:xfrm rot="5400000">
            <a:off x="5220494" y="2997994"/>
            <a:ext cx="5040312" cy="172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59456" name="Oval 32"/>
          <p:cNvSpPr>
            <a:spLocks noChangeArrowheads="1"/>
          </p:cNvSpPr>
          <p:nvPr/>
        </p:nvSpPr>
        <p:spPr bwMode="auto">
          <a:xfrm>
            <a:off x="7526338" y="3933825"/>
            <a:ext cx="430212" cy="5746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9458" name="Text Box 34"/>
          <p:cNvSpPr txBox="1">
            <a:spLocks noChangeArrowheads="1"/>
          </p:cNvSpPr>
          <p:nvPr/>
        </p:nvSpPr>
        <p:spPr bwMode="auto">
          <a:xfrm>
            <a:off x="673100" y="5984875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右目用</a:t>
            </a:r>
          </a:p>
        </p:txBody>
      </p:sp>
      <p:sp>
        <p:nvSpPr>
          <p:cNvPr id="359459" name="Text Box 35"/>
          <p:cNvSpPr txBox="1">
            <a:spLocks noChangeArrowheads="1"/>
          </p:cNvSpPr>
          <p:nvPr/>
        </p:nvSpPr>
        <p:spPr bwMode="auto">
          <a:xfrm>
            <a:off x="2771775" y="5984875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左目用</a:t>
            </a:r>
          </a:p>
        </p:txBody>
      </p:sp>
      <p:sp>
        <p:nvSpPr>
          <p:cNvPr id="359460" name="Text Box 36"/>
          <p:cNvSpPr txBox="1">
            <a:spLocks noChangeArrowheads="1"/>
          </p:cNvSpPr>
          <p:nvPr/>
        </p:nvSpPr>
        <p:spPr bwMode="auto">
          <a:xfrm>
            <a:off x="4849813" y="5984875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右目用</a:t>
            </a:r>
          </a:p>
        </p:txBody>
      </p:sp>
      <p:sp>
        <p:nvSpPr>
          <p:cNvPr id="359461" name="Text Box 37"/>
          <p:cNvSpPr txBox="1">
            <a:spLocks noChangeArrowheads="1"/>
          </p:cNvSpPr>
          <p:nvPr/>
        </p:nvSpPr>
        <p:spPr bwMode="auto">
          <a:xfrm>
            <a:off x="7010400" y="5984875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左目用</a:t>
            </a:r>
          </a:p>
        </p:txBody>
      </p:sp>
      <p:sp>
        <p:nvSpPr>
          <p:cNvPr id="359462" name="AutoShape 38"/>
          <p:cNvSpPr>
            <a:spLocks noChangeArrowheads="1"/>
          </p:cNvSpPr>
          <p:nvPr/>
        </p:nvSpPr>
        <p:spPr bwMode="auto">
          <a:xfrm rot="5400000">
            <a:off x="6911975" y="2887663"/>
            <a:ext cx="792163" cy="433387"/>
          </a:xfrm>
          <a:custGeom>
            <a:avLst/>
            <a:gdLst>
              <a:gd name="G0" fmla="+- 3289 0 0"/>
              <a:gd name="G1" fmla="+- 21600 0 3289"/>
              <a:gd name="G2" fmla="*/ 3289 1 2"/>
              <a:gd name="G3" fmla="+- 21600 0 G2"/>
              <a:gd name="G4" fmla="+/ 3289 21600 2"/>
              <a:gd name="G5" fmla="+/ G1 0 2"/>
              <a:gd name="G6" fmla="*/ 21600 21600 3289"/>
              <a:gd name="G7" fmla="*/ G6 1 2"/>
              <a:gd name="G8" fmla="+- 21600 0 G7"/>
              <a:gd name="G9" fmla="*/ 21600 1 2"/>
              <a:gd name="G10" fmla="+- 3289 0 G9"/>
              <a:gd name="G11" fmla="?: G10 G8 0"/>
              <a:gd name="G12" fmla="?: G10 G7 21600"/>
              <a:gd name="T0" fmla="*/ 19955 w 21600"/>
              <a:gd name="T1" fmla="*/ 10800 h 21600"/>
              <a:gd name="T2" fmla="*/ 10800 w 21600"/>
              <a:gd name="T3" fmla="*/ 21600 h 21600"/>
              <a:gd name="T4" fmla="*/ 1645 w 21600"/>
              <a:gd name="T5" fmla="*/ 10800 h 21600"/>
              <a:gd name="T6" fmla="*/ 10800 w 21600"/>
              <a:gd name="T7" fmla="*/ 0 h 21600"/>
              <a:gd name="T8" fmla="*/ 3445 w 21600"/>
              <a:gd name="T9" fmla="*/ 3445 h 21600"/>
              <a:gd name="T10" fmla="*/ 18155 w 21600"/>
              <a:gd name="T11" fmla="*/ 1815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289" y="21600"/>
                </a:lnTo>
                <a:lnTo>
                  <a:pt x="1831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59463" name="Line 39"/>
          <p:cNvSpPr>
            <a:spLocks noChangeShapeType="1"/>
          </p:cNvSpPr>
          <p:nvPr/>
        </p:nvSpPr>
        <p:spPr bwMode="auto">
          <a:xfrm flipV="1">
            <a:off x="7740650" y="4968875"/>
            <a:ext cx="576263" cy="331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2605</TotalTime>
  <Words>119</Words>
  <Application>Microsoft Office PowerPoint</Application>
  <PresentationFormat>画面に合わせる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符号理論（講義前半）</vt:lpstr>
      <vt:lpstr>画像（動画）のフォーマット</vt:lpstr>
      <vt:lpstr>画像（動画）の圧縮</vt:lpstr>
      <vt:lpstr>デジタルテレビ（倍速再生）</vt:lpstr>
      <vt:lpstr>3Dデジタルテレビ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257</cp:revision>
  <dcterms:created xsi:type="dcterms:W3CDTF">1601-01-01T00:00:00Z</dcterms:created>
  <dcterms:modified xsi:type="dcterms:W3CDTF">2019-05-21T11:55:58Z</dcterms:modified>
</cp:coreProperties>
</file>