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85" r:id="rId2"/>
    <p:sldId id="465" r:id="rId3"/>
    <p:sldId id="288" r:id="rId4"/>
    <p:sldId id="289" r:id="rId5"/>
    <p:sldId id="290" r:id="rId6"/>
    <p:sldId id="291" r:id="rId7"/>
    <p:sldId id="292" r:id="rId8"/>
    <p:sldId id="367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8D6A6-11BE-426E-BB0F-8EB7BAE4BD16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9140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5773C-421E-4FC6-A093-C57A59E7FA4D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9885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C5449-EC1A-472C-B32B-6B5DB76F17D1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9325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45E1A-A834-430E-9B69-9B3A0CC03AC7}" type="slidenum">
              <a:rPr lang="ja-JP" altLang="en-US"/>
              <a:pPr/>
              <a:t>12</a:t>
            </a:fld>
            <a:endParaRPr lang="en-US" altLang="ja-JP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5319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C17475-C322-4A3F-A0DE-03572F5B24C7}" type="slidenum">
              <a:rPr lang="ja-JP" altLang="en-US"/>
              <a:pPr/>
              <a:t>13</a:t>
            </a:fld>
            <a:endParaRPr lang="en-US" altLang="ja-JP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3338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B4B1A-BDC0-45D4-96A4-2E510A72416B}" type="slidenum">
              <a:rPr lang="ja-JP" altLang="en-US"/>
              <a:pPr/>
              <a:t>14</a:t>
            </a:fld>
            <a:endParaRPr lang="en-US" altLang="ja-JP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4688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FB56A-6428-4821-8A77-5CBFE2D744A8}" type="slidenum">
              <a:rPr lang="ja-JP" altLang="en-US"/>
              <a:pPr/>
              <a:t>15</a:t>
            </a:fld>
            <a:endParaRPr lang="en-US" altLang="ja-JP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5003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E878D-0074-427C-B2AC-E2F148E7C50A}" type="slidenum">
              <a:rPr lang="ja-JP" altLang="en-US"/>
              <a:pPr/>
              <a:t>16</a:t>
            </a:fld>
            <a:endParaRPr lang="en-US" altLang="ja-JP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79232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394A7-89D3-4172-8CCB-EE2C44BD51DE}" type="slidenum">
              <a:rPr lang="ja-JP" altLang="en-US"/>
              <a:pPr/>
              <a:t>17</a:t>
            </a:fld>
            <a:endParaRPr lang="en-US" altLang="ja-JP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722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632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9E29F-B7C5-4C60-BC66-EF043FAF3BAF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191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8CF70-2B69-4A08-BAF2-C47236D269E7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620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D7BB1-A2C1-487A-A12D-C0BBBF3B009D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7033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097B2B-3676-4087-8F1E-73C2502BE99A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122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6D98D-C895-4B47-B3E4-5D7FABEED389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39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1B84D-74D2-4B2A-A7E7-78D7F303CE73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2659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02963-C901-4EAB-BAEE-B78A925ED7C1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191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ハミング距離</a:t>
            </a:r>
            <a:r>
              <a:rPr lang="en-US" altLang="ja-JP"/>
              <a:t> </a:t>
            </a:r>
            <a:r>
              <a:rPr lang="ja-JP" altLang="en-US"/>
              <a:t>～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Oval 2"/>
          <p:cNvSpPr>
            <a:spLocks noChangeArrowheads="1"/>
          </p:cNvSpPr>
          <p:nvPr/>
        </p:nvSpPr>
        <p:spPr bwMode="auto">
          <a:xfrm>
            <a:off x="1258888" y="3573463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8787" name="Oval 3"/>
          <p:cNvSpPr>
            <a:spLocks noChangeArrowheads="1"/>
          </p:cNvSpPr>
          <p:nvPr/>
        </p:nvSpPr>
        <p:spPr bwMode="auto">
          <a:xfrm>
            <a:off x="1979613" y="3573463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2</a:t>
            </a:r>
            <a:r>
              <a:rPr lang="ja-JP" altLang="en-US" sz="4000"/>
              <a:t>）</a:t>
            </a:r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>
            <a:off x="4572000" y="1557338"/>
            <a:ext cx="0" cy="5300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395288" y="2174875"/>
            <a:ext cx="2012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(1)→(1,0,0)</a:t>
            </a: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1906588" y="42211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2627313" y="42211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474788" y="385445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(0,0,0)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2195513" y="435927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(1,0,0)</a:t>
            </a:r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3</a:t>
            </a:r>
          </a:p>
        </p:txBody>
      </p:sp>
      <p:sp>
        <p:nvSpPr>
          <p:cNvPr id="118796" name="Oval 12"/>
          <p:cNvSpPr>
            <a:spLocks noChangeArrowheads="1"/>
          </p:cNvSpPr>
          <p:nvPr/>
        </p:nvSpPr>
        <p:spPr bwMode="auto">
          <a:xfrm>
            <a:off x="2989263" y="35734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7" name="Oval 13"/>
          <p:cNvSpPr>
            <a:spLocks noChangeArrowheads="1"/>
          </p:cNvSpPr>
          <p:nvPr/>
        </p:nvSpPr>
        <p:spPr bwMode="auto">
          <a:xfrm>
            <a:off x="1476375" y="4797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8" name="Oval 14"/>
          <p:cNvSpPr>
            <a:spLocks noChangeArrowheads="1"/>
          </p:cNvSpPr>
          <p:nvPr/>
        </p:nvSpPr>
        <p:spPr bwMode="auto">
          <a:xfrm>
            <a:off x="2989263" y="48688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9" name="Oval 15"/>
          <p:cNvSpPr>
            <a:spLocks noChangeArrowheads="1"/>
          </p:cNvSpPr>
          <p:nvPr/>
        </p:nvSpPr>
        <p:spPr bwMode="auto">
          <a:xfrm>
            <a:off x="1476375" y="36449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590550" y="5559425"/>
            <a:ext cx="347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ハミング距離が</a:t>
            </a:r>
            <a:r>
              <a:rPr lang="en-US" altLang="ja-JP" sz="2400"/>
              <a:t>1</a:t>
            </a:r>
            <a:r>
              <a:rPr lang="ja-JP" altLang="en-US" sz="2400"/>
              <a:t>しかなく、誤りの検出しかできない</a:t>
            </a:r>
          </a:p>
        </p:txBody>
      </p:sp>
      <p:sp>
        <p:nvSpPr>
          <p:cNvPr id="118801" name="Oval 17"/>
          <p:cNvSpPr>
            <a:spLocks noChangeArrowheads="1"/>
          </p:cNvSpPr>
          <p:nvPr/>
        </p:nvSpPr>
        <p:spPr bwMode="auto">
          <a:xfrm>
            <a:off x="5364163" y="3573463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8802" name="Oval 18"/>
          <p:cNvSpPr>
            <a:spLocks noChangeArrowheads="1"/>
          </p:cNvSpPr>
          <p:nvPr/>
        </p:nvSpPr>
        <p:spPr bwMode="auto">
          <a:xfrm>
            <a:off x="6804025" y="3573463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8803" name="Oval 19"/>
          <p:cNvSpPr>
            <a:spLocks noChangeArrowheads="1"/>
          </p:cNvSpPr>
          <p:nvPr/>
        </p:nvSpPr>
        <p:spPr bwMode="auto">
          <a:xfrm>
            <a:off x="6011863" y="42211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4" name="Oval 20"/>
          <p:cNvSpPr>
            <a:spLocks noChangeArrowheads="1"/>
          </p:cNvSpPr>
          <p:nvPr/>
        </p:nvSpPr>
        <p:spPr bwMode="auto">
          <a:xfrm>
            <a:off x="7451725" y="42211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5" name="Text Box 21"/>
          <p:cNvSpPr txBox="1">
            <a:spLocks noChangeArrowheads="1"/>
          </p:cNvSpPr>
          <p:nvPr/>
        </p:nvSpPr>
        <p:spPr bwMode="auto">
          <a:xfrm>
            <a:off x="5435600" y="385445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(0,0,0)</a:t>
            </a:r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7188200" y="43576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(1,1,0)</a:t>
            </a:r>
          </a:p>
        </p:txBody>
      </p:sp>
      <p:sp>
        <p:nvSpPr>
          <p:cNvPr id="118807" name="Oval 23"/>
          <p:cNvSpPr>
            <a:spLocks noChangeArrowheads="1"/>
          </p:cNvSpPr>
          <p:nvPr/>
        </p:nvSpPr>
        <p:spPr bwMode="auto">
          <a:xfrm>
            <a:off x="6734175" y="40767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8" name="Oval 24"/>
          <p:cNvSpPr>
            <a:spLocks noChangeArrowheads="1"/>
          </p:cNvSpPr>
          <p:nvPr/>
        </p:nvSpPr>
        <p:spPr bwMode="auto">
          <a:xfrm>
            <a:off x="7885113" y="36449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9" name="Oval 25"/>
          <p:cNvSpPr>
            <a:spLocks noChangeArrowheads="1"/>
          </p:cNvSpPr>
          <p:nvPr/>
        </p:nvSpPr>
        <p:spPr bwMode="auto">
          <a:xfrm>
            <a:off x="5580063" y="4797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10" name="Text Box 26"/>
          <p:cNvSpPr txBox="1">
            <a:spLocks noChangeArrowheads="1"/>
          </p:cNvSpPr>
          <p:nvPr/>
        </p:nvSpPr>
        <p:spPr bwMode="auto">
          <a:xfrm>
            <a:off x="4935538" y="2174875"/>
            <a:ext cx="2012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(1)→(1,1,0)</a:t>
            </a:r>
          </a:p>
        </p:txBody>
      </p:sp>
      <p:sp>
        <p:nvSpPr>
          <p:cNvPr id="118811" name="Text Box 27"/>
          <p:cNvSpPr txBox="1">
            <a:spLocks noChangeArrowheads="1"/>
          </p:cNvSpPr>
          <p:nvPr/>
        </p:nvSpPr>
        <p:spPr bwMode="auto">
          <a:xfrm>
            <a:off x="5024438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3</a:t>
            </a:r>
          </a:p>
        </p:txBody>
      </p:sp>
      <p:sp>
        <p:nvSpPr>
          <p:cNvPr id="118812" name="Text Box 28"/>
          <p:cNvSpPr txBox="1">
            <a:spLocks noChangeArrowheads="1"/>
          </p:cNvSpPr>
          <p:nvPr/>
        </p:nvSpPr>
        <p:spPr bwMode="auto">
          <a:xfrm>
            <a:off x="3059113" y="334962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(1,0,1)</a:t>
            </a:r>
          </a:p>
        </p:txBody>
      </p:sp>
      <p:sp>
        <p:nvSpPr>
          <p:cNvPr id="118813" name="Text Box 29"/>
          <p:cNvSpPr txBox="1">
            <a:spLocks noChangeArrowheads="1"/>
          </p:cNvSpPr>
          <p:nvPr/>
        </p:nvSpPr>
        <p:spPr bwMode="auto">
          <a:xfrm>
            <a:off x="3011488" y="493395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(1,1,0)</a:t>
            </a:r>
          </a:p>
        </p:txBody>
      </p:sp>
      <p:sp>
        <p:nvSpPr>
          <p:cNvPr id="118814" name="Text Box 30"/>
          <p:cNvSpPr txBox="1">
            <a:spLocks noChangeArrowheads="1"/>
          </p:cNvSpPr>
          <p:nvPr/>
        </p:nvSpPr>
        <p:spPr bwMode="auto">
          <a:xfrm>
            <a:off x="563563" y="342265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(0,1,0)</a:t>
            </a:r>
          </a:p>
        </p:txBody>
      </p:sp>
      <p:sp>
        <p:nvSpPr>
          <p:cNvPr id="118815" name="Text Box 31"/>
          <p:cNvSpPr txBox="1">
            <a:spLocks noChangeArrowheads="1"/>
          </p:cNvSpPr>
          <p:nvPr/>
        </p:nvSpPr>
        <p:spPr bwMode="auto">
          <a:xfrm>
            <a:off x="563563" y="48688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(0,0,1)</a:t>
            </a:r>
          </a:p>
        </p:txBody>
      </p:sp>
      <p:sp>
        <p:nvSpPr>
          <p:cNvPr id="118816" name="Oval 32"/>
          <p:cNvSpPr>
            <a:spLocks noChangeArrowheads="1"/>
          </p:cNvSpPr>
          <p:nvPr/>
        </p:nvSpPr>
        <p:spPr bwMode="auto">
          <a:xfrm>
            <a:off x="6732588" y="43656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17" name="Text Box 33"/>
          <p:cNvSpPr txBox="1">
            <a:spLocks noChangeArrowheads="1"/>
          </p:cNvSpPr>
          <p:nvPr/>
        </p:nvSpPr>
        <p:spPr bwMode="auto">
          <a:xfrm>
            <a:off x="6443663" y="371633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(0,1,0)</a:t>
            </a:r>
          </a:p>
        </p:txBody>
      </p:sp>
      <p:sp>
        <p:nvSpPr>
          <p:cNvPr id="118818" name="Text Box 34"/>
          <p:cNvSpPr txBox="1">
            <a:spLocks noChangeArrowheads="1"/>
          </p:cNvSpPr>
          <p:nvPr/>
        </p:nvSpPr>
        <p:spPr bwMode="auto">
          <a:xfrm>
            <a:off x="6180138" y="450215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(1,0,0)</a:t>
            </a:r>
          </a:p>
        </p:txBody>
      </p:sp>
      <p:sp>
        <p:nvSpPr>
          <p:cNvPr id="118819" name="Text Box 35"/>
          <p:cNvSpPr txBox="1">
            <a:spLocks noChangeArrowheads="1"/>
          </p:cNvSpPr>
          <p:nvPr/>
        </p:nvSpPr>
        <p:spPr bwMode="auto">
          <a:xfrm>
            <a:off x="4643438" y="479742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(0,0,1)</a:t>
            </a:r>
          </a:p>
        </p:txBody>
      </p:sp>
      <p:sp>
        <p:nvSpPr>
          <p:cNvPr id="118820" name="Text Box 36"/>
          <p:cNvSpPr txBox="1">
            <a:spLocks noChangeArrowheads="1"/>
          </p:cNvSpPr>
          <p:nvPr/>
        </p:nvSpPr>
        <p:spPr bwMode="auto">
          <a:xfrm>
            <a:off x="7908925" y="334962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(1,1,1)</a:t>
            </a:r>
          </a:p>
        </p:txBody>
      </p:sp>
      <p:sp>
        <p:nvSpPr>
          <p:cNvPr id="118821" name="Text Box 37"/>
          <p:cNvSpPr txBox="1">
            <a:spLocks noChangeArrowheads="1"/>
          </p:cNvSpPr>
          <p:nvPr/>
        </p:nvSpPr>
        <p:spPr bwMode="auto">
          <a:xfrm>
            <a:off x="5127625" y="5559425"/>
            <a:ext cx="347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ハミング距離は</a:t>
            </a:r>
            <a:r>
              <a:rPr lang="en-US" altLang="ja-JP" sz="2400"/>
              <a:t>2</a:t>
            </a:r>
            <a:r>
              <a:rPr lang="ja-JP" altLang="en-US" sz="2400"/>
              <a:t>あるが、誤りの検出しかできない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3</a:t>
            </a:r>
            <a:r>
              <a:rPr lang="ja-JP" altLang="en-US" sz="4000"/>
              <a:t>）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95288" y="2174875"/>
            <a:ext cx="2012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(1)→(1,1,1)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3</a:t>
            </a:r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3708400" y="3214688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4356100" y="38623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5868988" y="3214688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6516688" y="38623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6443663" y="1603375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最小距離：</a:t>
            </a:r>
            <a:r>
              <a:rPr lang="en-US" altLang="ja-JP" sz="2400"/>
              <a:t>3</a:t>
            </a:r>
          </a:p>
        </p:txBody>
      </p:sp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3948113" y="40052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(0,0,0)</a:t>
            </a:r>
          </a:p>
        </p:txBody>
      </p:sp>
      <p:sp>
        <p:nvSpPr>
          <p:cNvPr id="120843" name="Text Box 11"/>
          <p:cNvSpPr txBox="1">
            <a:spLocks noChangeArrowheads="1"/>
          </p:cNvSpPr>
          <p:nvPr/>
        </p:nvSpPr>
        <p:spPr bwMode="auto">
          <a:xfrm>
            <a:off x="6108700" y="40052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(1,1,1)</a:t>
            </a:r>
          </a:p>
        </p:txBody>
      </p:sp>
      <p:sp>
        <p:nvSpPr>
          <p:cNvPr id="120844" name="Oval 12"/>
          <p:cNvSpPr>
            <a:spLocks noChangeArrowheads="1"/>
          </p:cNvSpPr>
          <p:nvPr/>
        </p:nvSpPr>
        <p:spPr bwMode="auto">
          <a:xfrm>
            <a:off x="4789488" y="32845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5" name="Oval 13"/>
          <p:cNvSpPr>
            <a:spLocks noChangeArrowheads="1"/>
          </p:cNvSpPr>
          <p:nvPr/>
        </p:nvSpPr>
        <p:spPr bwMode="auto">
          <a:xfrm>
            <a:off x="4716463" y="45100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6" name="Oval 14"/>
          <p:cNvSpPr>
            <a:spLocks noChangeArrowheads="1"/>
          </p:cNvSpPr>
          <p:nvPr/>
        </p:nvSpPr>
        <p:spPr bwMode="auto">
          <a:xfrm>
            <a:off x="3636963" y="3717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6157913" y="32131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8" name="Oval 16"/>
          <p:cNvSpPr>
            <a:spLocks noChangeArrowheads="1"/>
          </p:cNvSpPr>
          <p:nvPr/>
        </p:nvSpPr>
        <p:spPr bwMode="auto">
          <a:xfrm>
            <a:off x="6084888" y="44370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9" name="Oval 17"/>
          <p:cNvSpPr>
            <a:spLocks noChangeArrowheads="1"/>
          </p:cNvSpPr>
          <p:nvPr/>
        </p:nvSpPr>
        <p:spPr bwMode="auto">
          <a:xfrm>
            <a:off x="7237413" y="40052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50" name="Text Box 18"/>
          <p:cNvSpPr txBox="1">
            <a:spLocks noChangeArrowheads="1"/>
          </p:cNvSpPr>
          <p:nvPr/>
        </p:nvSpPr>
        <p:spPr bwMode="auto">
          <a:xfrm>
            <a:off x="2627313" y="35734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(1,0,0)</a:t>
            </a:r>
          </a:p>
        </p:txBody>
      </p:sp>
      <p:sp>
        <p:nvSpPr>
          <p:cNvPr id="120851" name="Text Box 19"/>
          <p:cNvSpPr txBox="1">
            <a:spLocks noChangeArrowheads="1"/>
          </p:cNvSpPr>
          <p:nvPr/>
        </p:nvSpPr>
        <p:spPr bwMode="auto">
          <a:xfrm>
            <a:off x="4356100" y="27813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(0,1,0)</a:t>
            </a:r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4308475" y="464661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(0,0,1)</a:t>
            </a: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5724525" y="27813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(0,1,1)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5675313" y="464661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(1,1,0)</a:t>
            </a:r>
          </a:p>
        </p:txBody>
      </p:sp>
      <p:sp>
        <p:nvSpPr>
          <p:cNvPr id="120855" name="Text Box 23"/>
          <p:cNvSpPr txBox="1">
            <a:spLocks noChangeArrowheads="1"/>
          </p:cNvSpPr>
          <p:nvPr/>
        </p:nvSpPr>
        <p:spPr bwMode="auto">
          <a:xfrm>
            <a:off x="7404100" y="38623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(1,0,1)</a:t>
            </a:r>
          </a:p>
        </p:txBody>
      </p:sp>
      <p:sp>
        <p:nvSpPr>
          <p:cNvPr id="120856" name="Text Box 24"/>
          <p:cNvSpPr txBox="1">
            <a:spLocks noChangeArrowheads="1"/>
          </p:cNvSpPr>
          <p:nvPr/>
        </p:nvSpPr>
        <p:spPr bwMode="auto">
          <a:xfrm>
            <a:off x="1393825" y="5702300"/>
            <a:ext cx="6356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誤った受信語</a:t>
            </a:r>
            <a:r>
              <a:rPr lang="ja-JP" altLang="en-US" sz="2400"/>
              <a:t>は</a:t>
            </a:r>
            <a:r>
              <a:rPr lang="ja-JP" altLang="en-US" sz="2400">
                <a:solidFill>
                  <a:srgbClr val="0000FF"/>
                </a:solidFill>
              </a:rPr>
              <a:t>誤りのない受信語</a:t>
            </a:r>
            <a:r>
              <a:rPr lang="ja-JP" altLang="en-US" sz="2400"/>
              <a:t>（円の中心）に誤り訂正することができる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4</a:t>
            </a:r>
            <a:r>
              <a:rPr lang="ja-JP" altLang="en-US" sz="4000"/>
              <a:t>）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95288" y="2174875"/>
            <a:ext cx="2012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(0)→(0,1,0)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(1)→(1,0,1)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3</a:t>
            </a:r>
          </a:p>
        </p:txBody>
      </p:sp>
      <p:sp>
        <p:nvSpPr>
          <p:cNvPr id="122885" name="Oval 5"/>
          <p:cNvSpPr>
            <a:spLocks noChangeArrowheads="1"/>
          </p:cNvSpPr>
          <p:nvPr/>
        </p:nvSpPr>
        <p:spPr bwMode="auto">
          <a:xfrm>
            <a:off x="3708400" y="3214688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2886" name="Oval 6"/>
          <p:cNvSpPr>
            <a:spLocks noChangeArrowheads="1"/>
          </p:cNvSpPr>
          <p:nvPr/>
        </p:nvSpPr>
        <p:spPr bwMode="auto">
          <a:xfrm>
            <a:off x="4356100" y="38623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87" name="Oval 7"/>
          <p:cNvSpPr>
            <a:spLocks noChangeArrowheads="1"/>
          </p:cNvSpPr>
          <p:nvPr/>
        </p:nvSpPr>
        <p:spPr bwMode="auto">
          <a:xfrm>
            <a:off x="5868988" y="3214688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2888" name="Oval 8"/>
          <p:cNvSpPr>
            <a:spLocks noChangeArrowheads="1"/>
          </p:cNvSpPr>
          <p:nvPr/>
        </p:nvSpPr>
        <p:spPr bwMode="auto">
          <a:xfrm>
            <a:off x="6516688" y="38623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6443663" y="1603375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最小距離：</a:t>
            </a:r>
            <a:r>
              <a:rPr lang="en-US" altLang="ja-JP" sz="2400"/>
              <a:t>3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3948113" y="40052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(0,1,0)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6108700" y="40052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(1,0,1)</a:t>
            </a:r>
          </a:p>
        </p:txBody>
      </p:sp>
      <p:sp>
        <p:nvSpPr>
          <p:cNvPr id="122892" name="Oval 12"/>
          <p:cNvSpPr>
            <a:spLocks noChangeArrowheads="1"/>
          </p:cNvSpPr>
          <p:nvPr/>
        </p:nvSpPr>
        <p:spPr bwMode="auto">
          <a:xfrm>
            <a:off x="4789488" y="32845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3" name="Oval 13"/>
          <p:cNvSpPr>
            <a:spLocks noChangeArrowheads="1"/>
          </p:cNvSpPr>
          <p:nvPr/>
        </p:nvSpPr>
        <p:spPr bwMode="auto">
          <a:xfrm>
            <a:off x="4716463" y="45100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4" name="Oval 14"/>
          <p:cNvSpPr>
            <a:spLocks noChangeArrowheads="1"/>
          </p:cNvSpPr>
          <p:nvPr/>
        </p:nvSpPr>
        <p:spPr bwMode="auto">
          <a:xfrm>
            <a:off x="3636963" y="3717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5" name="Oval 15"/>
          <p:cNvSpPr>
            <a:spLocks noChangeArrowheads="1"/>
          </p:cNvSpPr>
          <p:nvPr/>
        </p:nvSpPr>
        <p:spPr bwMode="auto">
          <a:xfrm>
            <a:off x="6157913" y="32131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6" name="Oval 16"/>
          <p:cNvSpPr>
            <a:spLocks noChangeArrowheads="1"/>
          </p:cNvSpPr>
          <p:nvPr/>
        </p:nvSpPr>
        <p:spPr bwMode="auto">
          <a:xfrm>
            <a:off x="6084888" y="44370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7" name="Oval 17"/>
          <p:cNvSpPr>
            <a:spLocks noChangeArrowheads="1"/>
          </p:cNvSpPr>
          <p:nvPr/>
        </p:nvSpPr>
        <p:spPr bwMode="auto">
          <a:xfrm>
            <a:off x="7237413" y="40052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2627313" y="35734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(1,1,0)</a:t>
            </a: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4356100" y="27813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(0,1,1)</a:t>
            </a: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4308475" y="464661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(0,0,0)</a:t>
            </a:r>
          </a:p>
        </p:txBody>
      </p:sp>
      <p:sp>
        <p:nvSpPr>
          <p:cNvPr id="122901" name="Text Box 21"/>
          <p:cNvSpPr txBox="1">
            <a:spLocks noChangeArrowheads="1"/>
          </p:cNvSpPr>
          <p:nvPr/>
        </p:nvSpPr>
        <p:spPr bwMode="auto">
          <a:xfrm>
            <a:off x="5724525" y="27813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(1,1,1)</a:t>
            </a: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5675313" y="464661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(1,0,0)</a:t>
            </a: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7404100" y="38623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(0,0,1)</a:t>
            </a: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1793875" y="5702300"/>
            <a:ext cx="5554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「ハミング距離による誤り訂正符号（</a:t>
            </a:r>
            <a:r>
              <a:rPr lang="en-US" altLang="ja-JP" sz="2400"/>
              <a:t>3</a:t>
            </a:r>
            <a:r>
              <a:rPr lang="ja-JP" altLang="en-US" sz="2400"/>
              <a:t>）」に</a:t>
            </a:r>
            <a:r>
              <a:rPr lang="ja-JP" altLang="en-US" sz="2400">
                <a:solidFill>
                  <a:srgbClr val="0000FF"/>
                </a:solidFill>
              </a:rPr>
              <a:t>同型な</a:t>
            </a:r>
            <a:r>
              <a:rPr lang="ja-JP" altLang="en-US" sz="2400"/>
              <a:t>誤り訂正符号である</a:t>
            </a:r>
            <a:endParaRPr lang="en-US" altLang="ja-JP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5</a:t>
            </a:r>
            <a:r>
              <a:rPr lang="ja-JP" altLang="en-US" sz="4000"/>
              <a:t>）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95288" y="2174875"/>
            <a:ext cx="2622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(1)→(1,1,1,0,0)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5</a:t>
            </a:r>
          </a:p>
        </p:txBody>
      </p:sp>
      <p:sp>
        <p:nvSpPr>
          <p:cNvPr id="124933" name="Oval 5"/>
          <p:cNvSpPr>
            <a:spLocks noChangeArrowheads="1"/>
          </p:cNvSpPr>
          <p:nvPr/>
        </p:nvSpPr>
        <p:spPr bwMode="auto">
          <a:xfrm>
            <a:off x="3708400" y="3430588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4934" name="Oval 6"/>
          <p:cNvSpPr>
            <a:spLocks noChangeArrowheads="1"/>
          </p:cNvSpPr>
          <p:nvPr/>
        </p:nvSpPr>
        <p:spPr bwMode="auto">
          <a:xfrm>
            <a:off x="4356100" y="40782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35" name="Oval 7"/>
          <p:cNvSpPr>
            <a:spLocks noChangeArrowheads="1"/>
          </p:cNvSpPr>
          <p:nvPr/>
        </p:nvSpPr>
        <p:spPr bwMode="auto">
          <a:xfrm>
            <a:off x="5868988" y="3430588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4936" name="Oval 8"/>
          <p:cNvSpPr>
            <a:spLocks noChangeArrowheads="1"/>
          </p:cNvSpPr>
          <p:nvPr/>
        </p:nvSpPr>
        <p:spPr bwMode="auto">
          <a:xfrm>
            <a:off x="6516688" y="407828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6443663" y="1603375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最小距離：</a:t>
            </a:r>
            <a:r>
              <a:rPr lang="en-US" altLang="ja-JP" sz="2400"/>
              <a:t>3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3706813" y="370998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(0,0,0,0,0)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5867400" y="42148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(1,1,1,0,0)</a:t>
            </a:r>
          </a:p>
        </p:txBody>
      </p:sp>
      <p:sp>
        <p:nvSpPr>
          <p:cNvPr id="124940" name="Oval 12"/>
          <p:cNvSpPr>
            <a:spLocks noChangeArrowheads="1"/>
          </p:cNvSpPr>
          <p:nvPr/>
        </p:nvSpPr>
        <p:spPr bwMode="auto">
          <a:xfrm>
            <a:off x="4789488" y="35004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1" name="Oval 13"/>
          <p:cNvSpPr>
            <a:spLocks noChangeArrowheads="1"/>
          </p:cNvSpPr>
          <p:nvPr/>
        </p:nvSpPr>
        <p:spPr bwMode="auto">
          <a:xfrm>
            <a:off x="5005388" y="43656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2" name="Oval 14"/>
          <p:cNvSpPr>
            <a:spLocks noChangeArrowheads="1"/>
          </p:cNvSpPr>
          <p:nvPr/>
        </p:nvSpPr>
        <p:spPr bwMode="auto">
          <a:xfrm>
            <a:off x="3636963" y="40767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3" name="Oval 15"/>
          <p:cNvSpPr>
            <a:spLocks noChangeArrowheads="1"/>
          </p:cNvSpPr>
          <p:nvPr/>
        </p:nvSpPr>
        <p:spPr bwMode="auto">
          <a:xfrm>
            <a:off x="5867400" y="37893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4" name="Oval 16"/>
          <p:cNvSpPr>
            <a:spLocks noChangeArrowheads="1"/>
          </p:cNvSpPr>
          <p:nvPr/>
        </p:nvSpPr>
        <p:spPr bwMode="auto">
          <a:xfrm>
            <a:off x="6084888" y="46529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5" name="Oval 17"/>
          <p:cNvSpPr>
            <a:spLocks noChangeArrowheads="1"/>
          </p:cNvSpPr>
          <p:nvPr/>
        </p:nvSpPr>
        <p:spPr bwMode="auto">
          <a:xfrm>
            <a:off x="7165975" y="38608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2195513" y="39989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(1,0,0,0,0)</a:t>
            </a:r>
          </a:p>
        </p:txBody>
      </p:sp>
      <p:sp>
        <p:nvSpPr>
          <p:cNvPr id="124947" name="Text Box 19"/>
          <p:cNvSpPr txBox="1">
            <a:spLocks noChangeArrowheads="1"/>
          </p:cNvSpPr>
          <p:nvPr/>
        </p:nvSpPr>
        <p:spPr bwMode="auto">
          <a:xfrm>
            <a:off x="4356100" y="299720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(0,1,0,0,0)</a:t>
            </a:r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4570413" y="450850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(0,0,1,0,0)</a:t>
            </a:r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5218113" y="342265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(0,1,1,0,0)</a:t>
            </a: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5722938" y="48625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(1,1,0,0,0)</a:t>
            </a:r>
          </a:p>
        </p:txBody>
      </p:sp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7308850" y="37163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(1,0,1,0,0)</a:t>
            </a:r>
          </a:p>
        </p:txBody>
      </p:sp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1393825" y="5702300"/>
            <a:ext cx="6356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誤った受信語</a:t>
            </a:r>
            <a:r>
              <a:rPr lang="ja-JP" altLang="en-US" sz="2400"/>
              <a:t>は</a:t>
            </a:r>
            <a:r>
              <a:rPr lang="ja-JP" altLang="en-US" sz="2400">
                <a:solidFill>
                  <a:srgbClr val="0000FF"/>
                </a:solidFill>
              </a:rPr>
              <a:t>誤りのない受信語</a:t>
            </a:r>
            <a:r>
              <a:rPr lang="ja-JP" altLang="en-US" sz="2400"/>
              <a:t>（円の中心）に誤り訂正することができるが、無駄が多い</a:t>
            </a:r>
            <a:endParaRPr lang="en-US" altLang="ja-JP" sz="2400"/>
          </a:p>
        </p:txBody>
      </p:sp>
      <p:sp>
        <p:nvSpPr>
          <p:cNvPr id="124953" name="Oval 25"/>
          <p:cNvSpPr>
            <a:spLocks noChangeArrowheads="1"/>
          </p:cNvSpPr>
          <p:nvPr/>
        </p:nvSpPr>
        <p:spPr bwMode="auto">
          <a:xfrm>
            <a:off x="4067175" y="34290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54" name="Oval 26"/>
          <p:cNvSpPr>
            <a:spLocks noChangeArrowheads="1"/>
          </p:cNvSpPr>
          <p:nvPr/>
        </p:nvSpPr>
        <p:spPr bwMode="auto">
          <a:xfrm>
            <a:off x="4211638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55" name="Oval 27"/>
          <p:cNvSpPr>
            <a:spLocks noChangeArrowheads="1"/>
          </p:cNvSpPr>
          <p:nvPr/>
        </p:nvSpPr>
        <p:spPr bwMode="auto">
          <a:xfrm>
            <a:off x="6659563" y="3357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56" name="Oval 28"/>
          <p:cNvSpPr>
            <a:spLocks noChangeArrowheads="1"/>
          </p:cNvSpPr>
          <p:nvPr/>
        </p:nvSpPr>
        <p:spPr bwMode="auto">
          <a:xfrm>
            <a:off x="7021513" y="45815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2843213" y="4791075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(0,0,0,1,0)</a:t>
            </a:r>
          </a:p>
        </p:txBody>
      </p:sp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2627313" y="321310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(0,0,0,0,1)</a:t>
            </a:r>
          </a:p>
        </p:txBody>
      </p:sp>
      <p:sp>
        <p:nvSpPr>
          <p:cNvPr id="124959" name="Text Box 31"/>
          <p:cNvSpPr txBox="1">
            <a:spLocks noChangeArrowheads="1"/>
          </p:cNvSpPr>
          <p:nvPr/>
        </p:nvSpPr>
        <p:spPr bwMode="auto">
          <a:xfrm>
            <a:off x="6732588" y="314166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(1,1,1,0,1)</a:t>
            </a:r>
          </a:p>
        </p:txBody>
      </p:sp>
      <p:sp>
        <p:nvSpPr>
          <p:cNvPr id="124960" name="Text Box 32"/>
          <p:cNvSpPr txBox="1">
            <a:spLocks noChangeArrowheads="1"/>
          </p:cNvSpPr>
          <p:nvPr/>
        </p:nvSpPr>
        <p:spPr bwMode="auto">
          <a:xfrm>
            <a:off x="7164388" y="443706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(1,1,1,1,0)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6</a:t>
            </a:r>
            <a:r>
              <a:rPr lang="ja-JP" altLang="en-US" sz="4000"/>
              <a:t>）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395288" y="2174875"/>
            <a:ext cx="2622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(1)→(1,1,1,1,0)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5</a:t>
            </a:r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3708400" y="3287713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4356100" y="393541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83" name="Oval 7"/>
          <p:cNvSpPr>
            <a:spLocks noChangeArrowheads="1"/>
          </p:cNvSpPr>
          <p:nvPr/>
        </p:nvSpPr>
        <p:spPr bwMode="auto">
          <a:xfrm>
            <a:off x="6586538" y="3287713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6984" name="Oval 8"/>
          <p:cNvSpPr>
            <a:spLocks noChangeArrowheads="1"/>
          </p:cNvSpPr>
          <p:nvPr/>
        </p:nvSpPr>
        <p:spPr bwMode="auto">
          <a:xfrm>
            <a:off x="7234238" y="393541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443663" y="1603375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最小距離：</a:t>
            </a:r>
            <a:r>
              <a:rPr lang="en-US" altLang="ja-JP" sz="2400"/>
              <a:t>4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3706813" y="35671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(0,0,0,0,0)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584950" y="40719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(1,1,1,1,0)</a:t>
            </a:r>
          </a:p>
        </p:txBody>
      </p:sp>
      <p:sp>
        <p:nvSpPr>
          <p:cNvPr id="126988" name="Oval 12"/>
          <p:cNvSpPr>
            <a:spLocks noChangeArrowheads="1"/>
          </p:cNvSpPr>
          <p:nvPr/>
        </p:nvSpPr>
        <p:spPr bwMode="auto">
          <a:xfrm>
            <a:off x="4789488" y="3357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89" name="Oval 13"/>
          <p:cNvSpPr>
            <a:spLocks noChangeArrowheads="1"/>
          </p:cNvSpPr>
          <p:nvPr/>
        </p:nvSpPr>
        <p:spPr bwMode="auto">
          <a:xfrm>
            <a:off x="5005388" y="42227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0" name="Oval 14"/>
          <p:cNvSpPr>
            <a:spLocks noChangeArrowheads="1"/>
          </p:cNvSpPr>
          <p:nvPr/>
        </p:nvSpPr>
        <p:spPr bwMode="auto">
          <a:xfrm>
            <a:off x="3636963" y="3933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1" name="Oval 15"/>
          <p:cNvSpPr>
            <a:spLocks noChangeArrowheads="1"/>
          </p:cNvSpPr>
          <p:nvPr/>
        </p:nvSpPr>
        <p:spPr bwMode="auto">
          <a:xfrm>
            <a:off x="6584950" y="36464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2" name="Oval 16"/>
          <p:cNvSpPr>
            <a:spLocks noChangeArrowheads="1"/>
          </p:cNvSpPr>
          <p:nvPr/>
        </p:nvSpPr>
        <p:spPr bwMode="auto">
          <a:xfrm>
            <a:off x="6802438" y="45100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3" name="Oval 17"/>
          <p:cNvSpPr>
            <a:spLocks noChangeArrowheads="1"/>
          </p:cNvSpPr>
          <p:nvPr/>
        </p:nvSpPr>
        <p:spPr bwMode="auto">
          <a:xfrm>
            <a:off x="7883525" y="3717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611188" y="5554663"/>
            <a:ext cx="79930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黒色の点で表された受信語は、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(0,0,0,0,0)</a:t>
            </a:r>
            <a:r>
              <a:rPr lang="ja-JP" altLang="en-US" sz="2400"/>
              <a:t>と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(1,1,1,1,0)</a:t>
            </a:r>
            <a:r>
              <a:rPr lang="ja-JP" altLang="en-US" sz="2400"/>
              <a:t>からのハミング距離が</a:t>
            </a:r>
            <a:r>
              <a:rPr lang="en-US" altLang="ja-JP" sz="2400"/>
              <a:t>2</a:t>
            </a:r>
            <a:r>
              <a:rPr lang="ja-JP" altLang="en-US" sz="2400"/>
              <a:t>の受信語があるため、どちらにも訂正することができない（誤りの検出はできる）</a:t>
            </a:r>
          </a:p>
        </p:txBody>
      </p:sp>
      <p:sp>
        <p:nvSpPr>
          <p:cNvPr id="126995" name="Oval 19"/>
          <p:cNvSpPr>
            <a:spLocks noChangeArrowheads="1"/>
          </p:cNvSpPr>
          <p:nvPr/>
        </p:nvSpPr>
        <p:spPr bwMode="auto">
          <a:xfrm>
            <a:off x="4067175" y="3286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6" name="Oval 20"/>
          <p:cNvSpPr>
            <a:spLocks noChangeArrowheads="1"/>
          </p:cNvSpPr>
          <p:nvPr/>
        </p:nvSpPr>
        <p:spPr bwMode="auto">
          <a:xfrm>
            <a:off x="4211638" y="46545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7" name="Oval 21"/>
          <p:cNvSpPr>
            <a:spLocks noChangeArrowheads="1"/>
          </p:cNvSpPr>
          <p:nvPr/>
        </p:nvSpPr>
        <p:spPr bwMode="auto">
          <a:xfrm>
            <a:off x="7377113" y="32146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8" name="Oval 22"/>
          <p:cNvSpPr>
            <a:spLocks noChangeArrowheads="1"/>
          </p:cNvSpPr>
          <p:nvPr/>
        </p:nvSpPr>
        <p:spPr bwMode="auto">
          <a:xfrm>
            <a:off x="7739063" y="44386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999" name="Oval 23"/>
          <p:cNvSpPr>
            <a:spLocks noChangeArrowheads="1"/>
          </p:cNvSpPr>
          <p:nvPr/>
        </p:nvSpPr>
        <p:spPr bwMode="auto">
          <a:xfrm>
            <a:off x="2987675" y="2565400"/>
            <a:ext cx="2879725" cy="287972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7000" name="Oval 24"/>
          <p:cNvSpPr>
            <a:spLocks noChangeArrowheads="1"/>
          </p:cNvSpPr>
          <p:nvPr/>
        </p:nvSpPr>
        <p:spPr bwMode="auto">
          <a:xfrm>
            <a:off x="5865813" y="2566988"/>
            <a:ext cx="2879725" cy="287972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7001" name="Oval 25"/>
          <p:cNvSpPr>
            <a:spLocks noChangeArrowheads="1"/>
          </p:cNvSpPr>
          <p:nvPr/>
        </p:nvSpPr>
        <p:spPr bwMode="auto">
          <a:xfrm>
            <a:off x="5795963" y="39338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2" name="Oval 26"/>
          <p:cNvSpPr>
            <a:spLocks noChangeArrowheads="1"/>
          </p:cNvSpPr>
          <p:nvPr/>
        </p:nvSpPr>
        <p:spPr bwMode="auto">
          <a:xfrm>
            <a:off x="6011863" y="47259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3" name="Oval 27"/>
          <p:cNvSpPr>
            <a:spLocks noChangeArrowheads="1"/>
          </p:cNvSpPr>
          <p:nvPr/>
        </p:nvSpPr>
        <p:spPr bwMode="auto">
          <a:xfrm>
            <a:off x="8677275" y="39338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4" name="Oval 28"/>
          <p:cNvSpPr>
            <a:spLocks noChangeArrowheads="1"/>
          </p:cNvSpPr>
          <p:nvPr/>
        </p:nvSpPr>
        <p:spPr bwMode="auto">
          <a:xfrm>
            <a:off x="7885113" y="52292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5" name="Oval 29"/>
          <p:cNvSpPr>
            <a:spLocks noChangeArrowheads="1"/>
          </p:cNvSpPr>
          <p:nvPr/>
        </p:nvSpPr>
        <p:spPr bwMode="auto">
          <a:xfrm>
            <a:off x="6805613" y="530225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6" name="Oval 30"/>
          <p:cNvSpPr>
            <a:spLocks noChangeArrowheads="1"/>
          </p:cNvSpPr>
          <p:nvPr/>
        </p:nvSpPr>
        <p:spPr bwMode="auto">
          <a:xfrm>
            <a:off x="8461375" y="47259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7" name="Oval 31"/>
          <p:cNvSpPr>
            <a:spLocks noChangeArrowheads="1"/>
          </p:cNvSpPr>
          <p:nvPr/>
        </p:nvSpPr>
        <p:spPr bwMode="auto">
          <a:xfrm>
            <a:off x="6084888" y="30702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8" name="Oval 32"/>
          <p:cNvSpPr>
            <a:spLocks noChangeArrowheads="1"/>
          </p:cNvSpPr>
          <p:nvPr/>
        </p:nvSpPr>
        <p:spPr bwMode="auto">
          <a:xfrm>
            <a:off x="6804025" y="25654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09" name="Oval 33"/>
          <p:cNvSpPr>
            <a:spLocks noChangeArrowheads="1"/>
          </p:cNvSpPr>
          <p:nvPr/>
        </p:nvSpPr>
        <p:spPr bwMode="auto">
          <a:xfrm>
            <a:off x="7813675" y="2638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0" name="Oval 34"/>
          <p:cNvSpPr>
            <a:spLocks noChangeArrowheads="1"/>
          </p:cNvSpPr>
          <p:nvPr/>
        </p:nvSpPr>
        <p:spPr bwMode="auto">
          <a:xfrm>
            <a:off x="8461375" y="3213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1" name="Oval 35"/>
          <p:cNvSpPr>
            <a:spLocks noChangeArrowheads="1"/>
          </p:cNvSpPr>
          <p:nvPr/>
        </p:nvSpPr>
        <p:spPr bwMode="auto">
          <a:xfrm>
            <a:off x="2916238" y="39338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2" name="Oval 36"/>
          <p:cNvSpPr>
            <a:spLocks noChangeArrowheads="1"/>
          </p:cNvSpPr>
          <p:nvPr/>
        </p:nvSpPr>
        <p:spPr bwMode="auto">
          <a:xfrm>
            <a:off x="3132138" y="47259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3" name="Oval 37"/>
          <p:cNvSpPr>
            <a:spLocks noChangeArrowheads="1"/>
          </p:cNvSpPr>
          <p:nvPr/>
        </p:nvSpPr>
        <p:spPr bwMode="auto">
          <a:xfrm>
            <a:off x="5797550" y="39338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4" name="Oval 38"/>
          <p:cNvSpPr>
            <a:spLocks noChangeArrowheads="1"/>
          </p:cNvSpPr>
          <p:nvPr/>
        </p:nvSpPr>
        <p:spPr bwMode="auto">
          <a:xfrm>
            <a:off x="5005388" y="52292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5" name="Oval 39"/>
          <p:cNvSpPr>
            <a:spLocks noChangeArrowheads="1"/>
          </p:cNvSpPr>
          <p:nvPr/>
        </p:nvSpPr>
        <p:spPr bwMode="auto">
          <a:xfrm>
            <a:off x="3925888" y="530225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6" name="Oval 40"/>
          <p:cNvSpPr>
            <a:spLocks noChangeArrowheads="1"/>
          </p:cNvSpPr>
          <p:nvPr/>
        </p:nvSpPr>
        <p:spPr bwMode="auto">
          <a:xfrm>
            <a:off x="5581650" y="47259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7" name="Oval 41"/>
          <p:cNvSpPr>
            <a:spLocks noChangeArrowheads="1"/>
          </p:cNvSpPr>
          <p:nvPr/>
        </p:nvSpPr>
        <p:spPr bwMode="auto">
          <a:xfrm>
            <a:off x="3205163" y="30702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8" name="Oval 42"/>
          <p:cNvSpPr>
            <a:spLocks noChangeArrowheads="1"/>
          </p:cNvSpPr>
          <p:nvPr/>
        </p:nvSpPr>
        <p:spPr bwMode="auto">
          <a:xfrm>
            <a:off x="3924300" y="25654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19" name="Oval 43"/>
          <p:cNvSpPr>
            <a:spLocks noChangeArrowheads="1"/>
          </p:cNvSpPr>
          <p:nvPr/>
        </p:nvSpPr>
        <p:spPr bwMode="auto">
          <a:xfrm>
            <a:off x="4933950" y="2638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020" name="Oval 44"/>
          <p:cNvSpPr>
            <a:spLocks noChangeArrowheads="1"/>
          </p:cNvSpPr>
          <p:nvPr/>
        </p:nvSpPr>
        <p:spPr bwMode="auto">
          <a:xfrm>
            <a:off x="5581650" y="3213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7</a:t>
            </a:r>
            <a:r>
              <a:rPr lang="ja-JP" altLang="en-US" sz="4000"/>
              <a:t>）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95288" y="2174875"/>
            <a:ext cx="2622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(0)→(0,0,0,0,0)</a:t>
            </a:r>
          </a:p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(1)→(1,1,1,1,1)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539750" y="1603375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 </a:t>
            </a:r>
            <a:r>
              <a:rPr lang="ja-JP" altLang="en-US" sz="2400"/>
              <a:t>，</a:t>
            </a:r>
            <a:r>
              <a:rPr lang="en-US" altLang="ja-JP" sz="2400"/>
              <a:t>n</a:t>
            </a:r>
            <a:r>
              <a:rPr lang="ja-JP" altLang="en-US" sz="2400"/>
              <a:t>＝</a:t>
            </a:r>
            <a:r>
              <a:rPr lang="en-US" altLang="ja-JP" sz="2400"/>
              <a:t>5</a:t>
            </a:r>
          </a:p>
        </p:txBody>
      </p:sp>
      <p:sp>
        <p:nvSpPr>
          <p:cNvPr id="129029" name="Oval 5"/>
          <p:cNvSpPr>
            <a:spLocks noChangeArrowheads="1"/>
          </p:cNvSpPr>
          <p:nvPr/>
        </p:nvSpPr>
        <p:spPr bwMode="auto">
          <a:xfrm>
            <a:off x="3133725" y="3575050"/>
            <a:ext cx="1439863" cy="14398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3781425" y="4222750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6731000" y="3575050"/>
            <a:ext cx="1439863" cy="14398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9032" name="Oval 8"/>
          <p:cNvSpPr>
            <a:spLocks noChangeArrowheads="1"/>
          </p:cNvSpPr>
          <p:nvPr/>
        </p:nvSpPr>
        <p:spPr bwMode="auto">
          <a:xfrm>
            <a:off x="7378700" y="4222750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6443663" y="1603375"/>
            <a:ext cx="172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最小距離：</a:t>
            </a:r>
            <a:r>
              <a:rPr lang="en-US" altLang="ja-JP" sz="2400"/>
              <a:t>5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3132138" y="385445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(0,0,0,0,0)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6729413" y="4359275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(1,1,1,1,1)</a:t>
            </a:r>
          </a:p>
        </p:txBody>
      </p:sp>
      <p:sp>
        <p:nvSpPr>
          <p:cNvPr id="129036" name="Oval 12"/>
          <p:cNvSpPr>
            <a:spLocks noChangeArrowheads="1"/>
          </p:cNvSpPr>
          <p:nvPr/>
        </p:nvSpPr>
        <p:spPr bwMode="auto">
          <a:xfrm>
            <a:off x="4214813" y="36449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4430713" y="45100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3062288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6729413" y="3933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0" name="Oval 16"/>
          <p:cNvSpPr>
            <a:spLocks noChangeArrowheads="1"/>
          </p:cNvSpPr>
          <p:nvPr/>
        </p:nvSpPr>
        <p:spPr bwMode="auto">
          <a:xfrm>
            <a:off x="6946900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1" name="Oval 17"/>
          <p:cNvSpPr>
            <a:spLocks noChangeArrowheads="1"/>
          </p:cNvSpPr>
          <p:nvPr/>
        </p:nvSpPr>
        <p:spPr bwMode="auto">
          <a:xfrm>
            <a:off x="8027988" y="40052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3924300" y="5919788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0000FF"/>
                </a:solidFill>
              </a:rPr>
              <a:t>理想的な誤り訂正符号</a:t>
            </a:r>
          </a:p>
          <a:p>
            <a:r>
              <a:rPr lang="ja-JP" altLang="en-US" sz="2400"/>
              <a:t>（同型な誤り訂正符号がたくさんある）</a:t>
            </a:r>
          </a:p>
        </p:txBody>
      </p:sp>
      <p:sp>
        <p:nvSpPr>
          <p:cNvPr id="129043" name="Oval 19"/>
          <p:cNvSpPr>
            <a:spLocks noChangeArrowheads="1"/>
          </p:cNvSpPr>
          <p:nvPr/>
        </p:nvSpPr>
        <p:spPr bwMode="auto">
          <a:xfrm>
            <a:off x="3492500" y="35734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4" name="Oval 20"/>
          <p:cNvSpPr>
            <a:spLocks noChangeArrowheads="1"/>
          </p:cNvSpPr>
          <p:nvPr/>
        </p:nvSpPr>
        <p:spPr bwMode="auto">
          <a:xfrm>
            <a:off x="3636963" y="49418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5" name="Oval 21"/>
          <p:cNvSpPr>
            <a:spLocks noChangeArrowheads="1"/>
          </p:cNvSpPr>
          <p:nvPr/>
        </p:nvSpPr>
        <p:spPr bwMode="auto">
          <a:xfrm>
            <a:off x="7521575" y="35020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6" name="Oval 22"/>
          <p:cNvSpPr>
            <a:spLocks noChangeArrowheads="1"/>
          </p:cNvSpPr>
          <p:nvPr/>
        </p:nvSpPr>
        <p:spPr bwMode="auto">
          <a:xfrm>
            <a:off x="7883525" y="47259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47" name="Oval 23"/>
          <p:cNvSpPr>
            <a:spLocks noChangeArrowheads="1"/>
          </p:cNvSpPr>
          <p:nvPr/>
        </p:nvSpPr>
        <p:spPr bwMode="auto">
          <a:xfrm>
            <a:off x="2413000" y="2852738"/>
            <a:ext cx="2879725" cy="287972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9048" name="Oval 24"/>
          <p:cNvSpPr>
            <a:spLocks noChangeArrowheads="1"/>
          </p:cNvSpPr>
          <p:nvPr/>
        </p:nvSpPr>
        <p:spPr bwMode="auto">
          <a:xfrm>
            <a:off x="6010275" y="2854325"/>
            <a:ext cx="2879725" cy="287972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29049" name="Oval 25"/>
          <p:cNvSpPr>
            <a:spLocks noChangeArrowheads="1"/>
          </p:cNvSpPr>
          <p:nvPr/>
        </p:nvSpPr>
        <p:spPr bwMode="auto">
          <a:xfrm>
            <a:off x="5221288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0" name="Oval 26"/>
          <p:cNvSpPr>
            <a:spLocks noChangeArrowheads="1"/>
          </p:cNvSpPr>
          <p:nvPr/>
        </p:nvSpPr>
        <p:spPr bwMode="auto">
          <a:xfrm>
            <a:off x="6156325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1" name="Oval 27"/>
          <p:cNvSpPr>
            <a:spLocks noChangeArrowheads="1"/>
          </p:cNvSpPr>
          <p:nvPr/>
        </p:nvSpPr>
        <p:spPr bwMode="auto">
          <a:xfrm>
            <a:off x="8821738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2" name="Oval 28"/>
          <p:cNvSpPr>
            <a:spLocks noChangeArrowheads="1"/>
          </p:cNvSpPr>
          <p:nvPr/>
        </p:nvSpPr>
        <p:spPr bwMode="auto">
          <a:xfrm>
            <a:off x="8029575" y="5516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3" name="Oval 29"/>
          <p:cNvSpPr>
            <a:spLocks noChangeArrowheads="1"/>
          </p:cNvSpPr>
          <p:nvPr/>
        </p:nvSpPr>
        <p:spPr bwMode="auto">
          <a:xfrm>
            <a:off x="6950075" y="55895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4" name="Oval 30"/>
          <p:cNvSpPr>
            <a:spLocks noChangeArrowheads="1"/>
          </p:cNvSpPr>
          <p:nvPr/>
        </p:nvSpPr>
        <p:spPr bwMode="auto">
          <a:xfrm>
            <a:off x="8605838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5" name="Oval 31"/>
          <p:cNvSpPr>
            <a:spLocks noChangeArrowheads="1"/>
          </p:cNvSpPr>
          <p:nvPr/>
        </p:nvSpPr>
        <p:spPr bwMode="auto">
          <a:xfrm>
            <a:off x="6229350" y="3357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6" name="Oval 32"/>
          <p:cNvSpPr>
            <a:spLocks noChangeArrowheads="1"/>
          </p:cNvSpPr>
          <p:nvPr/>
        </p:nvSpPr>
        <p:spPr bwMode="auto">
          <a:xfrm>
            <a:off x="6948488" y="2852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7" name="Oval 33"/>
          <p:cNvSpPr>
            <a:spLocks noChangeArrowheads="1"/>
          </p:cNvSpPr>
          <p:nvPr/>
        </p:nvSpPr>
        <p:spPr bwMode="auto">
          <a:xfrm>
            <a:off x="7958138" y="29257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8" name="Oval 34"/>
          <p:cNvSpPr>
            <a:spLocks noChangeArrowheads="1"/>
          </p:cNvSpPr>
          <p:nvPr/>
        </p:nvSpPr>
        <p:spPr bwMode="auto">
          <a:xfrm>
            <a:off x="8605838" y="35004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59" name="Oval 35"/>
          <p:cNvSpPr>
            <a:spLocks noChangeArrowheads="1"/>
          </p:cNvSpPr>
          <p:nvPr/>
        </p:nvSpPr>
        <p:spPr bwMode="auto">
          <a:xfrm>
            <a:off x="2341563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0" name="Oval 36"/>
          <p:cNvSpPr>
            <a:spLocks noChangeArrowheads="1"/>
          </p:cNvSpPr>
          <p:nvPr/>
        </p:nvSpPr>
        <p:spPr bwMode="auto">
          <a:xfrm>
            <a:off x="2557463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1" name="Oval 37"/>
          <p:cNvSpPr>
            <a:spLocks noChangeArrowheads="1"/>
          </p:cNvSpPr>
          <p:nvPr/>
        </p:nvSpPr>
        <p:spPr bwMode="auto">
          <a:xfrm>
            <a:off x="5942013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2" name="Oval 38"/>
          <p:cNvSpPr>
            <a:spLocks noChangeArrowheads="1"/>
          </p:cNvSpPr>
          <p:nvPr/>
        </p:nvSpPr>
        <p:spPr bwMode="auto">
          <a:xfrm>
            <a:off x="4430713" y="5516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3" name="Oval 39"/>
          <p:cNvSpPr>
            <a:spLocks noChangeArrowheads="1"/>
          </p:cNvSpPr>
          <p:nvPr/>
        </p:nvSpPr>
        <p:spPr bwMode="auto">
          <a:xfrm>
            <a:off x="3351213" y="55895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4" name="Oval 40"/>
          <p:cNvSpPr>
            <a:spLocks noChangeArrowheads="1"/>
          </p:cNvSpPr>
          <p:nvPr/>
        </p:nvSpPr>
        <p:spPr bwMode="auto">
          <a:xfrm>
            <a:off x="5006975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5" name="Oval 41"/>
          <p:cNvSpPr>
            <a:spLocks noChangeArrowheads="1"/>
          </p:cNvSpPr>
          <p:nvPr/>
        </p:nvSpPr>
        <p:spPr bwMode="auto">
          <a:xfrm>
            <a:off x="2630488" y="3357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6" name="Oval 42"/>
          <p:cNvSpPr>
            <a:spLocks noChangeArrowheads="1"/>
          </p:cNvSpPr>
          <p:nvPr/>
        </p:nvSpPr>
        <p:spPr bwMode="auto">
          <a:xfrm>
            <a:off x="3349625" y="28527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7" name="Oval 43"/>
          <p:cNvSpPr>
            <a:spLocks noChangeArrowheads="1"/>
          </p:cNvSpPr>
          <p:nvPr/>
        </p:nvSpPr>
        <p:spPr bwMode="auto">
          <a:xfrm>
            <a:off x="4359275" y="29257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9068" name="Oval 44"/>
          <p:cNvSpPr>
            <a:spLocks noChangeArrowheads="1"/>
          </p:cNvSpPr>
          <p:nvPr/>
        </p:nvSpPr>
        <p:spPr bwMode="auto">
          <a:xfrm>
            <a:off x="5006975" y="35004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Oval 2"/>
          <p:cNvSpPr>
            <a:spLocks noChangeArrowheads="1"/>
          </p:cNvSpPr>
          <p:nvPr/>
        </p:nvSpPr>
        <p:spPr bwMode="auto">
          <a:xfrm>
            <a:off x="6084888" y="1628775"/>
            <a:ext cx="1439862" cy="14398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400"/>
              <a:t>             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8</a:t>
            </a:r>
            <a:r>
              <a:rPr lang="ja-JP" altLang="en-US" sz="4000"/>
              <a:t>）</a:t>
            </a:r>
          </a:p>
        </p:txBody>
      </p:sp>
      <p:sp>
        <p:nvSpPr>
          <p:cNvPr id="131076" name="Oval 4"/>
          <p:cNvSpPr>
            <a:spLocks noChangeArrowheads="1"/>
          </p:cNvSpPr>
          <p:nvPr/>
        </p:nvSpPr>
        <p:spPr bwMode="auto">
          <a:xfrm>
            <a:off x="6731000" y="2781300"/>
            <a:ext cx="142875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77" name="Oval 5"/>
          <p:cNvSpPr>
            <a:spLocks noChangeArrowheads="1"/>
          </p:cNvSpPr>
          <p:nvPr/>
        </p:nvSpPr>
        <p:spPr bwMode="auto">
          <a:xfrm>
            <a:off x="5003800" y="1270000"/>
            <a:ext cx="3598863" cy="53990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78" name="Oval 6"/>
          <p:cNvSpPr>
            <a:spLocks noChangeArrowheads="1"/>
          </p:cNvSpPr>
          <p:nvPr/>
        </p:nvSpPr>
        <p:spPr bwMode="auto">
          <a:xfrm>
            <a:off x="784225" y="2420938"/>
            <a:ext cx="2159000" cy="3238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79" name="Line 7"/>
          <p:cNvSpPr>
            <a:spLocks noChangeShapeType="1"/>
          </p:cNvSpPr>
          <p:nvPr/>
        </p:nvSpPr>
        <p:spPr bwMode="auto">
          <a:xfrm flipV="1">
            <a:off x="2195513" y="2349500"/>
            <a:ext cx="4537075" cy="6477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80" name="Oval 8"/>
          <p:cNvSpPr>
            <a:spLocks noChangeArrowheads="1"/>
          </p:cNvSpPr>
          <p:nvPr/>
        </p:nvSpPr>
        <p:spPr bwMode="auto">
          <a:xfrm>
            <a:off x="2024063" y="2924175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1" name="Oval 9"/>
          <p:cNvSpPr>
            <a:spLocks noChangeArrowheads="1"/>
          </p:cNvSpPr>
          <p:nvPr/>
        </p:nvSpPr>
        <p:spPr bwMode="auto">
          <a:xfrm>
            <a:off x="7019925" y="29972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2" name="Oval 10"/>
          <p:cNvSpPr>
            <a:spLocks noChangeArrowheads="1"/>
          </p:cNvSpPr>
          <p:nvPr/>
        </p:nvSpPr>
        <p:spPr bwMode="auto">
          <a:xfrm>
            <a:off x="6443663" y="29972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3" name="Oval 11"/>
          <p:cNvSpPr>
            <a:spLocks noChangeArrowheads="1"/>
          </p:cNvSpPr>
          <p:nvPr/>
        </p:nvSpPr>
        <p:spPr bwMode="auto">
          <a:xfrm>
            <a:off x="6731000" y="22764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131084" name="Oval 12"/>
          <p:cNvSpPr>
            <a:spLocks noChangeArrowheads="1"/>
          </p:cNvSpPr>
          <p:nvPr/>
        </p:nvSpPr>
        <p:spPr bwMode="auto">
          <a:xfrm>
            <a:off x="7235825" y="32845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5" name="Oval 13"/>
          <p:cNvSpPr>
            <a:spLocks noChangeArrowheads="1"/>
          </p:cNvSpPr>
          <p:nvPr/>
        </p:nvSpPr>
        <p:spPr bwMode="auto">
          <a:xfrm>
            <a:off x="6588125" y="35004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6" name="Oval 14"/>
          <p:cNvSpPr>
            <a:spLocks noChangeArrowheads="1"/>
          </p:cNvSpPr>
          <p:nvPr/>
        </p:nvSpPr>
        <p:spPr bwMode="auto">
          <a:xfrm>
            <a:off x="6084888" y="30686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7" name="Oval 15"/>
          <p:cNvSpPr>
            <a:spLocks noChangeArrowheads="1"/>
          </p:cNvSpPr>
          <p:nvPr/>
        </p:nvSpPr>
        <p:spPr bwMode="auto">
          <a:xfrm>
            <a:off x="7380288" y="24923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8" name="Oval 16"/>
          <p:cNvSpPr>
            <a:spLocks noChangeArrowheads="1"/>
          </p:cNvSpPr>
          <p:nvPr/>
        </p:nvSpPr>
        <p:spPr bwMode="auto">
          <a:xfrm>
            <a:off x="6804025" y="191611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89" name="Oval 17"/>
          <p:cNvSpPr>
            <a:spLocks noChangeArrowheads="1"/>
          </p:cNvSpPr>
          <p:nvPr/>
        </p:nvSpPr>
        <p:spPr bwMode="auto">
          <a:xfrm>
            <a:off x="6154738" y="24923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0" name="Oval 18"/>
          <p:cNvSpPr>
            <a:spLocks noChangeArrowheads="1"/>
          </p:cNvSpPr>
          <p:nvPr/>
        </p:nvSpPr>
        <p:spPr bwMode="auto">
          <a:xfrm>
            <a:off x="6372225" y="177165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1" name="Oval 19"/>
          <p:cNvSpPr>
            <a:spLocks noChangeArrowheads="1"/>
          </p:cNvSpPr>
          <p:nvPr/>
        </p:nvSpPr>
        <p:spPr bwMode="auto">
          <a:xfrm>
            <a:off x="7235825" y="18446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2" name="Oval 20"/>
          <p:cNvSpPr>
            <a:spLocks noChangeArrowheads="1"/>
          </p:cNvSpPr>
          <p:nvPr/>
        </p:nvSpPr>
        <p:spPr bwMode="auto">
          <a:xfrm>
            <a:off x="7667625" y="22764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3" name="Oval 21"/>
          <p:cNvSpPr>
            <a:spLocks noChangeArrowheads="1"/>
          </p:cNvSpPr>
          <p:nvPr/>
        </p:nvSpPr>
        <p:spPr bwMode="auto">
          <a:xfrm>
            <a:off x="7812088" y="29241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4" name="Oval 22"/>
          <p:cNvSpPr>
            <a:spLocks noChangeArrowheads="1"/>
          </p:cNvSpPr>
          <p:nvPr/>
        </p:nvSpPr>
        <p:spPr bwMode="auto">
          <a:xfrm>
            <a:off x="7523163" y="35004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5" name="Oval 23"/>
          <p:cNvSpPr>
            <a:spLocks noChangeArrowheads="1"/>
          </p:cNvSpPr>
          <p:nvPr/>
        </p:nvSpPr>
        <p:spPr bwMode="auto">
          <a:xfrm>
            <a:off x="6875463" y="38608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6" name="Oval 24"/>
          <p:cNvSpPr>
            <a:spLocks noChangeArrowheads="1"/>
          </p:cNvSpPr>
          <p:nvPr/>
        </p:nvSpPr>
        <p:spPr bwMode="auto">
          <a:xfrm>
            <a:off x="6156325" y="37163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7" name="Oval 25"/>
          <p:cNvSpPr>
            <a:spLocks noChangeArrowheads="1"/>
          </p:cNvSpPr>
          <p:nvPr/>
        </p:nvSpPr>
        <p:spPr bwMode="auto">
          <a:xfrm>
            <a:off x="5722938" y="3213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8" name="Oval 26"/>
          <p:cNvSpPr>
            <a:spLocks noChangeArrowheads="1"/>
          </p:cNvSpPr>
          <p:nvPr/>
        </p:nvSpPr>
        <p:spPr bwMode="auto">
          <a:xfrm>
            <a:off x="5724525" y="22050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099" name="Oval 27"/>
          <p:cNvSpPr>
            <a:spLocks noChangeArrowheads="1"/>
          </p:cNvSpPr>
          <p:nvPr/>
        </p:nvSpPr>
        <p:spPr bwMode="auto">
          <a:xfrm>
            <a:off x="6731000" y="52292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0" name="Oval 28"/>
          <p:cNvSpPr>
            <a:spLocks noChangeArrowheads="1"/>
          </p:cNvSpPr>
          <p:nvPr/>
        </p:nvSpPr>
        <p:spPr bwMode="auto">
          <a:xfrm>
            <a:off x="7308850" y="54451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1" name="Oval 29"/>
          <p:cNvSpPr>
            <a:spLocks noChangeArrowheads="1"/>
          </p:cNvSpPr>
          <p:nvPr/>
        </p:nvSpPr>
        <p:spPr bwMode="auto">
          <a:xfrm>
            <a:off x="6443663" y="54451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2" name="Oval 30"/>
          <p:cNvSpPr>
            <a:spLocks noChangeArrowheads="1"/>
          </p:cNvSpPr>
          <p:nvPr/>
        </p:nvSpPr>
        <p:spPr bwMode="auto">
          <a:xfrm>
            <a:off x="6731000" y="48688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3" name="Oval 31"/>
          <p:cNvSpPr>
            <a:spLocks noChangeArrowheads="1"/>
          </p:cNvSpPr>
          <p:nvPr/>
        </p:nvSpPr>
        <p:spPr bwMode="auto">
          <a:xfrm>
            <a:off x="6950075" y="58054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4" name="Oval 32"/>
          <p:cNvSpPr>
            <a:spLocks noChangeArrowheads="1"/>
          </p:cNvSpPr>
          <p:nvPr/>
        </p:nvSpPr>
        <p:spPr bwMode="auto">
          <a:xfrm>
            <a:off x="6588125" y="59483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5" name="Oval 33"/>
          <p:cNvSpPr>
            <a:spLocks noChangeArrowheads="1"/>
          </p:cNvSpPr>
          <p:nvPr/>
        </p:nvSpPr>
        <p:spPr bwMode="auto">
          <a:xfrm>
            <a:off x="6084888" y="55165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6" name="Oval 34"/>
          <p:cNvSpPr>
            <a:spLocks noChangeArrowheads="1"/>
          </p:cNvSpPr>
          <p:nvPr/>
        </p:nvSpPr>
        <p:spPr bwMode="auto">
          <a:xfrm>
            <a:off x="7380288" y="49403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7" name="Oval 35"/>
          <p:cNvSpPr>
            <a:spLocks noChangeArrowheads="1"/>
          </p:cNvSpPr>
          <p:nvPr/>
        </p:nvSpPr>
        <p:spPr bwMode="auto">
          <a:xfrm>
            <a:off x="6804025" y="42926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8" name="Oval 36"/>
          <p:cNvSpPr>
            <a:spLocks noChangeArrowheads="1"/>
          </p:cNvSpPr>
          <p:nvPr/>
        </p:nvSpPr>
        <p:spPr bwMode="auto">
          <a:xfrm>
            <a:off x="6154738" y="47958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09" name="Oval 37"/>
          <p:cNvSpPr>
            <a:spLocks noChangeArrowheads="1"/>
          </p:cNvSpPr>
          <p:nvPr/>
        </p:nvSpPr>
        <p:spPr bwMode="auto">
          <a:xfrm>
            <a:off x="6372225" y="42195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0" name="Oval 38"/>
          <p:cNvSpPr>
            <a:spLocks noChangeArrowheads="1"/>
          </p:cNvSpPr>
          <p:nvPr/>
        </p:nvSpPr>
        <p:spPr bwMode="auto">
          <a:xfrm>
            <a:off x="7235825" y="42926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1" name="Oval 39"/>
          <p:cNvSpPr>
            <a:spLocks noChangeArrowheads="1"/>
          </p:cNvSpPr>
          <p:nvPr/>
        </p:nvSpPr>
        <p:spPr bwMode="auto">
          <a:xfrm>
            <a:off x="7667625" y="45085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2" name="Oval 40"/>
          <p:cNvSpPr>
            <a:spLocks noChangeArrowheads="1"/>
          </p:cNvSpPr>
          <p:nvPr/>
        </p:nvSpPr>
        <p:spPr bwMode="auto">
          <a:xfrm>
            <a:off x="7812088" y="5372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3" name="Oval 41"/>
          <p:cNvSpPr>
            <a:spLocks noChangeArrowheads="1"/>
          </p:cNvSpPr>
          <p:nvPr/>
        </p:nvSpPr>
        <p:spPr bwMode="auto">
          <a:xfrm>
            <a:off x="7523163" y="59483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4" name="Oval 42"/>
          <p:cNvSpPr>
            <a:spLocks noChangeArrowheads="1"/>
          </p:cNvSpPr>
          <p:nvPr/>
        </p:nvSpPr>
        <p:spPr bwMode="auto">
          <a:xfrm>
            <a:off x="6875463" y="63087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5" name="Oval 43"/>
          <p:cNvSpPr>
            <a:spLocks noChangeArrowheads="1"/>
          </p:cNvSpPr>
          <p:nvPr/>
        </p:nvSpPr>
        <p:spPr bwMode="auto">
          <a:xfrm>
            <a:off x="6156325" y="61642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6" name="Oval 44"/>
          <p:cNvSpPr>
            <a:spLocks noChangeArrowheads="1"/>
          </p:cNvSpPr>
          <p:nvPr/>
        </p:nvSpPr>
        <p:spPr bwMode="auto">
          <a:xfrm>
            <a:off x="5722938" y="580548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7" name="Oval 45"/>
          <p:cNvSpPr>
            <a:spLocks noChangeArrowheads="1"/>
          </p:cNvSpPr>
          <p:nvPr/>
        </p:nvSpPr>
        <p:spPr bwMode="auto">
          <a:xfrm>
            <a:off x="5797550" y="51562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18" name="Line 46"/>
          <p:cNvSpPr>
            <a:spLocks noChangeShapeType="1"/>
          </p:cNvSpPr>
          <p:nvPr/>
        </p:nvSpPr>
        <p:spPr bwMode="auto">
          <a:xfrm>
            <a:off x="2124075" y="3716338"/>
            <a:ext cx="4032250" cy="730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9" name="Text Box 47"/>
          <p:cNvSpPr txBox="1">
            <a:spLocks noChangeArrowheads="1"/>
          </p:cNvSpPr>
          <p:nvPr/>
        </p:nvSpPr>
        <p:spPr bwMode="auto">
          <a:xfrm>
            <a:off x="6083300" y="1171575"/>
            <a:ext cx="14430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B</a:t>
            </a:r>
            <a:r>
              <a:rPr lang="en-US" altLang="ja-JP" sz="2400" baseline="30000"/>
              <a:t>n</a:t>
            </a:r>
            <a:r>
              <a:rPr lang="ja-JP" altLang="en-US" sz="2400"/>
              <a:t>（＝</a:t>
            </a:r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  <a:r>
              <a:rPr lang="ja-JP" altLang="en-US" sz="2400"/>
              <a:t>）</a:t>
            </a:r>
          </a:p>
        </p:txBody>
      </p:sp>
      <p:sp>
        <p:nvSpPr>
          <p:cNvPr id="131120" name="Text Box 48"/>
          <p:cNvSpPr txBox="1">
            <a:spLocks noChangeArrowheads="1"/>
          </p:cNvSpPr>
          <p:nvPr/>
        </p:nvSpPr>
        <p:spPr bwMode="auto">
          <a:xfrm>
            <a:off x="1692275" y="2205038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en-US" altLang="ja-JP" sz="2400" baseline="30000"/>
              <a:t>k</a:t>
            </a:r>
            <a:endParaRPr lang="ja-JP" altLang="en-US" sz="2400"/>
          </a:p>
        </p:txBody>
      </p: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827088" y="6021388"/>
            <a:ext cx="3605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2, n</a:t>
            </a:r>
            <a:r>
              <a:rPr lang="ja-JP" altLang="en-US" sz="2400"/>
              <a:t>＞</a:t>
            </a:r>
            <a:r>
              <a:rPr lang="en-US" altLang="ja-JP" sz="2400"/>
              <a:t>2</a:t>
            </a:r>
          </a:p>
        </p:txBody>
      </p:sp>
      <p:sp>
        <p:nvSpPr>
          <p:cNvPr id="131122" name="Text Box 50"/>
          <p:cNvSpPr txBox="1">
            <a:spLocks noChangeArrowheads="1"/>
          </p:cNvSpPr>
          <p:nvPr/>
        </p:nvSpPr>
        <p:spPr bwMode="auto">
          <a:xfrm>
            <a:off x="179388" y="1311275"/>
            <a:ext cx="5711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誤り訂正符号を効率的に構成できないか？</a:t>
            </a:r>
          </a:p>
          <a:p>
            <a:r>
              <a:rPr lang="ja-JP" altLang="en-US" sz="2400"/>
              <a:t>最小距離はいくつになるのか？</a:t>
            </a:r>
          </a:p>
        </p:txBody>
      </p:sp>
      <p:sp>
        <p:nvSpPr>
          <p:cNvPr id="131123" name="Oval 51"/>
          <p:cNvSpPr>
            <a:spLocks noChangeArrowheads="1"/>
          </p:cNvSpPr>
          <p:nvPr/>
        </p:nvSpPr>
        <p:spPr bwMode="auto">
          <a:xfrm>
            <a:off x="7667625" y="40052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24" name="Oval 52"/>
          <p:cNvSpPr>
            <a:spLocks noChangeArrowheads="1"/>
          </p:cNvSpPr>
          <p:nvPr/>
        </p:nvSpPr>
        <p:spPr bwMode="auto">
          <a:xfrm>
            <a:off x="8029575" y="45085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131125" name="Oval 53"/>
          <p:cNvSpPr>
            <a:spLocks noChangeArrowheads="1"/>
          </p:cNvSpPr>
          <p:nvPr/>
        </p:nvSpPr>
        <p:spPr bwMode="auto">
          <a:xfrm>
            <a:off x="8245475" y="39322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26" name="Oval 54"/>
          <p:cNvSpPr>
            <a:spLocks noChangeArrowheads="1"/>
          </p:cNvSpPr>
          <p:nvPr/>
        </p:nvSpPr>
        <p:spPr bwMode="auto">
          <a:xfrm>
            <a:off x="5651500" y="46529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27" name="Oval 55"/>
          <p:cNvSpPr>
            <a:spLocks noChangeArrowheads="1"/>
          </p:cNvSpPr>
          <p:nvPr/>
        </p:nvSpPr>
        <p:spPr bwMode="auto">
          <a:xfrm>
            <a:off x="5651500" y="38608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28" name="Oval 56"/>
          <p:cNvSpPr>
            <a:spLocks noChangeArrowheads="1"/>
          </p:cNvSpPr>
          <p:nvPr/>
        </p:nvSpPr>
        <p:spPr bwMode="auto">
          <a:xfrm>
            <a:off x="5219700" y="40767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29" name="Oval 57"/>
          <p:cNvSpPr>
            <a:spLocks noChangeArrowheads="1"/>
          </p:cNvSpPr>
          <p:nvPr/>
        </p:nvSpPr>
        <p:spPr bwMode="auto">
          <a:xfrm>
            <a:off x="5219700" y="33559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0" name="Oval 58"/>
          <p:cNvSpPr>
            <a:spLocks noChangeArrowheads="1"/>
          </p:cNvSpPr>
          <p:nvPr/>
        </p:nvSpPr>
        <p:spPr bwMode="auto">
          <a:xfrm>
            <a:off x="5292725" y="4797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1" name="Oval 59"/>
          <p:cNvSpPr>
            <a:spLocks noChangeArrowheads="1"/>
          </p:cNvSpPr>
          <p:nvPr/>
        </p:nvSpPr>
        <p:spPr bwMode="auto">
          <a:xfrm>
            <a:off x="7956550" y="34290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2" name="Oval 60"/>
          <p:cNvSpPr>
            <a:spLocks noChangeArrowheads="1"/>
          </p:cNvSpPr>
          <p:nvPr/>
        </p:nvSpPr>
        <p:spPr bwMode="auto">
          <a:xfrm>
            <a:off x="8174038" y="50133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3" name="Oval 61"/>
          <p:cNvSpPr>
            <a:spLocks noChangeArrowheads="1"/>
          </p:cNvSpPr>
          <p:nvPr/>
        </p:nvSpPr>
        <p:spPr bwMode="auto">
          <a:xfrm>
            <a:off x="8174038" y="25654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4" name="Oval 62"/>
          <p:cNvSpPr>
            <a:spLocks noChangeArrowheads="1"/>
          </p:cNvSpPr>
          <p:nvPr/>
        </p:nvSpPr>
        <p:spPr bwMode="auto">
          <a:xfrm>
            <a:off x="5364163" y="27082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1016000" y="2708275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(0,0)</a:t>
            </a:r>
          </a:p>
        </p:txBody>
      </p:sp>
      <p:sp>
        <p:nvSpPr>
          <p:cNvPr id="131136" name="Oval 64"/>
          <p:cNvSpPr>
            <a:spLocks noChangeArrowheads="1"/>
          </p:cNvSpPr>
          <p:nvPr/>
        </p:nvSpPr>
        <p:spPr bwMode="auto">
          <a:xfrm>
            <a:off x="2024063" y="3644900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7" name="Oval 65"/>
          <p:cNvSpPr>
            <a:spLocks noChangeArrowheads="1"/>
          </p:cNvSpPr>
          <p:nvPr/>
        </p:nvSpPr>
        <p:spPr bwMode="auto">
          <a:xfrm>
            <a:off x="2024063" y="436403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8" name="Oval 66"/>
          <p:cNvSpPr>
            <a:spLocks noChangeArrowheads="1"/>
          </p:cNvSpPr>
          <p:nvPr/>
        </p:nvSpPr>
        <p:spPr bwMode="auto">
          <a:xfrm>
            <a:off x="2024063" y="50847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1033463" y="34290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(0,1)</a:t>
            </a:r>
          </a:p>
        </p:txBody>
      </p:sp>
      <p:sp>
        <p:nvSpPr>
          <p:cNvPr id="131140" name="Text Box 68"/>
          <p:cNvSpPr txBox="1">
            <a:spLocks noChangeArrowheads="1"/>
          </p:cNvSpPr>
          <p:nvPr/>
        </p:nvSpPr>
        <p:spPr bwMode="auto">
          <a:xfrm>
            <a:off x="1033463" y="4195763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(1,0)</a:t>
            </a:r>
          </a:p>
        </p:txBody>
      </p:sp>
      <p:sp>
        <p:nvSpPr>
          <p:cNvPr id="131141" name="Text Box 69"/>
          <p:cNvSpPr txBox="1">
            <a:spLocks noChangeArrowheads="1"/>
          </p:cNvSpPr>
          <p:nvPr/>
        </p:nvSpPr>
        <p:spPr bwMode="auto">
          <a:xfrm>
            <a:off x="1042988" y="4868863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(1,1)</a:t>
            </a:r>
          </a:p>
        </p:txBody>
      </p:sp>
      <p:sp>
        <p:nvSpPr>
          <p:cNvPr id="131142" name="Line 70"/>
          <p:cNvSpPr>
            <a:spLocks noChangeShapeType="1"/>
          </p:cNvSpPr>
          <p:nvPr/>
        </p:nvSpPr>
        <p:spPr bwMode="auto">
          <a:xfrm>
            <a:off x="2124075" y="4435475"/>
            <a:ext cx="5472113" cy="1460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43" name="Line 71"/>
          <p:cNvSpPr>
            <a:spLocks noChangeShapeType="1"/>
          </p:cNvSpPr>
          <p:nvPr/>
        </p:nvSpPr>
        <p:spPr bwMode="auto">
          <a:xfrm>
            <a:off x="2124075" y="5156200"/>
            <a:ext cx="4824413" cy="7207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44" name="Oval 72"/>
          <p:cNvSpPr>
            <a:spLocks noChangeArrowheads="1"/>
          </p:cNvSpPr>
          <p:nvPr/>
        </p:nvSpPr>
        <p:spPr bwMode="auto">
          <a:xfrm>
            <a:off x="5508625" y="3068638"/>
            <a:ext cx="1439863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31145" name="Oval 73"/>
          <p:cNvSpPr>
            <a:spLocks noChangeArrowheads="1"/>
          </p:cNvSpPr>
          <p:nvPr/>
        </p:nvSpPr>
        <p:spPr bwMode="auto">
          <a:xfrm>
            <a:off x="7019925" y="3860800"/>
            <a:ext cx="1439863" cy="14398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31146" name="Oval 74"/>
          <p:cNvSpPr>
            <a:spLocks noChangeArrowheads="1"/>
          </p:cNvSpPr>
          <p:nvPr/>
        </p:nvSpPr>
        <p:spPr bwMode="auto">
          <a:xfrm>
            <a:off x="6300788" y="5157788"/>
            <a:ext cx="1439862" cy="1439862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誤り訂正符号を如何に構成するか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3024187"/>
          </a:xfrm>
        </p:spPr>
        <p:txBody>
          <a:bodyPr/>
          <a:lstStyle/>
          <a:p>
            <a:r>
              <a:rPr lang="ja-JP" altLang="en-US"/>
              <a:t>誤り訂正符号を効率よく構成したい</a:t>
            </a:r>
            <a:br>
              <a:rPr lang="ja-JP" altLang="en-US"/>
            </a:br>
            <a:r>
              <a:rPr lang="ja-JP" altLang="en-US"/>
              <a:t>　</a:t>
            </a:r>
            <a:r>
              <a:rPr lang="en-US" altLang="ja-JP"/>
              <a:t>⇒ </a:t>
            </a:r>
            <a:r>
              <a:rPr lang="ja-JP" altLang="en-US"/>
              <a:t>送信語を計算で求めたい</a:t>
            </a:r>
          </a:p>
          <a:p>
            <a:r>
              <a:rPr lang="ja-JP" altLang="en-US"/>
              <a:t>最小距離を正確に求めたい</a:t>
            </a:r>
          </a:p>
          <a:p>
            <a:r>
              <a:rPr lang="ja-JP" altLang="en-US"/>
              <a:t>誤りの検出を計算で行ないたい</a:t>
            </a:r>
          </a:p>
          <a:p>
            <a:r>
              <a:rPr lang="ja-JP" altLang="en-US"/>
              <a:t>誤りの訂正を計算で行ないたい</a:t>
            </a:r>
          </a:p>
        </p:txBody>
      </p:sp>
      <p:sp>
        <p:nvSpPr>
          <p:cNvPr id="276484" name="AutoShape 4"/>
          <p:cNvSpPr>
            <a:spLocks noChangeArrowheads="1"/>
          </p:cNvSpPr>
          <p:nvPr/>
        </p:nvSpPr>
        <p:spPr bwMode="auto">
          <a:xfrm>
            <a:off x="4427538" y="48688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3573463" y="5822950"/>
            <a:ext cx="2222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000" b="1"/>
              <a:t>線形符号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  <p:bldP spid="276484" grpId="0" animBg="1"/>
      <p:bldP spid="276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4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3419475" y="3357563"/>
            <a:ext cx="914400" cy="914400"/>
            <a:chOff x="3560" y="2115"/>
            <a:chExt cx="576" cy="576"/>
          </a:xfrm>
        </p:grpSpPr>
        <p:sp>
          <p:nvSpPr>
            <p:cNvPr id="106499" name="Oval 3"/>
            <p:cNvSpPr>
              <a:spLocks noChangeArrowheads="1"/>
            </p:cNvSpPr>
            <p:nvPr/>
          </p:nvSpPr>
          <p:spPr bwMode="auto">
            <a:xfrm>
              <a:off x="3802" y="2357"/>
              <a:ext cx="91" cy="9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00" name="Oval 4"/>
            <p:cNvSpPr>
              <a:spLocks noChangeArrowheads="1"/>
            </p:cNvSpPr>
            <p:nvPr/>
          </p:nvSpPr>
          <p:spPr bwMode="auto">
            <a:xfrm>
              <a:off x="3560" y="2115"/>
              <a:ext cx="57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6501" name="Oval 5"/>
          <p:cNvSpPr>
            <a:spLocks noChangeArrowheads="1"/>
          </p:cNvSpPr>
          <p:nvPr/>
        </p:nvSpPr>
        <p:spPr bwMode="auto">
          <a:xfrm>
            <a:off x="5313363" y="4314825"/>
            <a:ext cx="914400" cy="9144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誤りの検出と訂正の原理</a:t>
            </a:r>
          </a:p>
        </p:txBody>
      </p:sp>
      <p:sp>
        <p:nvSpPr>
          <p:cNvPr id="106503" name="Oval 7"/>
          <p:cNvSpPr>
            <a:spLocks noChangeArrowheads="1"/>
          </p:cNvSpPr>
          <p:nvPr/>
        </p:nvSpPr>
        <p:spPr bwMode="auto">
          <a:xfrm>
            <a:off x="684213" y="2097088"/>
            <a:ext cx="1584325" cy="30972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04" name="Oval 8"/>
          <p:cNvSpPr>
            <a:spLocks noChangeArrowheads="1"/>
          </p:cNvSpPr>
          <p:nvPr/>
        </p:nvSpPr>
        <p:spPr bwMode="auto">
          <a:xfrm>
            <a:off x="7091363" y="2097088"/>
            <a:ext cx="1584325" cy="309721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05" name="Oval 9"/>
          <p:cNvSpPr>
            <a:spLocks noChangeArrowheads="1"/>
          </p:cNvSpPr>
          <p:nvPr/>
        </p:nvSpPr>
        <p:spPr bwMode="auto">
          <a:xfrm>
            <a:off x="2722563" y="1628775"/>
            <a:ext cx="1728787" cy="403383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06" name="Oval 10"/>
          <p:cNvSpPr>
            <a:spLocks noChangeArrowheads="1"/>
          </p:cNvSpPr>
          <p:nvPr/>
        </p:nvSpPr>
        <p:spPr bwMode="auto">
          <a:xfrm>
            <a:off x="4906963" y="1628775"/>
            <a:ext cx="1728787" cy="403383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 flipV="1">
            <a:off x="1476375" y="1628775"/>
            <a:ext cx="20875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8" name="Line 12"/>
          <p:cNvSpPr>
            <a:spLocks noChangeShapeType="1"/>
          </p:cNvSpPr>
          <p:nvPr/>
        </p:nvSpPr>
        <p:spPr bwMode="auto">
          <a:xfrm>
            <a:off x="1476375" y="5229225"/>
            <a:ext cx="20875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9" name="Line 13"/>
          <p:cNvSpPr>
            <a:spLocks noChangeShapeType="1"/>
          </p:cNvSpPr>
          <p:nvPr/>
        </p:nvSpPr>
        <p:spPr bwMode="auto">
          <a:xfrm>
            <a:off x="3563938" y="56610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0" name="Line 14"/>
          <p:cNvSpPr>
            <a:spLocks noChangeShapeType="1"/>
          </p:cNvSpPr>
          <p:nvPr/>
        </p:nvSpPr>
        <p:spPr bwMode="auto">
          <a:xfrm>
            <a:off x="3563938" y="162877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5795963" y="1628775"/>
            <a:ext cx="20891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2" name="Line 16"/>
          <p:cNvSpPr>
            <a:spLocks noChangeShapeType="1"/>
          </p:cNvSpPr>
          <p:nvPr/>
        </p:nvSpPr>
        <p:spPr bwMode="auto">
          <a:xfrm flipV="1">
            <a:off x="5795963" y="5229225"/>
            <a:ext cx="20891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827088" y="5300663"/>
            <a:ext cx="274637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sz="2400" i="1">
                <a:latin typeface="Times New Roman" panose="02020603050405020304" pitchFamily="18" charset="0"/>
              </a:rPr>
              <a:t>f</a:t>
            </a:r>
            <a:br>
              <a:rPr kumimoji="0" lang="en-US" altLang="ja-JP" sz="2400" i="1">
                <a:latin typeface="Times New Roman" panose="02020603050405020304" pitchFamily="18" charset="0"/>
              </a:rPr>
            </a:br>
            <a:r>
              <a:rPr kumimoji="0" lang="ja-JP" altLang="en-US" sz="1800">
                <a:latin typeface="Times New Roman" panose="02020603050405020304" pitchFamily="18" charset="0"/>
              </a:rPr>
              <a:t>（誤り訂正コード語の付加）</a:t>
            </a:r>
            <a:endParaRPr lang="ja-JP" altLang="en-US" sz="1800">
              <a:latin typeface="Times New Roman" panose="02020603050405020304" pitchFamily="18" charset="0"/>
            </a:endParaRPr>
          </a:p>
        </p:txBody>
      </p:sp>
      <p:sp>
        <p:nvSpPr>
          <p:cNvPr id="106514" name="Text Box 18"/>
          <p:cNvSpPr txBox="1">
            <a:spLocks noChangeArrowheads="1"/>
          </p:cNvSpPr>
          <p:nvPr/>
        </p:nvSpPr>
        <p:spPr bwMode="auto">
          <a:xfrm>
            <a:off x="3560763" y="5516563"/>
            <a:ext cx="231616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400" i="1">
                <a:latin typeface="Times New Roman" panose="02020603050405020304" pitchFamily="18" charset="0"/>
              </a:rPr>
              <a:t>g</a:t>
            </a:r>
            <a:br>
              <a:rPr lang="en-US" altLang="ja-JP" sz="2400" i="1">
                <a:latin typeface="Times New Roman" panose="02020603050405020304" pitchFamily="18" charset="0"/>
              </a:rPr>
            </a:br>
            <a:r>
              <a:rPr lang="ja-JP" altLang="en-US" sz="1800">
                <a:latin typeface="Times New Roman" panose="02020603050405020304" pitchFamily="18" charset="0"/>
              </a:rPr>
              <a:t>（誤りパターンの付加）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561013" y="5300663"/>
            <a:ext cx="30432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sz="2400" i="1">
                <a:latin typeface="Times New Roman" panose="02020603050405020304" pitchFamily="18" charset="0"/>
              </a:rPr>
              <a:t>h</a:t>
            </a:r>
            <a:br>
              <a:rPr kumimoji="0" lang="en-US" altLang="ja-JP" sz="2400" i="1">
                <a:latin typeface="Times New Roman" panose="02020603050405020304" pitchFamily="18" charset="0"/>
              </a:rPr>
            </a:br>
            <a:r>
              <a:rPr kumimoji="0" lang="ja-JP" altLang="en-US" sz="1800">
                <a:latin typeface="Times New Roman" panose="02020603050405020304" pitchFamily="18" charset="0"/>
              </a:rPr>
              <a:t>（誤り訂正と推定情報の抽出）</a:t>
            </a:r>
            <a:endParaRPr lang="ja-JP" altLang="en-US" sz="1800">
              <a:latin typeface="Times New Roman" panose="02020603050405020304" pitchFamily="18" charset="0"/>
            </a:endParaRP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1095375" y="2535238"/>
            <a:ext cx="793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情報</a:t>
            </a:r>
            <a:br>
              <a:rPr lang="ja-JP" altLang="en-US" sz="2400"/>
            </a:br>
            <a:r>
              <a:rPr lang="en-US" altLang="ja-JP" sz="2400"/>
              <a:t>A</a:t>
            </a:r>
            <a:r>
              <a:rPr lang="en-US" altLang="ja-JP" sz="2400" baseline="30000"/>
              <a:t>k</a:t>
            </a: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2879725" y="253523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送信空間</a:t>
            </a:r>
            <a:br>
              <a:rPr lang="ja-JP" altLang="en-US" sz="2400"/>
            </a:br>
            <a:r>
              <a:rPr lang="en-US" altLang="ja-JP" sz="2400"/>
              <a:t>B</a:t>
            </a:r>
            <a:r>
              <a:rPr lang="en-US" altLang="ja-JP" sz="2400" baseline="30000"/>
              <a:t>n</a:t>
            </a:r>
          </a:p>
        </p:txBody>
      </p:sp>
      <p:sp>
        <p:nvSpPr>
          <p:cNvPr id="106518" name="Text Box 22"/>
          <p:cNvSpPr txBox="1">
            <a:spLocks noChangeArrowheads="1"/>
          </p:cNvSpPr>
          <p:nvPr/>
        </p:nvSpPr>
        <p:spPr bwMode="auto">
          <a:xfrm>
            <a:off x="5040313" y="253523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受信空間</a:t>
            </a:r>
            <a:br>
              <a:rPr lang="ja-JP" altLang="en-US" sz="2400"/>
            </a:br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</a:p>
        </p:txBody>
      </p:sp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7200900" y="2535238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推定情報</a:t>
            </a:r>
            <a:br>
              <a:rPr lang="ja-JP" altLang="en-US" sz="2400"/>
            </a:br>
            <a:r>
              <a:rPr lang="en-US" altLang="ja-JP" sz="2400"/>
              <a:t>D</a:t>
            </a:r>
            <a:r>
              <a:rPr lang="en-US" altLang="ja-JP" sz="2400" baseline="30000"/>
              <a:t>k</a:t>
            </a: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179388" y="6237288"/>
            <a:ext cx="2776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/>
              <a:t>C</a:t>
            </a:r>
            <a:r>
              <a:rPr lang="ja-JP" altLang="en-US" sz="2400"/>
              <a:t>＝</a:t>
            </a:r>
            <a:r>
              <a:rPr lang="en-US" altLang="ja-JP" sz="2400"/>
              <a:t>D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＜</a:t>
            </a:r>
            <a:r>
              <a:rPr lang="en-US" altLang="ja-JP" sz="2400"/>
              <a:t>n</a:t>
            </a:r>
            <a:endParaRPr lang="ja-JP" altLang="en-US" sz="2400" i="1">
              <a:latin typeface="Times New Roman" panose="02020603050405020304" pitchFamily="18" charset="0"/>
            </a:endParaRPr>
          </a:p>
        </p:txBody>
      </p:sp>
      <p:sp>
        <p:nvSpPr>
          <p:cNvPr id="106521" name="Oval 25"/>
          <p:cNvSpPr>
            <a:spLocks noChangeArrowheads="1"/>
          </p:cNvSpPr>
          <p:nvPr/>
        </p:nvSpPr>
        <p:spPr bwMode="auto">
          <a:xfrm>
            <a:off x="7883525" y="4292600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>
            <a:off x="1476375" y="4365625"/>
            <a:ext cx="2087563" cy="4318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23" name="Line 27"/>
          <p:cNvSpPr>
            <a:spLocks noChangeShapeType="1"/>
          </p:cNvSpPr>
          <p:nvPr/>
        </p:nvSpPr>
        <p:spPr bwMode="auto">
          <a:xfrm flipV="1">
            <a:off x="3635375" y="4437063"/>
            <a:ext cx="1800225" cy="3603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 flipV="1">
            <a:off x="5795963" y="4365625"/>
            <a:ext cx="2089150" cy="4318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25" name="Oval 29"/>
          <p:cNvSpPr>
            <a:spLocks noChangeArrowheads="1"/>
          </p:cNvSpPr>
          <p:nvPr/>
        </p:nvSpPr>
        <p:spPr bwMode="auto">
          <a:xfrm>
            <a:off x="3922713" y="40767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26" name="Oval 30"/>
          <p:cNvSpPr>
            <a:spLocks noChangeArrowheads="1"/>
          </p:cNvSpPr>
          <p:nvPr/>
        </p:nvSpPr>
        <p:spPr bwMode="auto">
          <a:xfrm>
            <a:off x="2987675" y="4149725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27" name="Oval 31"/>
          <p:cNvSpPr>
            <a:spLocks noChangeArrowheads="1"/>
          </p:cNvSpPr>
          <p:nvPr/>
        </p:nvSpPr>
        <p:spPr bwMode="auto">
          <a:xfrm>
            <a:off x="3132138" y="48688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28" name="Oval 32"/>
          <p:cNvSpPr>
            <a:spLocks noChangeArrowheads="1"/>
          </p:cNvSpPr>
          <p:nvPr/>
        </p:nvSpPr>
        <p:spPr bwMode="auto">
          <a:xfrm>
            <a:off x="6156325" y="40767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29" name="Oval 33"/>
          <p:cNvSpPr>
            <a:spLocks noChangeArrowheads="1"/>
          </p:cNvSpPr>
          <p:nvPr/>
        </p:nvSpPr>
        <p:spPr bwMode="auto">
          <a:xfrm>
            <a:off x="5219700" y="4149725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0" name="Oval 34"/>
          <p:cNvSpPr>
            <a:spLocks noChangeArrowheads="1"/>
          </p:cNvSpPr>
          <p:nvPr/>
        </p:nvSpPr>
        <p:spPr bwMode="auto">
          <a:xfrm>
            <a:off x="5292725" y="48688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1" name="Oval 35"/>
          <p:cNvSpPr>
            <a:spLocks noChangeArrowheads="1"/>
          </p:cNvSpPr>
          <p:nvPr/>
        </p:nvSpPr>
        <p:spPr bwMode="auto">
          <a:xfrm>
            <a:off x="1258888" y="47244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2" name="Oval 36"/>
          <p:cNvSpPr>
            <a:spLocks noChangeArrowheads="1"/>
          </p:cNvSpPr>
          <p:nvPr/>
        </p:nvSpPr>
        <p:spPr bwMode="auto">
          <a:xfrm>
            <a:off x="1042988" y="40767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3" name="Oval 37"/>
          <p:cNvSpPr>
            <a:spLocks noChangeArrowheads="1"/>
          </p:cNvSpPr>
          <p:nvPr/>
        </p:nvSpPr>
        <p:spPr bwMode="auto">
          <a:xfrm>
            <a:off x="1835150" y="40767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4" name="Oval 38"/>
          <p:cNvSpPr>
            <a:spLocks noChangeArrowheads="1"/>
          </p:cNvSpPr>
          <p:nvPr/>
        </p:nvSpPr>
        <p:spPr bwMode="auto">
          <a:xfrm>
            <a:off x="7667625" y="47244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5" name="Oval 39"/>
          <p:cNvSpPr>
            <a:spLocks noChangeArrowheads="1"/>
          </p:cNvSpPr>
          <p:nvPr/>
        </p:nvSpPr>
        <p:spPr bwMode="auto">
          <a:xfrm>
            <a:off x="7451725" y="40767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6" name="Oval 40"/>
          <p:cNvSpPr>
            <a:spLocks noChangeArrowheads="1"/>
          </p:cNvSpPr>
          <p:nvPr/>
        </p:nvSpPr>
        <p:spPr bwMode="auto">
          <a:xfrm>
            <a:off x="8243888" y="40767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7" name="Oval 41"/>
          <p:cNvSpPr>
            <a:spLocks noChangeArrowheads="1"/>
          </p:cNvSpPr>
          <p:nvPr/>
        </p:nvSpPr>
        <p:spPr bwMode="auto">
          <a:xfrm>
            <a:off x="3275013" y="4365625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8" name="Oval 42"/>
          <p:cNvSpPr>
            <a:spLocks noChangeArrowheads="1"/>
          </p:cNvSpPr>
          <p:nvPr/>
        </p:nvSpPr>
        <p:spPr bwMode="auto">
          <a:xfrm>
            <a:off x="3851275" y="48688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39" name="Oval 43"/>
          <p:cNvSpPr>
            <a:spLocks noChangeArrowheads="1"/>
          </p:cNvSpPr>
          <p:nvPr/>
        </p:nvSpPr>
        <p:spPr bwMode="auto">
          <a:xfrm>
            <a:off x="6011863" y="48688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0" name="Oval 44"/>
          <p:cNvSpPr>
            <a:spLocks noChangeArrowheads="1"/>
          </p:cNvSpPr>
          <p:nvPr/>
        </p:nvSpPr>
        <p:spPr bwMode="auto">
          <a:xfrm>
            <a:off x="5722938" y="4700588"/>
            <a:ext cx="144462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1" name="Oval 45"/>
          <p:cNvSpPr>
            <a:spLocks noChangeArrowheads="1"/>
          </p:cNvSpPr>
          <p:nvPr/>
        </p:nvSpPr>
        <p:spPr bwMode="auto">
          <a:xfrm>
            <a:off x="3563938" y="47244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2" name="Oval 46"/>
          <p:cNvSpPr>
            <a:spLocks noChangeArrowheads="1"/>
          </p:cNvSpPr>
          <p:nvPr/>
        </p:nvSpPr>
        <p:spPr bwMode="auto">
          <a:xfrm>
            <a:off x="1403350" y="4292600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3" name="Line 47"/>
          <p:cNvSpPr>
            <a:spLocks noChangeShapeType="1"/>
          </p:cNvSpPr>
          <p:nvPr/>
        </p:nvSpPr>
        <p:spPr bwMode="auto">
          <a:xfrm>
            <a:off x="5508625" y="4437063"/>
            <a:ext cx="215900" cy="2873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44" name="Oval 48"/>
          <p:cNvSpPr>
            <a:spLocks noChangeArrowheads="1"/>
          </p:cNvSpPr>
          <p:nvPr/>
        </p:nvSpPr>
        <p:spPr bwMode="auto">
          <a:xfrm>
            <a:off x="5435600" y="436562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5" name="Oval 49"/>
          <p:cNvSpPr>
            <a:spLocks noChangeArrowheads="1"/>
          </p:cNvSpPr>
          <p:nvPr/>
        </p:nvSpPr>
        <p:spPr bwMode="auto">
          <a:xfrm>
            <a:off x="3348038" y="38608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6" name="Oval 50"/>
          <p:cNvSpPr>
            <a:spLocks noChangeArrowheads="1"/>
          </p:cNvSpPr>
          <p:nvPr/>
        </p:nvSpPr>
        <p:spPr bwMode="auto">
          <a:xfrm>
            <a:off x="5580063" y="38608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7" name="Oval 51"/>
          <p:cNvSpPr>
            <a:spLocks noChangeArrowheads="1"/>
          </p:cNvSpPr>
          <p:nvPr/>
        </p:nvSpPr>
        <p:spPr bwMode="auto">
          <a:xfrm>
            <a:off x="1906588" y="357346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8" name="Oval 52"/>
          <p:cNvSpPr>
            <a:spLocks noChangeArrowheads="1"/>
          </p:cNvSpPr>
          <p:nvPr/>
        </p:nvSpPr>
        <p:spPr bwMode="auto">
          <a:xfrm>
            <a:off x="8315325" y="35734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49" name="Oval 53"/>
          <p:cNvSpPr>
            <a:spLocks noChangeArrowheads="1"/>
          </p:cNvSpPr>
          <p:nvPr/>
        </p:nvSpPr>
        <p:spPr bwMode="auto">
          <a:xfrm>
            <a:off x="1403350" y="37163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0" name="Oval 54"/>
          <p:cNvSpPr>
            <a:spLocks noChangeArrowheads="1"/>
          </p:cNvSpPr>
          <p:nvPr/>
        </p:nvSpPr>
        <p:spPr bwMode="auto">
          <a:xfrm>
            <a:off x="7812088" y="37163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1" name="Oval 55"/>
          <p:cNvSpPr>
            <a:spLocks noChangeArrowheads="1"/>
          </p:cNvSpPr>
          <p:nvPr/>
        </p:nvSpPr>
        <p:spPr bwMode="auto">
          <a:xfrm>
            <a:off x="971550" y="35004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2" name="Oval 56"/>
          <p:cNvSpPr>
            <a:spLocks noChangeArrowheads="1"/>
          </p:cNvSpPr>
          <p:nvPr/>
        </p:nvSpPr>
        <p:spPr bwMode="auto">
          <a:xfrm>
            <a:off x="7380288" y="35004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3" name="Oval 57"/>
          <p:cNvSpPr>
            <a:spLocks noChangeArrowheads="1"/>
          </p:cNvSpPr>
          <p:nvPr/>
        </p:nvSpPr>
        <p:spPr bwMode="auto">
          <a:xfrm>
            <a:off x="2987675" y="37163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4" name="Oval 58"/>
          <p:cNvSpPr>
            <a:spLocks noChangeArrowheads="1"/>
          </p:cNvSpPr>
          <p:nvPr/>
        </p:nvSpPr>
        <p:spPr bwMode="auto">
          <a:xfrm>
            <a:off x="5219700" y="37163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6555" name="Group 59"/>
          <p:cNvGrpSpPr>
            <a:grpSpLocks/>
          </p:cNvGrpSpPr>
          <p:nvPr/>
        </p:nvGrpSpPr>
        <p:grpSpPr bwMode="auto">
          <a:xfrm>
            <a:off x="5651500" y="3357563"/>
            <a:ext cx="914400" cy="914400"/>
            <a:chOff x="3560" y="2115"/>
            <a:chExt cx="576" cy="576"/>
          </a:xfrm>
        </p:grpSpPr>
        <p:sp>
          <p:nvSpPr>
            <p:cNvPr id="106556" name="Oval 60"/>
            <p:cNvSpPr>
              <a:spLocks noChangeArrowheads="1"/>
            </p:cNvSpPr>
            <p:nvPr/>
          </p:nvSpPr>
          <p:spPr bwMode="auto">
            <a:xfrm>
              <a:off x="3802" y="2357"/>
              <a:ext cx="91" cy="9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57" name="Oval 61"/>
            <p:cNvSpPr>
              <a:spLocks noChangeArrowheads="1"/>
            </p:cNvSpPr>
            <p:nvPr/>
          </p:nvSpPr>
          <p:spPr bwMode="auto">
            <a:xfrm>
              <a:off x="3560" y="2115"/>
              <a:ext cx="57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6558" name="Oval 62"/>
          <p:cNvSpPr>
            <a:spLocks noChangeArrowheads="1"/>
          </p:cNvSpPr>
          <p:nvPr/>
        </p:nvSpPr>
        <p:spPr bwMode="auto">
          <a:xfrm>
            <a:off x="3924300" y="34290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59" name="Oval 63"/>
          <p:cNvSpPr>
            <a:spLocks noChangeArrowheads="1"/>
          </p:cNvSpPr>
          <p:nvPr/>
        </p:nvSpPr>
        <p:spPr bwMode="auto">
          <a:xfrm>
            <a:off x="6156325" y="3429000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0" name="Oval 64"/>
          <p:cNvSpPr>
            <a:spLocks noChangeArrowheads="1"/>
          </p:cNvSpPr>
          <p:nvPr/>
        </p:nvSpPr>
        <p:spPr bwMode="auto">
          <a:xfrm>
            <a:off x="3132138" y="34290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1" name="Oval 65"/>
          <p:cNvSpPr>
            <a:spLocks noChangeArrowheads="1"/>
          </p:cNvSpPr>
          <p:nvPr/>
        </p:nvSpPr>
        <p:spPr bwMode="auto">
          <a:xfrm>
            <a:off x="5364163" y="34290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2" name="Oval 66"/>
          <p:cNvSpPr>
            <a:spLocks noChangeArrowheads="1"/>
          </p:cNvSpPr>
          <p:nvPr/>
        </p:nvSpPr>
        <p:spPr bwMode="auto">
          <a:xfrm>
            <a:off x="3152775" y="4314825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3" name="Oval 67"/>
          <p:cNvSpPr>
            <a:spLocks noChangeArrowheads="1"/>
          </p:cNvSpPr>
          <p:nvPr/>
        </p:nvSpPr>
        <p:spPr bwMode="auto">
          <a:xfrm>
            <a:off x="3419475" y="53006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4" name="Oval 68"/>
          <p:cNvSpPr>
            <a:spLocks noChangeArrowheads="1"/>
          </p:cNvSpPr>
          <p:nvPr/>
        </p:nvSpPr>
        <p:spPr bwMode="auto">
          <a:xfrm>
            <a:off x="5651500" y="53006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5" name="Oval 69"/>
          <p:cNvSpPr>
            <a:spLocks noChangeArrowheads="1"/>
          </p:cNvSpPr>
          <p:nvPr/>
        </p:nvSpPr>
        <p:spPr bwMode="auto">
          <a:xfrm>
            <a:off x="3708400" y="44370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66" name="Oval 70"/>
          <p:cNvSpPr>
            <a:spLocks noChangeArrowheads="1"/>
          </p:cNvSpPr>
          <p:nvPr/>
        </p:nvSpPr>
        <p:spPr bwMode="auto">
          <a:xfrm>
            <a:off x="5867400" y="443706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ハミング距離の例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468313" y="1520825"/>
            <a:ext cx="666908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例</a:t>
            </a:r>
            <a:r>
              <a:rPr lang="en-US" altLang="ja-JP" sz="2400"/>
              <a:t>1</a:t>
            </a:r>
            <a:r>
              <a:rPr lang="ja-JP" altLang="en-US" sz="2400"/>
              <a:t>：</a:t>
            </a:r>
          </a:p>
          <a:p>
            <a:r>
              <a:rPr lang="ja-JP" altLang="en-US" sz="2400"/>
              <a:t>	</a:t>
            </a:r>
            <a:r>
              <a:rPr lang="en-US" altLang="ja-JP" sz="2400"/>
              <a:t>u</a:t>
            </a:r>
            <a:r>
              <a:rPr lang="ja-JP" altLang="en-US" sz="2400"/>
              <a:t>＝</a:t>
            </a:r>
            <a:r>
              <a:rPr lang="en-US" altLang="ja-JP" sz="2400"/>
              <a:t>(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0,1,</a:t>
            </a:r>
            <a:r>
              <a:rPr lang="en-US" altLang="ja-JP" sz="24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,0,1,0,1,</a:t>
            </a:r>
            <a:r>
              <a:rPr lang="en-US" altLang="ja-JP" sz="24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,0</a:t>
            </a:r>
            <a:r>
              <a:rPr lang="en-US" altLang="ja-JP" sz="2400"/>
              <a:t>)</a:t>
            </a:r>
          </a:p>
          <a:p>
            <a:r>
              <a:rPr lang="en-US" altLang="ja-JP" sz="2400"/>
              <a:t>	v</a:t>
            </a:r>
            <a:r>
              <a:rPr lang="ja-JP" altLang="en-US" sz="2400"/>
              <a:t>＝</a:t>
            </a:r>
            <a:r>
              <a:rPr lang="en-US" altLang="ja-JP" sz="2400"/>
              <a:t>(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0,1,</a:t>
            </a:r>
            <a:r>
              <a:rPr lang="en-US" altLang="ja-JP" sz="24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,0,1,0,1,</a:t>
            </a:r>
            <a:r>
              <a:rPr lang="en-US" altLang="ja-JP" sz="24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,0</a:t>
            </a:r>
            <a:r>
              <a:rPr lang="en-US" altLang="ja-JP" sz="2400"/>
              <a:t>)</a:t>
            </a:r>
          </a:p>
          <a:p>
            <a:endParaRPr lang="en-US" altLang="ja-JP" sz="2400"/>
          </a:p>
          <a:p>
            <a:r>
              <a:rPr lang="en-US" altLang="ja-JP" sz="2400"/>
              <a:t>d</a:t>
            </a:r>
            <a:r>
              <a:rPr lang="en-US" altLang="ja-JP" sz="2400" baseline="-25000"/>
              <a:t>H</a:t>
            </a:r>
            <a:r>
              <a:rPr lang="ja-JP" altLang="en-US" sz="2400"/>
              <a:t>（</a:t>
            </a:r>
            <a:r>
              <a:rPr lang="en-US" altLang="ja-JP" sz="2400"/>
              <a:t>u,v</a:t>
            </a:r>
            <a:r>
              <a:rPr lang="ja-JP" altLang="en-US" sz="2400"/>
              <a:t>）＝　　　　　　　＝</a:t>
            </a:r>
            <a:r>
              <a:rPr lang="en-US" altLang="ja-JP" sz="2400"/>
              <a:t>0+0+</a:t>
            </a:r>
            <a:r>
              <a:rPr lang="en-US" altLang="ja-JP" sz="2400">
                <a:solidFill>
                  <a:srgbClr val="FF0000"/>
                </a:solidFill>
              </a:rPr>
              <a:t>1</a:t>
            </a:r>
            <a:r>
              <a:rPr lang="en-US" altLang="ja-JP" sz="2400"/>
              <a:t>+0+0+0+0+</a:t>
            </a:r>
            <a:r>
              <a:rPr lang="en-US" altLang="ja-JP" sz="2400">
                <a:solidFill>
                  <a:srgbClr val="FF0000"/>
                </a:solidFill>
              </a:rPr>
              <a:t>1</a:t>
            </a:r>
            <a:r>
              <a:rPr lang="en-US" altLang="ja-JP" sz="2400"/>
              <a:t>+0</a:t>
            </a:r>
            <a:r>
              <a:rPr lang="ja-JP" altLang="en-US" sz="2400"/>
              <a:t>＝</a:t>
            </a:r>
            <a:r>
              <a:rPr lang="en-US" altLang="ja-JP" sz="2400"/>
              <a:t>2</a:t>
            </a:r>
          </a:p>
        </p:txBody>
      </p:sp>
      <p:graphicFrame>
        <p:nvGraphicFramePr>
          <p:cNvPr id="10854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885950" y="2806700"/>
          <a:ext cx="13906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49" name="数式" r:id="rId4" imgW="711000" imgH="431640" progId="Equation.3">
                  <p:embed/>
                </p:oleObj>
              </mc:Choice>
              <mc:Fallback>
                <p:oleObj name="数式" r:id="rId4" imgW="7110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2806700"/>
                        <a:ext cx="13906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468313" y="4184650"/>
            <a:ext cx="70839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/>
              <a:t>例</a:t>
            </a:r>
            <a:r>
              <a:rPr lang="en-US" altLang="ja-JP" sz="2400" dirty="0"/>
              <a:t>2</a:t>
            </a:r>
            <a:r>
              <a:rPr lang="ja-JP" altLang="en-US" sz="2400" dirty="0"/>
              <a:t>：</a:t>
            </a:r>
          </a:p>
          <a:p>
            <a:r>
              <a:rPr lang="ja-JP" altLang="en-US" sz="2400" dirty="0"/>
              <a:t>	</a:t>
            </a:r>
            <a:r>
              <a:rPr lang="en-US" altLang="ja-JP" sz="2400" dirty="0"/>
              <a:t>u</a:t>
            </a:r>
            <a:r>
              <a:rPr lang="ja-JP" altLang="en-US" sz="2400" dirty="0"/>
              <a:t>＝</a:t>
            </a:r>
            <a:r>
              <a:rPr lang="en-US" altLang="ja-JP" sz="2400" dirty="0"/>
              <a:t>(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,b,d,c,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,d,d,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,b,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sz="2400" dirty="0"/>
              <a:t>)</a:t>
            </a:r>
          </a:p>
          <a:p>
            <a:r>
              <a:rPr lang="en-US" altLang="ja-JP" sz="2400" dirty="0"/>
              <a:t>	v</a:t>
            </a:r>
            <a:r>
              <a:rPr lang="ja-JP" altLang="en-US" sz="2400" dirty="0"/>
              <a:t>＝</a:t>
            </a:r>
            <a:r>
              <a:rPr lang="en-US" altLang="ja-JP" sz="2400" dirty="0"/>
              <a:t>(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,b,d,c,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,d,d,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,b,</a:t>
            </a:r>
            <a:r>
              <a:rPr lang="en-US" altLang="ja-JP" sz="2400" dirty="0" err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</a:t>
            </a:r>
            <a:r>
              <a:rPr lang="en-US" altLang="ja-JP" sz="2400" dirty="0"/>
              <a:t>)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d</a:t>
            </a:r>
            <a:r>
              <a:rPr lang="en-US" altLang="ja-JP" sz="2400" baseline="-25000" dirty="0" err="1"/>
              <a:t>H</a:t>
            </a:r>
            <a:r>
              <a:rPr lang="ja-JP" altLang="en-US" sz="2400" dirty="0"/>
              <a:t>（</a:t>
            </a:r>
            <a:r>
              <a:rPr lang="en-US" altLang="ja-JP" sz="2400" dirty="0" err="1"/>
              <a:t>u,v</a:t>
            </a:r>
            <a:r>
              <a:rPr lang="ja-JP" altLang="en-US" sz="2400" dirty="0"/>
              <a:t>）＝　　　　　　　＝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  <a:r>
              <a:rPr lang="en-US" altLang="ja-JP" sz="2400" dirty="0" smtClean="0"/>
              <a:t>+0+0+0+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  <a:r>
              <a:rPr lang="en-US" altLang="ja-JP" sz="2400" dirty="0" smtClean="0"/>
              <a:t>+0+0+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  <a:r>
              <a:rPr lang="en-US" altLang="ja-JP" sz="2400" dirty="0" smtClean="0"/>
              <a:t>+0</a:t>
            </a:r>
            <a:r>
              <a:rPr lang="en-US" altLang="ja-JP" sz="2400" dirty="0">
                <a:solidFill>
                  <a:srgbClr val="000000"/>
                </a:solidFill>
              </a:rPr>
              <a:t>+</a:t>
            </a:r>
            <a:r>
              <a:rPr lang="en-US" altLang="ja-JP" sz="2400" dirty="0">
                <a:solidFill>
                  <a:srgbClr val="FF0000"/>
                </a:solidFill>
              </a:rPr>
              <a:t>1</a:t>
            </a:r>
            <a:r>
              <a:rPr lang="ja-JP" altLang="en-US" sz="2400" dirty="0" smtClean="0"/>
              <a:t>＝</a:t>
            </a:r>
            <a:r>
              <a:rPr lang="en-US" altLang="ja-JP" sz="2400" dirty="0"/>
              <a:t>4</a:t>
            </a:r>
          </a:p>
        </p:txBody>
      </p:sp>
      <p:graphicFrame>
        <p:nvGraphicFramePr>
          <p:cNvPr id="108550" name="Object 6"/>
          <p:cNvGraphicFramePr>
            <a:graphicFrameLocks noChangeAspect="1"/>
          </p:cNvGraphicFramePr>
          <p:nvPr/>
        </p:nvGraphicFramePr>
        <p:xfrm>
          <a:off x="1885950" y="5470525"/>
          <a:ext cx="13906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50" name="数式" r:id="rId6" imgW="711000" imgH="431640" progId="Equation.3">
                  <p:embed/>
                </p:oleObj>
              </mc:Choice>
              <mc:Fallback>
                <p:oleObj name="数式" r:id="rId6" imgW="7110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5470525"/>
                        <a:ext cx="13906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2700338" y="155575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4211638" y="155575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3" name="Line 9"/>
          <p:cNvSpPr>
            <a:spLocks noChangeShapeType="1"/>
          </p:cNvSpPr>
          <p:nvPr/>
        </p:nvSpPr>
        <p:spPr bwMode="auto">
          <a:xfrm>
            <a:off x="2124075" y="422116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3348038" y="422116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>
            <a:off x="4211638" y="422116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4859338" y="422116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1" grpId="0" animBg="1"/>
      <p:bldP spid="108552" grpId="0" animBg="1"/>
      <p:bldP spid="108553" grpId="0" animBg="1"/>
      <p:bldP spid="108554" grpId="0" animBg="1"/>
      <p:bldP spid="108555" grpId="0" animBg="1"/>
      <p:bldP spid="1085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Oval 2"/>
          <p:cNvSpPr>
            <a:spLocks noChangeArrowheads="1"/>
          </p:cNvSpPr>
          <p:nvPr/>
        </p:nvSpPr>
        <p:spPr bwMode="auto">
          <a:xfrm>
            <a:off x="576263" y="2457450"/>
            <a:ext cx="3995737" cy="3995738"/>
          </a:xfrm>
          <a:prstGeom prst="ellipse">
            <a:avLst/>
          </a:prstGeom>
          <a:solidFill>
            <a:srgbClr val="00FFFF"/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1681163" y="3562350"/>
            <a:ext cx="1782762" cy="1782763"/>
          </a:xfrm>
          <a:prstGeom prst="ellipse">
            <a:avLst/>
          </a:prstGeom>
          <a:solidFill>
            <a:schemeClr val="bg1"/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>
            <a:off x="4608513" y="1431925"/>
            <a:ext cx="3995737" cy="3995738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ハミング距離の誤りの検出と訂正（</a:t>
            </a:r>
            <a:r>
              <a:rPr lang="en-US" altLang="ja-JP" sz="4000"/>
              <a:t>1</a:t>
            </a:r>
            <a:r>
              <a:rPr lang="ja-JP" altLang="en-US" sz="4000"/>
              <a:t>）</a:t>
            </a:r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2501900" y="4383088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6534150" y="3357563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5713413" y="2536825"/>
            <a:ext cx="1782762" cy="17827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0601" name="Line 9"/>
          <p:cNvSpPr>
            <a:spLocks noChangeShapeType="1"/>
          </p:cNvSpPr>
          <p:nvPr/>
        </p:nvSpPr>
        <p:spPr bwMode="auto">
          <a:xfrm flipV="1">
            <a:off x="2627313" y="3429000"/>
            <a:ext cx="3889375" cy="10080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4335463" y="4005263"/>
            <a:ext cx="681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d</a:t>
            </a:r>
            <a:r>
              <a:rPr lang="en-US" altLang="ja-JP" sz="2400" baseline="-25000">
                <a:solidFill>
                  <a:srgbClr val="0000FF"/>
                </a:solidFill>
              </a:rPr>
              <a:t>min</a:t>
            </a:r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6659563" y="34290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6948488" y="2971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1</a:t>
            </a:r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1690688" y="44624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1979613" y="400526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1</a:t>
            </a:r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 flipV="1">
            <a:off x="6588125" y="1412875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6227763" y="220503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0</a:t>
            </a:r>
            <a:endParaRPr lang="ja-JP" altLang="en-US" sz="2400" baseline="-25000"/>
          </a:p>
        </p:txBody>
      </p:sp>
      <p:sp>
        <p:nvSpPr>
          <p:cNvPr id="110609" name="Line 17"/>
          <p:cNvSpPr>
            <a:spLocks noChangeShapeType="1"/>
          </p:cNvSpPr>
          <p:nvPr/>
        </p:nvSpPr>
        <p:spPr bwMode="auto">
          <a:xfrm flipV="1">
            <a:off x="2555875" y="4508500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2195513" y="530066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0</a:t>
            </a:r>
            <a:endParaRPr lang="ja-JP" altLang="en-US" sz="2400" baseline="-25000"/>
          </a:p>
        </p:txBody>
      </p:sp>
      <p:sp>
        <p:nvSpPr>
          <p:cNvPr id="110611" name="AutoShape 19"/>
          <p:cNvSpPr>
            <a:spLocks noChangeArrowheads="1"/>
          </p:cNvSpPr>
          <p:nvPr/>
        </p:nvSpPr>
        <p:spPr bwMode="auto">
          <a:xfrm rot="4560000">
            <a:off x="3784601" y="3543300"/>
            <a:ext cx="360362" cy="1081087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Oval 2"/>
          <p:cNvSpPr>
            <a:spLocks noChangeArrowheads="1"/>
          </p:cNvSpPr>
          <p:nvPr/>
        </p:nvSpPr>
        <p:spPr bwMode="auto">
          <a:xfrm>
            <a:off x="-611188" y="1270000"/>
            <a:ext cx="6335713" cy="6335713"/>
          </a:xfrm>
          <a:prstGeom prst="ellipse">
            <a:avLst/>
          </a:prstGeom>
          <a:solidFill>
            <a:srgbClr val="FF99CC"/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2643" name="Oval 3"/>
          <p:cNvSpPr>
            <a:spLocks noChangeArrowheads="1"/>
          </p:cNvSpPr>
          <p:nvPr/>
        </p:nvSpPr>
        <p:spPr bwMode="auto">
          <a:xfrm>
            <a:off x="1681163" y="3562350"/>
            <a:ext cx="1782762" cy="1782763"/>
          </a:xfrm>
          <a:prstGeom prst="ellipse">
            <a:avLst/>
          </a:prstGeom>
          <a:solidFill>
            <a:schemeClr val="bg1"/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ハミング距離の誤りの検出と訂正（</a:t>
            </a:r>
            <a:r>
              <a:rPr lang="en-US" altLang="ja-JP" sz="4000"/>
              <a:t>2</a:t>
            </a:r>
            <a:r>
              <a:rPr lang="ja-JP" altLang="en-US" sz="4000"/>
              <a:t>）</a:t>
            </a: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>
            <a:off x="2501900" y="4383088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6534150" y="3357563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5713413" y="2536825"/>
            <a:ext cx="1782762" cy="178276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flipV="1">
            <a:off x="2555875" y="3429000"/>
            <a:ext cx="4032250" cy="10080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4335463" y="4005263"/>
            <a:ext cx="681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d</a:t>
            </a:r>
            <a:r>
              <a:rPr lang="en-US" altLang="ja-JP" sz="2400" baseline="-25000">
                <a:solidFill>
                  <a:srgbClr val="0000FF"/>
                </a:solidFill>
              </a:rPr>
              <a:t>min</a:t>
            </a:r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6659563" y="34290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6948488" y="2971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1</a:t>
            </a:r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2555875" y="3573463"/>
            <a:ext cx="0" cy="88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2195513" y="378936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1</a:t>
            </a:r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 flipV="1">
            <a:off x="2555875" y="1268413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2195513" y="220503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r>
              <a:rPr lang="en-US" altLang="ja-JP" sz="2400" baseline="-25000"/>
              <a:t>2</a:t>
            </a:r>
            <a:endParaRPr lang="ja-JP" altLang="en-US" sz="2400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最小距離に関する定理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84248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4000"/>
              <a:t>　</a:t>
            </a:r>
            <a:r>
              <a:rPr lang="ja-JP" altLang="en-US" sz="2800" b="1"/>
              <a:t>定理：　</a:t>
            </a:r>
            <a:r>
              <a:rPr lang="ja-JP" altLang="en-US" sz="2400"/>
              <a:t>誤り訂正符号 </a:t>
            </a:r>
            <a:r>
              <a:rPr lang="en-US" altLang="ja-JP" sz="2400"/>
              <a:t>X</a:t>
            </a:r>
            <a:r>
              <a:rPr lang="ja-JP" altLang="en-US" sz="2400"/>
              <a:t>（</a:t>
            </a:r>
            <a:r>
              <a:rPr lang="en-US" altLang="ja-JP" sz="2400"/>
              <a:t>⊂C</a:t>
            </a:r>
            <a:r>
              <a:rPr lang="en-US" altLang="ja-JP" sz="2400" baseline="30000"/>
              <a:t>n</a:t>
            </a:r>
            <a:r>
              <a:rPr lang="ja-JP" altLang="en-US" sz="2400"/>
              <a:t>）の最小距離 </a:t>
            </a:r>
            <a:r>
              <a:rPr lang="en-US" altLang="ja-JP" sz="2400"/>
              <a:t>d</a:t>
            </a:r>
            <a:r>
              <a:rPr lang="en-US" altLang="ja-JP" sz="2400" baseline="-25000"/>
              <a:t>min</a:t>
            </a:r>
            <a:r>
              <a:rPr lang="en-US" altLang="ja-JP" sz="2400"/>
              <a:t> </a:t>
            </a:r>
            <a:r>
              <a:rPr lang="ja-JP" altLang="en-US" sz="2400"/>
              <a:t>が</a:t>
            </a:r>
          </a:p>
          <a:p>
            <a:r>
              <a:rPr lang="en-US" altLang="ja-JP" sz="4000"/>
              <a:t>				</a:t>
            </a:r>
            <a:r>
              <a:rPr lang="en-US" altLang="ja-JP" sz="2400"/>
              <a:t>d</a:t>
            </a:r>
            <a:r>
              <a:rPr lang="en-US" altLang="ja-JP" sz="2400" baseline="-25000"/>
              <a:t>min</a:t>
            </a:r>
            <a:r>
              <a:rPr lang="en-US" altLang="ja-JP" sz="2400"/>
              <a:t>≧2t+1</a:t>
            </a:r>
          </a:p>
          <a:p>
            <a:r>
              <a:rPr lang="ja-JP" altLang="en-US" sz="4000"/>
              <a:t>　</a:t>
            </a:r>
            <a:r>
              <a:rPr lang="ja-JP" altLang="en-US" sz="2400"/>
              <a:t>を満たすなら、符号 </a:t>
            </a:r>
            <a:r>
              <a:rPr lang="en-US" altLang="ja-JP" sz="2400"/>
              <a:t>X</a:t>
            </a:r>
            <a:r>
              <a:rPr lang="ja-JP" altLang="en-US" sz="2400"/>
              <a:t>は</a:t>
            </a:r>
            <a:r>
              <a:rPr lang="en-US" altLang="ja-JP" sz="2400"/>
              <a:t>t</a:t>
            </a:r>
            <a:r>
              <a:rPr lang="ja-JP" altLang="en-US" sz="2400"/>
              <a:t>個の誤りを訂正可能な符号である</a:t>
            </a:r>
            <a:endParaRPr lang="en-US" altLang="ja-JP" sz="2400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4752975" y="4257675"/>
            <a:ext cx="2124075" cy="212407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5761038" y="52657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249738" y="4618038"/>
            <a:ext cx="681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d</a:t>
            </a:r>
            <a:r>
              <a:rPr lang="en-US" altLang="ja-JP" sz="2400" baseline="-25000">
                <a:solidFill>
                  <a:srgbClr val="0000FF"/>
                </a:solidFill>
              </a:rPr>
              <a:t>min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3241675" y="44481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5788025" y="488156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c’</a:t>
            </a: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3457575" y="54816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3241675" y="5529263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r</a:t>
            </a:r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5832475" y="5338763"/>
            <a:ext cx="720725" cy="7191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5911850" y="552926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2233613" y="3825875"/>
            <a:ext cx="2124075" cy="2124075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3241675" y="48339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3313113" y="4905375"/>
            <a:ext cx="2519362" cy="444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592388" y="4114800"/>
            <a:ext cx="720725" cy="7905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2771775" y="441166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定理の証明</a:t>
            </a:r>
          </a:p>
        </p:txBody>
      </p:sp>
      <p:sp>
        <p:nvSpPr>
          <p:cNvPr id="274435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351837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受信語</a:t>
            </a:r>
            <a:r>
              <a:rPr lang="en-US" altLang="ja-JP" sz="2400"/>
              <a:t>r∈C</a:t>
            </a:r>
            <a:r>
              <a:rPr lang="en-US" altLang="ja-JP" sz="2400" baseline="30000"/>
              <a:t>n</a:t>
            </a:r>
            <a:r>
              <a:rPr lang="ja-JP" altLang="en-US" sz="2400"/>
              <a:t>が，ある</a:t>
            </a:r>
            <a:r>
              <a:rPr lang="en-US" altLang="ja-JP" sz="2400"/>
              <a:t>c∈X</a:t>
            </a:r>
            <a:r>
              <a:rPr lang="ja-JP" altLang="en-US" sz="2400"/>
              <a:t>に対して</a:t>
            </a:r>
          </a:p>
          <a:p>
            <a:endParaRPr lang="ja-JP" altLang="en-US" sz="2400"/>
          </a:p>
          <a:p>
            <a:r>
              <a:rPr kumimoji="0" lang="ja-JP" altLang="en-US" sz="2400"/>
              <a:t>　　　　　　　　　　　　　　　　　</a:t>
            </a:r>
            <a:r>
              <a:rPr kumimoji="0" lang="en-US" altLang="ja-JP" sz="2400"/>
              <a:t>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r,c</a:t>
            </a:r>
            <a:r>
              <a:rPr kumimoji="0" lang="ja-JP" altLang="en-US" sz="2400"/>
              <a:t>）</a:t>
            </a:r>
            <a:r>
              <a:rPr kumimoji="0" lang="en-US" altLang="ja-JP" sz="2400"/>
              <a:t>≦t</a:t>
            </a:r>
          </a:p>
          <a:p>
            <a:endParaRPr kumimoji="0" lang="ja-JP" altLang="en-US" sz="2400"/>
          </a:p>
          <a:p>
            <a:r>
              <a:rPr kumimoji="0" lang="ja-JP" altLang="en-US" sz="2400"/>
              <a:t>を満たすとする。このとき，任意の</a:t>
            </a:r>
            <a:r>
              <a:rPr kumimoji="0" lang="en-US" altLang="ja-JP" sz="2400"/>
              <a:t>c’∈X</a:t>
            </a:r>
            <a:r>
              <a:rPr kumimoji="0" lang="ja-JP" altLang="en-US" sz="2400"/>
              <a:t>（ただし</a:t>
            </a:r>
            <a:r>
              <a:rPr kumimoji="0" lang="en-US" altLang="ja-JP" sz="2400"/>
              <a:t>c</a:t>
            </a:r>
            <a:r>
              <a:rPr kumimoji="0" lang="ja-JP" altLang="en-US" sz="2400"/>
              <a:t>を除く）に対して</a:t>
            </a:r>
          </a:p>
          <a:p>
            <a:endParaRPr kumimoji="0" lang="ja-JP" altLang="en-US" sz="2400"/>
          </a:p>
          <a:p>
            <a:r>
              <a:rPr kumimoji="0" lang="ja-JP" altLang="en-US" sz="2400"/>
              <a:t>　　　　　　　　</a:t>
            </a:r>
            <a:r>
              <a:rPr kumimoji="0" lang="en-US" altLang="ja-JP" sz="2400"/>
              <a:t>2t+1≦d</a:t>
            </a:r>
            <a:r>
              <a:rPr kumimoji="0" lang="en-US" altLang="ja-JP" sz="2400" baseline="-25000"/>
              <a:t>min</a:t>
            </a:r>
            <a:r>
              <a:rPr kumimoji="0" lang="en-US" altLang="ja-JP" sz="2400"/>
              <a:t>≦d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c,c’</a:t>
            </a:r>
            <a:r>
              <a:rPr kumimoji="0" lang="ja-JP" altLang="en-US" sz="2400"/>
              <a:t>）</a:t>
            </a:r>
          </a:p>
          <a:p>
            <a:r>
              <a:rPr kumimoji="0" lang="ja-JP" altLang="en-US" sz="2400"/>
              <a:t>　　　　　　　　　　　　　　　</a:t>
            </a:r>
            <a:r>
              <a:rPr kumimoji="0" lang="en-US" altLang="ja-JP" sz="2400"/>
              <a:t>≦d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c,r</a:t>
            </a:r>
            <a:r>
              <a:rPr kumimoji="0" lang="ja-JP" altLang="en-US" sz="2400"/>
              <a:t>）</a:t>
            </a:r>
            <a:r>
              <a:rPr kumimoji="0" lang="en-US" altLang="ja-JP" sz="2400"/>
              <a:t>+d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r,c’</a:t>
            </a:r>
            <a:r>
              <a:rPr kumimoji="0" lang="ja-JP" altLang="en-US" sz="2400"/>
              <a:t>）</a:t>
            </a:r>
          </a:p>
          <a:p>
            <a:r>
              <a:rPr kumimoji="0" lang="ja-JP" altLang="en-US" sz="2400"/>
              <a:t>　　　　　　　　　　　　　　　</a:t>
            </a:r>
            <a:r>
              <a:rPr kumimoji="0" lang="en-US" altLang="ja-JP" sz="2400"/>
              <a:t>≦t+d</a:t>
            </a:r>
            <a:r>
              <a:rPr kumimoji="0" lang="en-US" altLang="ja-JP" sz="2400" baseline="-25000"/>
              <a:t>H</a:t>
            </a:r>
            <a:r>
              <a:rPr kumimoji="0" lang="en-US" altLang="ja-JP" sz="2400"/>
              <a:t>(r,c’)</a:t>
            </a:r>
          </a:p>
          <a:p>
            <a:r>
              <a:rPr kumimoji="0" lang="ja-JP" altLang="en-US" sz="2400"/>
              <a:t>　　　　　　</a:t>
            </a:r>
            <a:r>
              <a:rPr kumimoji="0" lang="en-US" altLang="ja-JP" sz="2400"/>
              <a:t>⇔ t+1≦d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r,c’</a:t>
            </a:r>
            <a:r>
              <a:rPr kumimoji="0" lang="ja-JP" altLang="en-US" sz="2400"/>
              <a:t>）</a:t>
            </a:r>
          </a:p>
          <a:p>
            <a:r>
              <a:rPr kumimoji="0" lang="ja-JP" altLang="en-US" sz="2400"/>
              <a:t>　　　　　　</a:t>
            </a:r>
            <a:r>
              <a:rPr kumimoji="0" lang="en-US" altLang="ja-JP" sz="2400"/>
              <a:t>⇔ t</a:t>
            </a:r>
            <a:r>
              <a:rPr kumimoji="0" lang="ja-JP" altLang="en-US" sz="2400"/>
              <a:t>＜</a:t>
            </a:r>
            <a:r>
              <a:rPr kumimoji="0" lang="en-US" altLang="ja-JP" sz="2400"/>
              <a:t>d</a:t>
            </a:r>
            <a:r>
              <a:rPr kumimoji="0" lang="en-US" altLang="ja-JP" sz="2400" baseline="-25000"/>
              <a:t>H</a:t>
            </a:r>
            <a:r>
              <a:rPr kumimoji="0" lang="ja-JP" altLang="en-US" sz="2400"/>
              <a:t>（</a:t>
            </a:r>
            <a:r>
              <a:rPr kumimoji="0" lang="en-US" altLang="ja-JP" sz="2400"/>
              <a:t>r,c’</a:t>
            </a:r>
            <a:r>
              <a:rPr kumimoji="0" lang="ja-JP" altLang="en-US" sz="2400"/>
              <a:t>）</a:t>
            </a:r>
          </a:p>
          <a:p>
            <a:endParaRPr kumimoji="0" lang="ja-JP" altLang="en-US" sz="2400"/>
          </a:p>
          <a:p>
            <a:r>
              <a:rPr kumimoji="0" lang="ja-JP" altLang="en-US" sz="2400"/>
              <a:t>となる。したがって，各符号語（誤りのない受信語）を中心とする半径</a:t>
            </a:r>
            <a:r>
              <a:rPr kumimoji="0" lang="en-US" altLang="ja-JP" sz="2400"/>
              <a:t>t</a:t>
            </a:r>
            <a:r>
              <a:rPr kumimoji="0" lang="ja-JP" altLang="en-US" sz="2400"/>
              <a:t>の球体は互いに重複しない。もちろん，</a:t>
            </a:r>
            <a:r>
              <a:rPr kumimoji="0" lang="en-US" altLang="ja-JP" sz="2400"/>
              <a:t>r</a:t>
            </a:r>
            <a:r>
              <a:rPr kumimoji="0" lang="ja-JP" altLang="en-US" sz="2400"/>
              <a:t>は</a:t>
            </a:r>
            <a:r>
              <a:rPr kumimoji="0" lang="en-US" altLang="ja-JP" sz="2400"/>
              <a:t>c</a:t>
            </a:r>
            <a:r>
              <a:rPr kumimoji="0" lang="ja-JP" altLang="en-US" sz="2400"/>
              <a:t>に復号される。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ハミング距離による誤り訂正符号（</a:t>
            </a:r>
            <a:r>
              <a:rPr lang="en-US" altLang="ja-JP" sz="4000"/>
              <a:t>1</a:t>
            </a:r>
            <a:r>
              <a:rPr lang="ja-JP" altLang="en-US" sz="4000"/>
              <a:t>）</a:t>
            </a:r>
          </a:p>
        </p:txBody>
      </p:sp>
      <p:sp>
        <p:nvSpPr>
          <p:cNvPr id="116739" name="Oval 3"/>
          <p:cNvSpPr>
            <a:spLocks noChangeArrowheads="1"/>
          </p:cNvSpPr>
          <p:nvPr/>
        </p:nvSpPr>
        <p:spPr bwMode="auto">
          <a:xfrm>
            <a:off x="6442075" y="4941888"/>
            <a:ext cx="719138" cy="7191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0" name="Oval 4"/>
          <p:cNvSpPr>
            <a:spLocks noChangeArrowheads="1"/>
          </p:cNvSpPr>
          <p:nvPr/>
        </p:nvSpPr>
        <p:spPr bwMode="auto">
          <a:xfrm>
            <a:off x="6083300" y="4581525"/>
            <a:ext cx="1439863" cy="143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6741" name="Oval 5"/>
          <p:cNvSpPr>
            <a:spLocks noChangeArrowheads="1"/>
          </p:cNvSpPr>
          <p:nvPr/>
        </p:nvSpPr>
        <p:spPr bwMode="auto">
          <a:xfrm>
            <a:off x="5722938" y="4221163"/>
            <a:ext cx="2159000" cy="2159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6731000" y="2781300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3" name="Oval 7"/>
          <p:cNvSpPr>
            <a:spLocks noChangeArrowheads="1"/>
          </p:cNvSpPr>
          <p:nvPr/>
        </p:nvSpPr>
        <p:spPr bwMode="auto">
          <a:xfrm>
            <a:off x="6442075" y="2493963"/>
            <a:ext cx="719138" cy="7191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4" name="Oval 8"/>
          <p:cNvSpPr>
            <a:spLocks noChangeArrowheads="1"/>
          </p:cNvSpPr>
          <p:nvPr/>
        </p:nvSpPr>
        <p:spPr bwMode="auto">
          <a:xfrm>
            <a:off x="6083300" y="2133600"/>
            <a:ext cx="1439863" cy="143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5722938" y="1773238"/>
            <a:ext cx="2159000" cy="2159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ja-JP" sz="2400"/>
          </a:p>
        </p:txBody>
      </p:sp>
      <p:sp>
        <p:nvSpPr>
          <p:cNvPr id="116746" name="Oval 10"/>
          <p:cNvSpPr>
            <a:spLocks noChangeArrowheads="1"/>
          </p:cNvSpPr>
          <p:nvPr/>
        </p:nvSpPr>
        <p:spPr bwMode="auto">
          <a:xfrm>
            <a:off x="5003800" y="1270000"/>
            <a:ext cx="3598863" cy="53990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7" name="Oval 11"/>
          <p:cNvSpPr>
            <a:spLocks noChangeArrowheads="1"/>
          </p:cNvSpPr>
          <p:nvPr/>
        </p:nvSpPr>
        <p:spPr bwMode="auto">
          <a:xfrm>
            <a:off x="784225" y="2420938"/>
            <a:ext cx="2159000" cy="3238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 flipV="1">
            <a:off x="1835150" y="2852738"/>
            <a:ext cx="4897438" cy="5048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1582738" y="34036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(0)</a:t>
            </a: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1582738" y="477202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</a:p>
        </p:txBody>
      </p:sp>
      <p:sp>
        <p:nvSpPr>
          <p:cNvPr id="116751" name="Oval 15"/>
          <p:cNvSpPr>
            <a:spLocks noChangeArrowheads="1"/>
          </p:cNvSpPr>
          <p:nvPr/>
        </p:nvSpPr>
        <p:spPr bwMode="auto">
          <a:xfrm>
            <a:off x="1792288" y="3284538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7019925" y="29972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>
            <a:off x="6443663" y="29972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>
            <a:off x="6731000" y="24209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>
            <a:off x="7235825" y="32845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>
            <a:off x="6588125" y="35004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>
            <a:off x="6084888" y="30686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8" name="Oval 22"/>
          <p:cNvSpPr>
            <a:spLocks noChangeArrowheads="1"/>
          </p:cNvSpPr>
          <p:nvPr/>
        </p:nvSpPr>
        <p:spPr bwMode="auto">
          <a:xfrm>
            <a:off x="7380288" y="24923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9" name="Oval 23"/>
          <p:cNvSpPr>
            <a:spLocks noChangeArrowheads="1"/>
          </p:cNvSpPr>
          <p:nvPr/>
        </p:nvSpPr>
        <p:spPr bwMode="auto">
          <a:xfrm>
            <a:off x="6804025" y="20605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>
            <a:off x="6154738" y="234791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1" name="Oval 25"/>
          <p:cNvSpPr>
            <a:spLocks noChangeArrowheads="1"/>
          </p:cNvSpPr>
          <p:nvPr/>
        </p:nvSpPr>
        <p:spPr bwMode="auto">
          <a:xfrm>
            <a:off x="6372225" y="177165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2" name="Oval 26"/>
          <p:cNvSpPr>
            <a:spLocks noChangeArrowheads="1"/>
          </p:cNvSpPr>
          <p:nvPr/>
        </p:nvSpPr>
        <p:spPr bwMode="auto">
          <a:xfrm>
            <a:off x="7235825" y="18446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3" name="Oval 27"/>
          <p:cNvSpPr>
            <a:spLocks noChangeArrowheads="1"/>
          </p:cNvSpPr>
          <p:nvPr/>
        </p:nvSpPr>
        <p:spPr bwMode="auto">
          <a:xfrm>
            <a:off x="7667625" y="22764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4" name="Oval 28"/>
          <p:cNvSpPr>
            <a:spLocks noChangeArrowheads="1"/>
          </p:cNvSpPr>
          <p:nvPr/>
        </p:nvSpPr>
        <p:spPr bwMode="auto">
          <a:xfrm>
            <a:off x="7812088" y="29241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5" name="Oval 29"/>
          <p:cNvSpPr>
            <a:spLocks noChangeArrowheads="1"/>
          </p:cNvSpPr>
          <p:nvPr/>
        </p:nvSpPr>
        <p:spPr bwMode="auto">
          <a:xfrm>
            <a:off x="7523163" y="35004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6" name="Oval 30"/>
          <p:cNvSpPr>
            <a:spLocks noChangeArrowheads="1"/>
          </p:cNvSpPr>
          <p:nvPr/>
        </p:nvSpPr>
        <p:spPr bwMode="auto">
          <a:xfrm>
            <a:off x="6875463" y="38608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7" name="Oval 31"/>
          <p:cNvSpPr>
            <a:spLocks noChangeArrowheads="1"/>
          </p:cNvSpPr>
          <p:nvPr/>
        </p:nvSpPr>
        <p:spPr bwMode="auto">
          <a:xfrm>
            <a:off x="6156325" y="37163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8" name="Oval 32"/>
          <p:cNvSpPr>
            <a:spLocks noChangeArrowheads="1"/>
          </p:cNvSpPr>
          <p:nvPr/>
        </p:nvSpPr>
        <p:spPr bwMode="auto">
          <a:xfrm>
            <a:off x="5722938" y="3213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9" name="Oval 33"/>
          <p:cNvSpPr>
            <a:spLocks noChangeArrowheads="1"/>
          </p:cNvSpPr>
          <p:nvPr/>
        </p:nvSpPr>
        <p:spPr bwMode="auto">
          <a:xfrm>
            <a:off x="5724525" y="24209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0" name="Oval 34"/>
          <p:cNvSpPr>
            <a:spLocks noChangeArrowheads="1"/>
          </p:cNvSpPr>
          <p:nvPr/>
        </p:nvSpPr>
        <p:spPr bwMode="auto">
          <a:xfrm>
            <a:off x="6734175" y="5229225"/>
            <a:ext cx="142875" cy="1444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1" name="Oval 35"/>
          <p:cNvSpPr>
            <a:spLocks noChangeArrowheads="1"/>
          </p:cNvSpPr>
          <p:nvPr/>
        </p:nvSpPr>
        <p:spPr bwMode="auto">
          <a:xfrm>
            <a:off x="7019925" y="54451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2" name="Oval 36"/>
          <p:cNvSpPr>
            <a:spLocks noChangeArrowheads="1"/>
          </p:cNvSpPr>
          <p:nvPr/>
        </p:nvSpPr>
        <p:spPr bwMode="auto">
          <a:xfrm>
            <a:off x="6443663" y="54451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3" name="Oval 37"/>
          <p:cNvSpPr>
            <a:spLocks noChangeArrowheads="1"/>
          </p:cNvSpPr>
          <p:nvPr/>
        </p:nvSpPr>
        <p:spPr bwMode="auto">
          <a:xfrm>
            <a:off x="6731000" y="48688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>
            <a:off x="7235825" y="57324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>
            <a:off x="6588125" y="59483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auto">
          <a:xfrm>
            <a:off x="6084888" y="55165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7380288" y="49403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6804025" y="45085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>
            <a:off x="6154738" y="47958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6372225" y="42195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>
            <a:off x="7235825" y="42926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2" name="Oval 46"/>
          <p:cNvSpPr>
            <a:spLocks noChangeArrowheads="1"/>
          </p:cNvSpPr>
          <p:nvPr/>
        </p:nvSpPr>
        <p:spPr bwMode="auto">
          <a:xfrm>
            <a:off x="7667625" y="47244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3" name="Oval 47"/>
          <p:cNvSpPr>
            <a:spLocks noChangeArrowheads="1"/>
          </p:cNvSpPr>
          <p:nvPr/>
        </p:nvSpPr>
        <p:spPr bwMode="auto">
          <a:xfrm>
            <a:off x="7812088" y="53721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4" name="Oval 48"/>
          <p:cNvSpPr>
            <a:spLocks noChangeArrowheads="1"/>
          </p:cNvSpPr>
          <p:nvPr/>
        </p:nvSpPr>
        <p:spPr bwMode="auto">
          <a:xfrm>
            <a:off x="7523163" y="59483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5" name="Oval 49"/>
          <p:cNvSpPr>
            <a:spLocks noChangeArrowheads="1"/>
          </p:cNvSpPr>
          <p:nvPr/>
        </p:nvSpPr>
        <p:spPr bwMode="auto">
          <a:xfrm>
            <a:off x="6875463" y="63087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6" name="Oval 50"/>
          <p:cNvSpPr>
            <a:spLocks noChangeArrowheads="1"/>
          </p:cNvSpPr>
          <p:nvPr/>
        </p:nvSpPr>
        <p:spPr bwMode="auto">
          <a:xfrm>
            <a:off x="6156325" y="61642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7" name="Oval 51"/>
          <p:cNvSpPr>
            <a:spLocks noChangeArrowheads="1"/>
          </p:cNvSpPr>
          <p:nvPr/>
        </p:nvSpPr>
        <p:spPr bwMode="auto">
          <a:xfrm>
            <a:off x="5722938" y="56610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8" name="Oval 52"/>
          <p:cNvSpPr>
            <a:spLocks noChangeArrowheads="1"/>
          </p:cNvSpPr>
          <p:nvPr/>
        </p:nvSpPr>
        <p:spPr bwMode="auto">
          <a:xfrm>
            <a:off x="5724525" y="48688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89" name="Line 53"/>
          <p:cNvSpPr>
            <a:spLocks noChangeShapeType="1"/>
          </p:cNvSpPr>
          <p:nvPr/>
        </p:nvSpPr>
        <p:spPr bwMode="auto">
          <a:xfrm>
            <a:off x="1835150" y="4724400"/>
            <a:ext cx="4897438" cy="5762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90" name="Oval 54"/>
          <p:cNvSpPr>
            <a:spLocks noChangeArrowheads="1"/>
          </p:cNvSpPr>
          <p:nvPr/>
        </p:nvSpPr>
        <p:spPr bwMode="auto">
          <a:xfrm>
            <a:off x="1792288" y="4652963"/>
            <a:ext cx="142875" cy="1444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91" name="Text Box 55"/>
          <p:cNvSpPr txBox="1">
            <a:spLocks noChangeArrowheads="1"/>
          </p:cNvSpPr>
          <p:nvPr/>
        </p:nvSpPr>
        <p:spPr bwMode="auto">
          <a:xfrm>
            <a:off x="6083300" y="1171575"/>
            <a:ext cx="14430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B</a:t>
            </a:r>
            <a:r>
              <a:rPr lang="en-US" altLang="ja-JP" sz="2400" baseline="30000"/>
              <a:t>n</a:t>
            </a:r>
            <a:r>
              <a:rPr lang="ja-JP" altLang="en-US" sz="2400"/>
              <a:t>（＝</a:t>
            </a:r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  <a:r>
              <a:rPr lang="ja-JP" altLang="en-US" sz="2400"/>
              <a:t>）</a:t>
            </a:r>
          </a:p>
        </p:txBody>
      </p:sp>
      <p:sp>
        <p:nvSpPr>
          <p:cNvPr id="116792" name="Text Box 56"/>
          <p:cNvSpPr txBox="1">
            <a:spLocks noChangeArrowheads="1"/>
          </p:cNvSpPr>
          <p:nvPr/>
        </p:nvSpPr>
        <p:spPr bwMode="auto">
          <a:xfrm>
            <a:off x="1692275" y="2205038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en-US" altLang="ja-JP" sz="2400" baseline="30000"/>
              <a:t>k</a:t>
            </a:r>
            <a:endParaRPr lang="ja-JP" altLang="en-US" sz="2400"/>
          </a:p>
        </p:txBody>
      </p:sp>
      <p:sp>
        <p:nvSpPr>
          <p:cNvPr id="116793" name="Text Box 57"/>
          <p:cNvSpPr txBox="1">
            <a:spLocks noChangeArrowheads="1"/>
          </p:cNvSpPr>
          <p:nvPr/>
        </p:nvSpPr>
        <p:spPr bwMode="auto">
          <a:xfrm>
            <a:off x="827088" y="6021388"/>
            <a:ext cx="3605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  <a:r>
              <a:rPr lang="ja-JP" altLang="en-US" sz="2400"/>
              <a:t>＝</a:t>
            </a:r>
            <a:r>
              <a:rPr lang="en-US" altLang="ja-JP" sz="2400"/>
              <a:t>B</a:t>
            </a:r>
            <a:r>
              <a:rPr lang="ja-JP" altLang="en-US" sz="2400"/>
              <a:t>＝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{0,1}</a:t>
            </a:r>
            <a:r>
              <a:rPr lang="ja-JP" altLang="en-US" sz="2400"/>
              <a:t>，</a:t>
            </a:r>
            <a:r>
              <a:rPr lang="en-US" altLang="ja-JP" sz="2400"/>
              <a:t>k</a:t>
            </a:r>
            <a:r>
              <a:rPr lang="ja-JP" altLang="en-US" sz="2400"/>
              <a:t>＝</a:t>
            </a:r>
            <a:r>
              <a:rPr lang="en-US" altLang="ja-JP" sz="2400"/>
              <a:t>1, n</a:t>
            </a:r>
            <a:r>
              <a:rPr lang="ja-JP" altLang="en-US" sz="2400"/>
              <a:t>＞</a:t>
            </a:r>
            <a:r>
              <a:rPr lang="en-US" altLang="ja-JP" sz="2400"/>
              <a:t>1</a:t>
            </a:r>
            <a:endParaRPr lang="en-US" altLang="ja-JP"/>
          </a:p>
        </p:txBody>
      </p:sp>
      <p:sp>
        <p:nvSpPr>
          <p:cNvPr id="116794" name="Text Box 58"/>
          <p:cNvSpPr txBox="1">
            <a:spLocks noChangeArrowheads="1"/>
          </p:cNvSpPr>
          <p:nvPr/>
        </p:nvSpPr>
        <p:spPr bwMode="auto">
          <a:xfrm>
            <a:off x="179388" y="1484313"/>
            <a:ext cx="554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どのように対応させれば良いのだろうか？</a:t>
            </a:r>
          </a:p>
        </p:txBody>
      </p:sp>
      <p:sp>
        <p:nvSpPr>
          <p:cNvPr id="116795" name="Oval 59"/>
          <p:cNvSpPr>
            <a:spLocks noChangeArrowheads="1"/>
          </p:cNvSpPr>
          <p:nvPr/>
        </p:nvSpPr>
        <p:spPr bwMode="auto">
          <a:xfrm>
            <a:off x="7667625" y="4005263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96" name="Oval 60"/>
          <p:cNvSpPr>
            <a:spLocks noChangeArrowheads="1"/>
          </p:cNvSpPr>
          <p:nvPr/>
        </p:nvSpPr>
        <p:spPr bwMode="auto">
          <a:xfrm>
            <a:off x="8029575" y="45085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116797" name="Oval 61"/>
          <p:cNvSpPr>
            <a:spLocks noChangeArrowheads="1"/>
          </p:cNvSpPr>
          <p:nvPr/>
        </p:nvSpPr>
        <p:spPr bwMode="auto">
          <a:xfrm>
            <a:off x="8245475" y="39322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98" name="Oval 62"/>
          <p:cNvSpPr>
            <a:spLocks noChangeArrowheads="1"/>
          </p:cNvSpPr>
          <p:nvPr/>
        </p:nvSpPr>
        <p:spPr bwMode="auto">
          <a:xfrm>
            <a:off x="5651500" y="43656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>
            <a:off x="5651500" y="3716338"/>
            <a:ext cx="142875" cy="1444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0" name="Oval 64"/>
          <p:cNvSpPr>
            <a:spLocks noChangeArrowheads="1"/>
          </p:cNvSpPr>
          <p:nvPr/>
        </p:nvSpPr>
        <p:spPr bwMode="auto">
          <a:xfrm>
            <a:off x="5219700" y="40767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1" name="Oval 65"/>
          <p:cNvSpPr>
            <a:spLocks noChangeArrowheads="1"/>
          </p:cNvSpPr>
          <p:nvPr/>
        </p:nvSpPr>
        <p:spPr bwMode="auto">
          <a:xfrm>
            <a:off x="5219700" y="33559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2" name="Oval 66"/>
          <p:cNvSpPr>
            <a:spLocks noChangeArrowheads="1"/>
          </p:cNvSpPr>
          <p:nvPr/>
        </p:nvSpPr>
        <p:spPr bwMode="auto">
          <a:xfrm>
            <a:off x="5292725" y="47974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3" name="Oval 67"/>
          <p:cNvSpPr>
            <a:spLocks noChangeArrowheads="1"/>
          </p:cNvSpPr>
          <p:nvPr/>
        </p:nvSpPr>
        <p:spPr bwMode="auto">
          <a:xfrm>
            <a:off x="7956550" y="34290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4" name="Oval 68"/>
          <p:cNvSpPr>
            <a:spLocks noChangeArrowheads="1"/>
          </p:cNvSpPr>
          <p:nvPr/>
        </p:nvSpPr>
        <p:spPr bwMode="auto">
          <a:xfrm>
            <a:off x="8174038" y="501332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5" name="Oval 69"/>
          <p:cNvSpPr>
            <a:spLocks noChangeArrowheads="1"/>
          </p:cNvSpPr>
          <p:nvPr/>
        </p:nvSpPr>
        <p:spPr bwMode="auto">
          <a:xfrm>
            <a:off x="8174038" y="2565400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806" name="Oval 70"/>
          <p:cNvSpPr>
            <a:spLocks noChangeArrowheads="1"/>
          </p:cNvSpPr>
          <p:nvPr/>
        </p:nvSpPr>
        <p:spPr bwMode="auto">
          <a:xfrm>
            <a:off x="5364163" y="2708275"/>
            <a:ext cx="142875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876</Words>
  <Application>Microsoft Office PowerPoint</Application>
  <PresentationFormat>画面に合わせる (4:3)</PresentationFormat>
  <Paragraphs>202</Paragraphs>
  <Slides>17</Slides>
  <Notes>17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ＭＳ Ｐゴシック</vt:lpstr>
      <vt:lpstr>ＭＳ Ｐ明朝</vt:lpstr>
      <vt:lpstr>ＭＳ ゴシック</vt:lpstr>
      <vt:lpstr>Arial</vt:lpstr>
      <vt:lpstr>Times New Roman</vt:lpstr>
      <vt:lpstr>Wingdings</vt:lpstr>
      <vt:lpstr>Pixel</vt:lpstr>
      <vt:lpstr>数式</vt:lpstr>
      <vt:lpstr>情報数理特論B</vt:lpstr>
      <vt:lpstr>誤り訂正符号理論（講義後半）</vt:lpstr>
      <vt:lpstr>誤りの検出と訂正の原理</vt:lpstr>
      <vt:lpstr>ハミング距離の例</vt:lpstr>
      <vt:lpstr>ハミング距離の誤りの検出と訂正（1）</vt:lpstr>
      <vt:lpstr>ハミング距離の誤りの検出と訂正（2）</vt:lpstr>
      <vt:lpstr>最小距離に関する定理</vt:lpstr>
      <vt:lpstr>定理の証明</vt:lpstr>
      <vt:lpstr>ハミング距離による誤り訂正符号（1）</vt:lpstr>
      <vt:lpstr>ハミング距離による誤り訂正符号（2）</vt:lpstr>
      <vt:lpstr>ハミング距離による誤り訂正符号（3）</vt:lpstr>
      <vt:lpstr>ハミング距離による誤り訂正符号（4）</vt:lpstr>
      <vt:lpstr>ハミング距離による誤り訂正符号（5）</vt:lpstr>
      <vt:lpstr>ハミング距離による誤り訂正符号（6）</vt:lpstr>
      <vt:lpstr>ハミング距離による誤り訂正符号（7）</vt:lpstr>
      <vt:lpstr>ハミング距離による誤り訂正符号（8）</vt:lpstr>
      <vt:lpstr>誤り訂正符号を如何に構成するか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258</cp:revision>
  <dcterms:created xsi:type="dcterms:W3CDTF">1601-01-01T00:00:00Z</dcterms:created>
  <dcterms:modified xsi:type="dcterms:W3CDTF">2019-06-04T06:41:41Z</dcterms:modified>
</cp:coreProperties>
</file>