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"/>
  </p:notesMasterIdLst>
  <p:handoutMasterIdLst>
    <p:handoutMasterId r:id="rId7"/>
  </p:handoutMasterIdLst>
  <p:sldIdLst>
    <p:sldId id="302" r:id="rId2"/>
    <p:sldId id="466" r:id="rId3"/>
    <p:sldId id="477" r:id="rId4"/>
    <p:sldId id="459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9900"/>
    <a:srgbClr val="DEDEDE"/>
    <a:srgbClr val="C0C0C0"/>
    <a:srgbClr val="FFFF00"/>
    <a:srgbClr val="996633"/>
    <a:srgbClr val="00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5" autoAdjust="0"/>
    <p:restoredTop sz="94746" autoAdjust="0"/>
  </p:normalViewPr>
  <p:slideViewPr>
    <p:cSldViewPr>
      <p:cViewPr varScale="1">
        <p:scale>
          <a:sx n="84" d="100"/>
          <a:sy n="84" d="100"/>
        </p:scale>
        <p:origin x="142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94491F1F-E163-45D5-A229-2D7AF5C64BE1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516923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388707CC-BC3D-4C06-B364-1F55B28B2B74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799500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11F8B9-8BED-4338-A247-086EBF5288CF}" type="slidenum">
              <a:rPr lang="ja-JP" altLang="en-US"/>
              <a:pPr/>
              <a:t>1</a:t>
            </a:fld>
            <a:endParaRPr lang="en-US" altLang="ja-JP"/>
          </a:p>
        </p:txBody>
      </p:sp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188193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EEDEDA-87BD-4D87-8B00-A5FC67BA0F1B}" type="slidenum">
              <a:rPr lang="ja-JP" altLang="en-US"/>
              <a:pPr/>
              <a:t>2</a:t>
            </a:fld>
            <a:endParaRPr lang="en-US" altLang="ja-JP"/>
          </a:p>
        </p:txBody>
      </p:sp>
      <p:sp>
        <p:nvSpPr>
          <p:cNvPr id="397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7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09703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3203575" y="2260600"/>
            <a:ext cx="5761038" cy="11684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923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3276600" y="4005263"/>
            <a:ext cx="5616575" cy="746125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  <p:sp>
        <p:nvSpPr>
          <p:cNvPr id="9237" name="Text Box 21"/>
          <p:cNvSpPr txBox="1">
            <a:spLocks noChangeArrowheads="1"/>
          </p:cNvSpPr>
          <p:nvPr userDrawn="1"/>
        </p:nvSpPr>
        <p:spPr bwMode="auto">
          <a:xfrm>
            <a:off x="5003800" y="5945188"/>
            <a:ext cx="38639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3200" b="1"/>
              <a:t>担当教員： 幸山 直人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61903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99598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99598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639152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タイトル、クリップ アート、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1121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オンライン画像のプレースホルダー 2"/>
          <p:cNvSpPr>
            <a:spLocks noGrp="1"/>
          </p:cNvSpPr>
          <p:nvPr>
            <p:ph type="clipArt"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648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274484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タイトル、コンテンツ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1121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4648200" y="1557338"/>
            <a:ext cx="4038600" cy="2371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3"/>
          </p:nvPr>
        </p:nvSpPr>
        <p:spPr>
          <a:xfrm>
            <a:off x="4648200" y="4081463"/>
            <a:ext cx="4038600" cy="2371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378726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1121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77555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1121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表プレースホルダー 2"/>
          <p:cNvSpPr>
            <a:spLocks noGrp="1"/>
          </p:cNvSpPr>
          <p:nvPr>
            <p:ph type="tbl" idx="1"/>
          </p:nvPr>
        </p:nvSpPr>
        <p:spPr>
          <a:xfrm>
            <a:off x="457200" y="1557338"/>
            <a:ext cx="8229600" cy="4895850"/>
          </a:xfrm>
        </p:spPr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71210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タイトル、テキスト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1121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4648200" y="1557338"/>
            <a:ext cx="4038600" cy="2371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3"/>
          </p:nvPr>
        </p:nvSpPr>
        <p:spPr>
          <a:xfrm>
            <a:off x="4648200" y="4081463"/>
            <a:ext cx="4038600" cy="2371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20740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357338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441455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52924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582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19583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5274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268886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6223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820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57338"/>
            <a:ext cx="8229600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8209" name="Text Box 17"/>
          <p:cNvSpPr txBox="1">
            <a:spLocks noChangeArrowheads="1"/>
          </p:cNvSpPr>
          <p:nvPr userDrawn="1"/>
        </p:nvSpPr>
        <p:spPr bwMode="auto">
          <a:xfrm>
            <a:off x="674688" y="38100"/>
            <a:ext cx="84693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kumimoji="0" lang="en-US" altLang="ja-JP" sz="1800" b="1" dirty="0" smtClean="0">
                <a:solidFill>
                  <a:schemeClr val="bg1"/>
                </a:solidFill>
              </a:rPr>
              <a:t>2019</a:t>
            </a:r>
            <a:r>
              <a:rPr kumimoji="0" lang="ja-JP" altLang="en-US" sz="1800" b="1" dirty="0" smtClean="0">
                <a:solidFill>
                  <a:schemeClr val="bg1"/>
                </a:solidFill>
              </a:rPr>
              <a:t>年度</a:t>
            </a:r>
            <a:r>
              <a:rPr kumimoji="0" lang="ja-JP" altLang="en-US" sz="1800" b="1" dirty="0">
                <a:solidFill>
                  <a:schemeClr val="bg1"/>
                </a:solidFill>
              </a:rPr>
              <a:t>　情報</a:t>
            </a:r>
            <a:r>
              <a:rPr kumimoji="0" lang="ja-JP" altLang="en-US" sz="1800" b="1" dirty="0" smtClean="0">
                <a:solidFill>
                  <a:schemeClr val="bg1"/>
                </a:solidFill>
              </a:rPr>
              <a:t>数理特論</a:t>
            </a:r>
            <a:r>
              <a:rPr kumimoji="0" lang="en-US" altLang="ja-JP" sz="1800" b="1" dirty="0" smtClean="0">
                <a:solidFill>
                  <a:schemeClr val="bg1"/>
                </a:solidFill>
              </a:rPr>
              <a:t>B</a:t>
            </a:r>
            <a:endParaRPr lang="en-US" altLang="ja-JP" sz="1800" b="1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  <p:sldLayoutId id="2147483665" r:id="rId16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情報</a:t>
            </a:r>
            <a:r>
              <a:rPr lang="ja-JP" altLang="en-US" dirty="0" smtClean="0"/>
              <a:t>数理特論</a:t>
            </a:r>
            <a:r>
              <a:rPr lang="en-US" altLang="ja-JP" dirty="0" smtClean="0"/>
              <a:t>B</a:t>
            </a:r>
            <a:endParaRPr lang="ja-JP" altLang="en-US" dirty="0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ja-JP" altLang="en-US"/>
              <a:t>～ ガロア体</a:t>
            </a:r>
            <a:r>
              <a:rPr lang="en-US" altLang="ja-JP"/>
              <a:t> </a:t>
            </a:r>
            <a:r>
              <a:rPr lang="ja-JP" altLang="en-US"/>
              <a:t>～</a:t>
            </a:r>
          </a:p>
        </p:txBody>
      </p:sp>
      <p:sp>
        <p:nvSpPr>
          <p:cNvPr id="135172" name="Text Box 4"/>
          <p:cNvSpPr txBox="1">
            <a:spLocks noChangeArrowheads="1"/>
          </p:cNvSpPr>
          <p:nvPr/>
        </p:nvSpPr>
        <p:spPr bwMode="auto">
          <a:xfrm>
            <a:off x="3276600" y="1706563"/>
            <a:ext cx="48958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sz="2800" b="1" dirty="0" smtClean="0">
                <a:solidFill>
                  <a:schemeClr val="bg1"/>
                </a:solidFill>
              </a:rPr>
              <a:t>2019</a:t>
            </a:r>
            <a:r>
              <a:rPr lang="ja-JP" altLang="en-US" sz="2800" b="1" dirty="0" smtClean="0">
                <a:solidFill>
                  <a:schemeClr val="bg1"/>
                </a:solidFill>
              </a:rPr>
              <a:t>年度</a:t>
            </a:r>
            <a:endParaRPr lang="ja-JP" altLang="en-US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AutoShape 2"/>
          <p:cNvSpPr>
            <a:spLocks noChangeArrowheads="1"/>
          </p:cNvSpPr>
          <p:nvPr/>
        </p:nvSpPr>
        <p:spPr bwMode="auto">
          <a:xfrm>
            <a:off x="7380288" y="3716338"/>
            <a:ext cx="1690687" cy="2087562"/>
          </a:xfrm>
          <a:prstGeom prst="flowChartAlternateProcess">
            <a:avLst/>
          </a:prstGeom>
          <a:solidFill>
            <a:srgbClr val="FFFF00"/>
          </a:solidFill>
          <a:ln w="38100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6291" name="AutoShape 3"/>
          <p:cNvSpPr>
            <a:spLocks noChangeArrowheads="1"/>
          </p:cNvSpPr>
          <p:nvPr/>
        </p:nvSpPr>
        <p:spPr bwMode="auto">
          <a:xfrm>
            <a:off x="179388" y="1341438"/>
            <a:ext cx="6985000" cy="5183187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38100" algn="ctr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6292" name="AutoShape 4"/>
          <p:cNvSpPr>
            <a:spLocks noChangeArrowheads="1"/>
          </p:cNvSpPr>
          <p:nvPr/>
        </p:nvSpPr>
        <p:spPr bwMode="auto">
          <a:xfrm>
            <a:off x="468313" y="2205038"/>
            <a:ext cx="5976937" cy="4032250"/>
          </a:xfrm>
          <a:prstGeom prst="roundRect">
            <a:avLst>
              <a:gd name="adj" fmla="val 16667"/>
            </a:avLst>
          </a:prstGeom>
          <a:solidFill>
            <a:srgbClr val="00FFFF"/>
          </a:solidFill>
          <a:ln w="38100" algn="ctr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en-US"/>
          </a:p>
        </p:txBody>
      </p:sp>
      <p:sp>
        <p:nvSpPr>
          <p:cNvPr id="39629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誤り訂正符号理論（講義後半）</a:t>
            </a:r>
          </a:p>
        </p:txBody>
      </p:sp>
      <p:sp>
        <p:nvSpPr>
          <p:cNvPr id="396294" name="AutoShape 6"/>
          <p:cNvSpPr>
            <a:spLocks noChangeArrowheads="1"/>
          </p:cNvSpPr>
          <p:nvPr/>
        </p:nvSpPr>
        <p:spPr bwMode="auto">
          <a:xfrm>
            <a:off x="2916238" y="2708275"/>
            <a:ext cx="3024187" cy="3313113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6295" name="AutoShape 7"/>
          <p:cNvSpPr>
            <a:spLocks noChangeArrowheads="1"/>
          </p:cNvSpPr>
          <p:nvPr/>
        </p:nvSpPr>
        <p:spPr bwMode="auto">
          <a:xfrm>
            <a:off x="3348038" y="4438650"/>
            <a:ext cx="2305050" cy="1295400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6296" name="AutoShape 8"/>
          <p:cNvSpPr>
            <a:spLocks noChangeArrowheads="1"/>
          </p:cNvSpPr>
          <p:nvPr/>
        </p:nvSpPr>
        <p:spPr bwMode="auto">
          <a:xfrm>
            <a:off x="3563938" y="4941888"/>
            <a:ext cx="1871662" cy="576262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6297" name="Text Box 9"/>
          <p:cNvSpPr txBox="1">
            <a:spLocks noChangeArrowheads="1"/>
          </p:cNvSpPr>
          <p:nvPr/>
        </p:nvSpPr>
        <p:spPr bwMode="auto">
          <a:xfrm>
            <a:off x="3737255" y="5014913"/>
            <a:ext cx="105830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b="1" dirty="0"/>
              <a:t>RS</a:t>
            </a:r>
            <a:r>
              <a:rPr lang="ja-JP" altLang="en-US" b="1" dirty="0" smtClean="0"/>
              <a:t>符号</a:t>
            </a:r>
            <a:endParaRPr lang="en-US" altLang="ja-JP" b="1" dirty="0">
              <a:solidFill>
                <a:schemeClr val="accent1"/>
              </a:solidFill>
            </a:endParaRPr>
          </a:p>
        </p:txBody>
      </p:sp>
      <p:sp>
        <p:nvSpPr>
          <p:cNvPr id="396298" name="Text Box 10"/>
          <p:cNvSpPr txBox="1">
            <a:spLocks noChangeArrowheads="1"/>
          </p:cNvSpPr>
          <p:nvPr/>
        </p:nvSpPr>
        <p:spPr bwMode="auto">
          <a:xfrm>
            <a:off x="3618811" y="4510088"/>
            <a:ext cx="125867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0" lang="en-US" altLang="ja-JP" b="1" dirty="0"/>
              <a:t>BCH</a:t>
            </a:r>
            <a:r>
              <a:rPr kumimoji="0" lang="ja-JP" altLang="en-US" b="1" dirty="0" smtClean="0"/>
              <a:t>符</a:t>
            </a:r>
            <a:r>
              <a:rPr lang="ja-JP" altLang="en-US" b="1" dirty="0" smtClean="0"/>
              <a:t>号</a:t>
            </a:r>
            <a:endParaRPr lang="en-US" altLang="ja-JP" b="1" dirty="0">
              <a:solidFill>
                <a:schemeClr val="accent1"/>
              </a:solidFill>
            </a:endParaRPr>
          </a:p>
        </p:txBody>
      </p:sp>
      <p:sp>
        <p:nvSpPr>
          <p:cNvPr id="396299" name="Text Box 11"/>
          <p:cNvSpPr txBox="1">
            <a:spLocks noChangeArrowheads="1"/>
          </p:cNvSpPr>
          <p:nvPr/>
        </p:nvSpPr>
        <p:spPr bwMode="auto">
          <a:xfrm>
            <a:off x="910738" y="2290763"/>
            <a:ext cx="1217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0" lang="ja-JP" altLang="en-US" b="1" dirty="0"/>
              <a:t>線形</a:t>
            </a:r>
            <a:r>
              <a:rPr lang="ja-JP" altLang="en-US" b="1" dirty="0" smtClean="0"/>
              <a:t>符号</a:t>
            </a:r>
            <a:endParaRPr lang="en-US" altLang="ja-JP" b="1" dirty="0">
              <a:solidFill>
                <a:schemeClr val="accent1"/>
              </a:solidFill>
            </a:endParaRPr>
          </a:p>
        </p:txBody>
      </p:sp>
      <p:sp>
        <p:nvSpPr>
          <p:cNvPr id="396300" name="Text Box 12"/>
          <p:cNvSpPr txBox="1">
            <a:spLocks noChangeArrowheads="1"/>
          </p:cNvSpPr>
          <p:nvPr/>
        </p:nvSpPr>
        <p:spPr bwMode="auto">
          <a:xfrm>
            <a:off x="3291988" y="2795588"/>
            <a:ext cx="1217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0" lang="ja-JP" altLang="en-US" b="1" dirty="0"/>
              <a:t>巡回</a:t>
            </a:r>
            <a:r>
              <a:rPr kumimoji="0" lang="ja-JP" altLang="en-US" b="1" dirty="0" smtClean="0"/>
              <a:t>符</a:t>
            </a:r>
            <a:r>
              <a:rPr lang="ja-JP" altLang="en-US" b="1" dirty="0" smtClean="0"/>
              <a:t>号</a:t>
            </a:r>
            <a:endParaRPr lang="en-US" altLang="ja-JP" b="1" dirty="0">
              <a:solidFill>
                <a:schemeClr val="accent1"/>
              </a:solidFill>
            </a:endParaRPr>
          </a:p>
        </p:txBody>
      </p:sp>
      <p:sp>
        <p:nvSpPr>
          <p:cNvPr id="396301" name="AutoShape 13"/>
          <p:cNvSpPr>
            <a:spLocks noChangeArrowheads="1"/>
          </p:cNvSpPr>
          <p:nvPr/>
        </p:nvSpPr>
        <p:spPr bwMode="auto">
          <a:xfrm>
            <a:off x="6589713" y="2205038"/>
            <a:ext cx="360362" cy="20161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 algn="ctr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6302" name="Text Box 14"/>
          <p:cNvSpPr txBox="1">
            <a:spLocks noChangeArrowheads="1"/>
          </p:cNvSpPr>
          <p:nvPr/>
        </p:nvSpPr>
        <p:spPr bwMode="auto">
          <a:xfrm>
            <a:off x="6530975" y="2708275"/>
            <a:ext cx="488950" cy="117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pPr algn="ctr"/>
            <a:r>
              <a:rPr lang="ja-JP" altLang="en-US" b="1"/>
              <a:t>算術符号</a:t>
            </a:r>
            <a:r>
              <a:rPr lang="en-US" altLang="ja-JP" b="1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396303" name="Text Box 15"/>
          <p:cNvSpPr txBox="1">
            <a:spLocks noChangeArrowheads="1"/>
          </p:cNvSpPr>
          <p:nvPr/>
        </p:nvSpPr>
        <p:spPr bwMode="auto">
          <a:xfrm>
            <a:off x="654050" y="1462088"/>
            <a:ext cx="2222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b="1" dirty="0"/>
              <a:t>誤り訂正符号</a:t>
            </a:r>
            <a:r>
              <a:rPr lang="ja-JP" altLang="en-US" b="1" dirty="0" smtClean="0"/>
              <a:t>理論</a:t>
            </a:r>
            <a:endParaRPr lang="en-US" altLang="ja-JP" b="1" dirty="0">
              <a:solidFill>
                <a:schemeClr val="folHlink"/>
              </a:solidFill>
            </a:endParaRPr>
          </a:p>
        </p:txBody>
      </p:sp>
      <p:sp>
        <p:nvSpPr>
          <p:cNvPr id="396304" name="Text Box 16"/>
          <p:cNvSpPr txBox="1">
            <a:spLocks noChangeArrowheads="1"/>
          </p:cNvSpPr>
          <p:nvPr/>
        </p:nvSpPr>
        <p:spPr bwMode="auto">
          <a:xfrm>
            <a:off x="695325" y="2754313"/>
            <a:ext cx="20891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800"/>
              <a:t>●</a:t>
            </a:r>
            <a:r>
              <a:rPr lang="ja-JP" altLang="en-US" sz="1800"/>
              <a:t>ハミング距離</a:t>
            </a:r>
          </a:p>
          <a:p>
            <a:r>
              <a:rPr lang="en-US" altLang="ja-JP" sz="1800"/>
              <a:t>●</a:t>
            </a:r>
            <a:r>
              <a:rPr lang="ja-JP" altLang="en-US" sz="1800"/>
              <a:t>線形写像，像，核</a:t>
            </a:r>
          </a:p>
          <a:p>
            <a:r>
              <a:rPr lang="en-US" altLang="ja-JP" sz="1800"/>
              <a:t>●</a:t>
            </a:r>
            <a:r>
              <a:rPr lang="ja-JP" altLang="en-US" sz="1800"/>
              <a:t>生成行列</a:t>
            </a:r>
          </a:p>
          <a:p>
            <a:r>
              <a:rPr lang="en-US" altLang="ja-JP" sz="1800"/>
              <a:t>●</a:t>
            </a:r>
            <a:r>
              <a:rPr lang="ja-JP" altLang="en-US" sz="1800"/>
              <a:t>検査行列</a:t>
            </a:r>
          </a:p>
        </p:txBody>
      </p:sp>
      <p:sp>
        <p:nvSpPr>
          <p:cNvPr id="396305" name="Text Box 17"/>
          <p:cNvSpPr txBox="1">
            <a:spLocks noChangeArrowheads="1"/>
          </p:cNvSpPr>
          <p:nvPr/>
        </p:nvSpPr>
        <p:spPr bwMode="auto">
          <a:xfrm>
            <a:off x="2089150" y="2300288"/>
            <a:ext cx="14033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0" lang="ja-JP" altLang="en-US" sz="1600">
                <a:solidFill>
                  <a:srgbClr val="FF0000"/>
                </a:solidFill>
              </a:rPr>
              <a:t>＊線</a:t>
            </a:r>
            <a:r>
              <a:rPr lang="ja-JP" altLang="en-US" sz="1600">
                <a:solidFill>
                  <a:srgbClr val="FF0000"/>
                </a:solidFill>
              </a:rPr>
              <a:t>形代数学</a:t>
            </a:r>
          </a:p>
        </p:txBody>
      </p:sp>
      <p:sp>
        <p:nvSpPr>
          <p:cNvPr id="396306" name="Text Box 18"/>
          <p:cNvSpPr txBox="1">
            <a:spLocks noChangeArrowheads="1"/>
          </p:cNvSpPr>
          <p:nvPr/>
        </p:nvSpPr>
        <p:spPr bwMode="auto">
          <a:xfrm>
            <a:off x="4500563" y="2805113"/>
            <a:ext cx="996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0" lang="ja-JP" altLang="en-US" sz="1600">
                <a:solidFill>
                  <a:srgbClr val="FF0000"/>
                </a:solidFill>
              </a:rPr>
              <a:t>＊</a:t>
            </a:r>
            <a:r>
              <a:rPr lang="ja-JP" altLang="en-US" sz="1600">
                <a:solidFill>
                  <a:srgbClr val="FF0000"/>
                </a:solidFill>
              </a:rPr>
              <a:t>代数学</a:t>
            </a:r>
          </a:p>
        </p:txBody>
      </p:sp>
      <p:sp>
        <p:nvSpPr>
          <p:cNvPr id="396307" name="Text Box 19"/>
          <p:cNvSpPr txBox="1">
            <a:spLocks noChangeArrowheads="1"/>
          </p:cNvSpPr>
          <p:nvPr/>
        </p:nvSpPr>
        <p:spPr bwMode="auto">
          <a:xfrm>
            <a:off x="3205163" y="3305175"/>
            <a:ext cx="27813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800"/>
              <a:t>●</a:t>
            </a:r>
            <a:r>
              <a:rPr lang="ja-JP" altLang="en-US" sz="1800"/>
              <a:t>生成多項式</a:t>
            </a:r>
          </a:p>
          <a:p>
            <a:r>
              <a:rPr lang="en-US" altLang="ja-JP" sz="1800"/>
              <a:t>●</a:t>
            </a:r>
            <a:r>
              <a:rPr lang="ja-JP" altLang="en-US" sz="1800"/>
              <a:t>検査多項式</a:t>
            </a:r>
          </a:p>
          <a:p>
            <a:r>
              <a:rPr lang="en-US" altLang="ja-JP" sz="1800"/>
              <a:t>●</a:t>
            </a:r>
            <a:r>
              <a:rPr lang="ja-JP" altLang="en-US" sz="1800"/>
              <a:t>ガロア体（ガロア拡大体）</a:t>
            </a:r>
          </a:p>
        </p:txBody>
      </p:sp>
      <p:sp>
        <p:nvSpPr>
          <p:cNvPr id="396308" name="Line 20"/>
          <p:cNvSpPr>
            <a:spLocks noChangeShapeType="1"/>
          </p:cNvSpPr>
          <p:nvPr/>
        </p:nvSpPr>
        <p:spPr bwMode="auto">
          <a:xfrm>
            <a:off x="2051050" y="3500438"/>
            <a:ext cx="11525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6309" name="Line 21"/>
          <p:cNvSpPr>
            <a:spLocks noChangeShapeType="1"/>
          </p:cNvSpPr>
          <p:nvPr/>
        </p:nvSpPr>
        <p:spPr bwMode="auto">
          <a:xfrm>
            <a:off x="2052638" y="3789363"/>
            <a:ext cx="11525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6310" name="Line 22"/>
          <p:cNvSpPr>
            <a:spLocks noChangeShapeType="1"/>
          </p:cNvSpPr>
          <p:nvPr/>
        </p:nvSpPr>
        <p:spPr bwMode="auto">
          <a:xfrm>
            <a:off x="4870450" y="4724400"/>
            <a:ext cx="2870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6311" name="Line 23"/>
          <p:cNvSpPr>
            <a:spLocks noChangeShapeType="1"/>
          </p:cNvSpPr>
          <p:nvPr/>
        </p:nvSpPr>
        <p:spPr bwMode="auto">
          <a:xfrm>
            <a:off x="4870450" y="5229225"/>
            <a:ext cx="2870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6312" name="Text Box 24"/>
          <p:cNvSpPr txBox="1">
            <a:spLocks noChangeArrowheads="1"/>
          </p:cNvSpPr>
          <p:nvPr/>
        </p:nvSpPr>
        <p:spPr bwMode="auto">
          <a:xfrm>
            <a:off x="7812088" y="4508500"/>
            <a:ext cx="1200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/>
              <a:t>形式情報</a:t>
            </a:r>
          </a:p>
        </p:txBody>
      </p:sp>
      <p:sp>
        <p:nvSpPr>
          <p:cNvPr id="396313" name="Text Box 25"/>
          <p:cNvSpPr txBox="1">
            <a:spLocks noChangeArrowheads="1"/>
          </p:cNvSpPr>
          <p:nvPr/>
        </p:nvSpPr>
        <p:spPr bwMode="auto">
          <a:xfrm>
            <a:off x="7812088" y="5013325"/>
            <a:ext cx="11477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ja-JP" altLang="en-US"/>
              <a:t>データの誤り訂正</a:t>
            </a:r>
          </a:p>
        </p:txBody>
      </p:sp>
      <p:sp>
        <p:nvSpPr>
          <p:cNvPr id="396314" name="Text Box 26"/>
          <p:cNvSpPr txBox="1">
            <a:spLocks noChangeArrowheads="1"/>
          </p:cNvSpPr>
          <p:nvPr/>
        </p:nvSpPr>
        <p:spPr bwMode="auto">
          <a:xfrm>
            <a:off x="7593013" y="3860800"/>
            <a:ext cx="1263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b="1"/>
              <a:t>QR</a:t>
            </a:r>
            <a:r>
              <a:rPr lang="ja-JP" altLang="en-US" b="1"/>
              <a:t>コード</a:t>
            </a:r>
            <a:r>
              <a:rPr lang="en-US" altLang="ja-JP" b="1">
                <a:solidFill>
                  <a:srgbClr val="FFFF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3404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有限</a:t>
            </a:r>
            <a:r>
              <a:rPr kumimoji="1" lang="ja-JP" altLang="en-US" dirty="0" smtClean="0"/>
              <a:t>体（ガロア体）について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557338"/>
            <a:ext cx="8363272" cy="4895850"/>
          </a:xfrm>
        </p:spPr>
        <p:txBody>
          <a:bodyPr/>
          <a:lstStyle/>
          <a:p>
            <a:r>
              <a:rPr kumimoji="1" lang="ja-JP" altLang="en-US" sz="2800" dirty="0" smtClean="0"/>
              <a:t>四則演算ができるので便利（体の性質）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「</a:t>
            </a:r>
            <a:r>
              <a:rPr lang="en-US" altLang="ja-JP" sz="2800" dirty="0" smtClean="0"/>
              <a:t>mod p</a:t>
            </a:r>
            <a:r>
              <a:rPr lang="ja-JP" altLang="en-US" sz="2800" dirty="0" smtClean="0"/>
              <a:t>の有限体」は良く知っている</a:t>
            </a:r>
            <a:r>
              <a:rPr lang="ja-JP" altLang="en-US" sz="2800" dirty="0">
                <a:solidFill>
                  <a:srgbClr val="000000"/>
                </a:solidFill>
              </a:rPr>
              <a:t>（</a:t>
            </a:r>
            <a:r>
              <a:rPr lang="en-US" altLang="ja-JP" sz="2800" dirty="0">
                <a:solidFill>
                  <a:srgbClr val="000000"/>
                </a:solidFill>
              </a:rPr>
              <a:t>p</a:t>
            </a:r>
            <a:r>
              <a:rPr lang="ja-JP" altLang="en-US" sz="2800" dirty="0">
                <a:solidFill>
                  <a:srgbClr val="000000"/>
                </a:solidFill>
              </a:rPr>
              <a:t>：素数</a:t>
            </a:r>
            <a:r>
              <a:rPr lang="ja-JP" altLang="en-US" sz="2800" dirty="0" smtClean="0">
                <a:solidFill>
                  <a:srgbClr val="000000"/>
                </a:solidFill>
              </a:rPr>
              <a:t>）</a:t>
            </a:r>
            <a:r>
              <a:rPr lang="en-US" altLang="ja-JP" sz="2800" dirty="0" smtClean="0">
                <a:solidFill>
                  <a:srgbClr val="000000"/>
                </a:solidFill>
              </a:rPr>
              <a:t/>
            </a:r>
            <a:br>
              <a:rPr lang="en-US" altLang="ja-JP" sz="2800" dirty="0" smtClean="0">
                <a:solidFill>
                  <a:srgbClr val="000000"/>
                </a:solidFill>
              </a:rPr>
            </a:br>
            <a:r>
              <a:rPr lang="en-US" altLang="ja-JP" sz="2800" dirty="0" err="1" smtClean="0">
                <a:solidFill>
                  <a:srgbClr val="000000"/>
                </a:solidFill>
              </a:rPr>
              <a:t>F</a:t>
            </a:r>
            <a:r>
              <a:rPr lang="en-US" altLang="ja-JP" sz="2800" baseline="-25000" dirty="0" err="1" smtClean="0">
                <a:solidFill>
                  <a:srgbClr val="000000"/>
                </a:solidFill>
              </a:rPr>
              <a:t>p</a:t>
            </a:r>
            <a:r>
              <a:rPr lang="en-US" altLang="ja-JP" sz="2800" baseline="-25000" dirty="0" smtClean="0">
                <a:solidFill>
                  <a:srgbClr val="000000"/>
                </a:solidFill>
              </a:rPr>
              <a:t> </a:t>
            </a:r>
            <a:r>
              <a:rPr lang="ja-JP" altLang="en-US" sz="2800" dirty="0">
                <a:solidFill>
                  <a:srgbClr val="000000"/>
                </a:solidFill>
              </a:rPr>
              <a:t>：</a:t>
            </a:r>
            <a:r>
              <a:rPr lang="ja-JP" altLang="en-US" sz="2800" dirty="0" smtClean="0">
                <a:solidFill>
                  <a:srgbClr val="000000"/>
                </a:solidFill>
              </a:rPr>
              <a:t>例えば</a:t>
            </a:r>
            <a:r>
              <a:rPr lang="en-US" altLang="ja-JP" sz="2800" dirty="0" smtClean="0">
                <a:solidFill>
                  <a:srgbClr val="000000"/>
                </a:solidFill>
              </a:rPr>
              <a:t>F</a:t>
            </a:r>
            <a:r>
              <a:rPr lang="en-US" altLang="ja-JP" sz="2800" baseline="-25000" dirty="0" smtClean="0">
                <a:solidFill>
                  <a:srgbClr val="000000"/>
                </a:solidFill>
              </a:rPr>
              <a:t>2</a:t>
            </a:r>
            <a:r>
              <a:rPr lang="en-US" altLang="ja-JP" sz="2800" dirty="0" smtClean="0">
                <a:solidFill>
                  <a:srgbClr val="000000"/>
                </a:solidFill>
              </a:rPr>
              <a:t>, F</a:t>
            </a:r>
            <a:r>
              <a:rPr lang="en-US" altLang="ja-JP" sz="2800" baseline="-25000" dirty="0" smtClean="0">
                <a:solidFill>
                  <a:srgbClr val="000000"/>
                </a:solidFill>
              </a:rPr>
              <a:t>3</a:t>
            </a:r>
            <a:r>
              <a:rPr lang="en-US" altLang="ja-JP" sz="2800" dirty="0" smtClean="0">
                <a:solidFill>
                  <a:srgbClr val="000000"/>
                </a:solidFill>
              </a:rPr>
              <a:t>, F</a:t>
            </a:r>
            <a:r>
              <a:rPr lang="en-US" altLang="ja-JP" sz="2800" baseline="-25000" dirty="0" smtClean="0">
                <a:solidFill>
                  <a:srgbClr val="000000"/>
                </a:solidFill>
              </a:rPr>
              <a:t>5</a:t>
            </a:r>
            <a:r>
              <a:rPr lang="en-US" altLang="ja-JP" sz="2800" dirty="0" smtClean="0">
                <a:solidFill>
                  <a:srgbClr val="000000"/>
                </a:solidFill>
              </a:rPr>
              <a:t>,</a:t>
            </a:r>
            <a:r>
              <a:rPr lang="ja-JP" altLang="en-US" sz="2800" dirty="0" smtClean="0">
                <a:solidFill>
                  <a:srgbClr val="000000"/>
                </a:solidFill>
              </a:rPr>
              <a:t>・・・</a:t>
            </a:r>
            <a:endParaRPr lang="en-US" altLang="ja-JP" sz="2800" dirty="0" smtClean="0">
              <a:solidFill>
                <a:srgbClr val="000000"/>
              </a:solidFill>
            </a:endParaRPr>
          </a:p>
          <a:p>
            <a:r>
              <a:rPr lang="ja-JP" altLang="en-US" sz="2800" dirty="0" smtClean="0">
                <a:solidFill>
                  <a:srgbClr val="000000"/>
                </a:solidFill>
              </a:rPr>
              <a:t>有限</a:t>
            </a:r>
            <a:r>
              <a:rPr lang="ja-JP" altLang="en-US" sz="2800" dirty="0">
                <a:solidFill>
                  <a:srgbClr val="000000"/>
                </a:solidFill>
              </a:rPr>
              <a:t>体</a:t>
            </a:r>
            <a:r>
              <a:rPr lang="ja-JP" altLang="en-US" sz="2800" dirty="0" smtClean="0">
                <a:solidFill>
                  <a:srgbClr val="000000"/>
                </a:solidFill>
              </a:rPr>
              <a:t>はガロア体とも呼ばれる</a:t>
            </a:r>
            <a:r>
              <a:rPr lang="en-US" altLang="ja-JP" sz="2800" dirty="0" smtClean="0">
                <a:solidFill>
                  <a:srgbClr val="000000"/>
                </a:solidFill>
              </a:rPr>
              <a:t/>
            </a:r>
            <a:br>
              <a:rPr lang="en-US" altLang="ja-JP" sz="2800" dirty="0" smtClean="0">
                <a:solidFill>
                  <a:srgbClr val="000000"/>
                </a:solidFill>
              </a:rPr>
            </a:br>
            <a:r>
              <a:rPr lang="en-US" altLang="ja-JP" sz="2800" dirty="0" smtClean="0">
                <a:solidFill>
                  <a:srgbClr val="000000"/>
                </a:solidFill>
              </a:rPr>
              <a:t>GF(p)</a:t>
            </a:r>
            <a:r>
              <a:rPr lang="ja-JP" altLang="en-US" sz="2800" dirty="0" smtClean="0">
                <a:solidFill>
                  <a:srgbClr val="000000"/>
                </a:solidFill>
              </a:rPr>
              <a:t>：例えば</a:t>
            </a:r>
            <a:r>
              <a:rPr lang="en-US" altLang="ja-JP" sz="2800" dirty="0" smtClean="0">
                <a:solidFill>
                  <a:srgbClr val="000000"/>
                </a:solidFill>
              </a:rPr>
              <a:t>GF(2),GF(3),GF(5),</a:t>
            </a:r>
            <a:r>
              <a:rPr lang="ja-JP" altLang="en-US" sz="2800" dirty="0" smtClean="0">
                <a:solidFill>
                  <a:srgbClr val="000000"/>
                </a:solidFill>
              </a:rPr>
              <a:t>・・・</a:t>
            </a:r>
            <a:endParaRPr lang="en-US" altLang="ja-JP" sz="2800" dirty="0" smtClean="0">
              <a:solidFill>
                <a:srgbClr val="000000"/>
              </a:solidFill>
            </a:endParaRPr>
          </a:p>
          <a:p>
            <a:r>
              <a:rPr kumimoji="1" lang="ja-JP" altLang="en-US" sz="2800" dirty="0" smtClean="0"/>
              <a:t>ただし、コンピュータは</a:t>
            </a:r>
            <a:r>
              <a:rPr lang="en-US" altLang="ja-JP" sz="2800" dirty="0" smtClean="0"/>
              <a:t>2</a:t>
            </a:r>
            <a:r>
              <a:rPr lang="ja-JP" altLang="en-US" sz="2800" dirty="0" smtClean="0"/>
              <a:t>進数</a:t>
            </a:r>
            <a:r>
              <a:rPr lang="en-US" altLang="ja-JP" sz="2800" dirty="0" smtClean="0"/>
              <a:t>n</a:t>
            </a:r>
            <a:r>
              <a:rPr lang="ja-JP" altLang="en-US" sz="2800" dirty="0" smtClean="0"/>
              <a:t>桁の数を扱うため、</a:t>
            </a:r>
            <a:r>
              <a:rPr lang="ja-JP" altLang="en-US" sz="2800" dirty="0" smtClean="0">
                <a:solidFill>
                  <a:srgbClr val="000000"/>
                </a:solidFill>
              </a:rPr>
              <a:t> </a:t>
            </a:r>
            <a:r>
              <a:rPr lang="ja-JP" altLang="en-US" sz="2800" dirty="0" smtClean="0"/>
              <a:t>これにきっちり収まる有限体が好ましい（都合がよい）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ja-JP" altLang="en-US" sz="2000" dirty="0" smtClean="0"/>
              <a:t>＊</a:t>
            </a:r>
            <a:r>
              <a:rPr lang="ja-JP" altLang="en-US" sz="2000" dirty="0"/>
              <a:t> 「</a:t>
            </a:r>
            <a:r>
              <a:rPr lang="en-US" altLang="ja-JP" sz="2000" dirty="0"/>
              <a:t>mod p</a:t>
            </a:r>
            <a:r>
              <a:rPr lang="ja-JP" altLang="en-US" sz="2000" dirty="0"/>
              <a:t>の有限体</a:t>
            </a:r>
            <a:r>
              <a:rPr lang="ja-JP" altLang="en-US" sz="2000" dirty="0" smtClean="0"/>
              <a:t>」ではうまくいかない</a:t>
            </a:r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r>
              <a:rPr lang="ja-JP" altLang="en-US" sz="2000" dirty="0" smtClean="0"/>
              <a:t>＊</a:t>
            </a:r>
            <a:r>
              <a:rPr lang="en-US" altLang="ja-JP" sz="2000" dirty="0"/>
              <a:t> 2</a:t>
            </a:r>
            <a:r>
              <a:rPr lang="ja-JP" altLang="en-US" sz="2000" dirty="0" smtClean="0"/>
              <a:t>進数</a:t>
            </a:r>
            <a:r>
              <a:rPr lang="en-US" altLang="ja-JP" sz="2000" dirty="0" smtClean="0"/>
              <a:t>1</a:t>
            </a:r>
            <a:r>
              <a:rPr lang="ja-JP" altLang="en-US" sz="2000" dirty="0" smtClean="0"/>
              <a:t>桁の場合は</a:t>
            </a:r>
            <a:r>
              <a:rPr lang="en-US" altLang="ja-JP" sz="2000" dirty="0" smtClean="0">
                <a:solidFill>
                  <a:srgbClr val="000000"/>
                </a:solidFill>
              </a:rPr>
              <a:t>F</a:t>
            </a:r>
            <a:r>
              <a:rPr lang="en-US" altLang="ja-JP" sz="2000" baseline="-25000" dirty="0" smtClean="0">
                <a:solidFill>
                  <a:srgbClr val="000000"/>
                </a:solidFill>
              </a:rPr>
              <a:t>2</a:t>
            </a:r>
            <a:r>
              <a:rPr lang="ja-JP" altLang="en-US" sz="2000" dirty="0" smtClean="0">
                <a:solidFill>
                  <a:srgbClr val="000000"/>
                </a:solidFill>
              </a:rPr>
              <a:t>が使える</a:t>
            </a:r>
            <a:endParaRPr lang="en-US" altLang="ja-JP" sz="2000" dirty="0" smtClean="0"/>
          </a:p>
          <a:p>
            <a:r>
              <a:rPr kumimoji="1" lang="ja-JP" altLang="en-US" sz="2800" dirty="0" smtClean="0"/>
              <a:t>そこで、「ガロア拡大体」の登場となる</a:t>
            </a:r>
            <a:r>
              <a:rPr kumimoji="1" lang="en-US" altLang="ja-JP" sz="2800" dirty="0" smtClean="0"/>
              <a:t/>
            </a:r>
            <a:br>
              <a:rPr kumimoji="1" lang="en-US" altLang="ja-JP" sz="2800" dirty="0" smtClean="0"/>
            </a:br>
            <a:r>
              <a:rPr kumimoji="1" lang="ja-JP" altLang="en-US" sz="2800" dirty="0" smtClean="0"/>
              <a:t>特に、</a:t>
            </a:r>
            <a:r>
              <a:rPr lang="en-US" altLang="ja-JP" sz="2800" dirty="0"/>
              <a:t> 2</a:t>
            </a:r>
            <a:r>
              <a:rPr lang="ja-JP" altLang="en-US" sz="2800" dirty="0"/>
              <a:t>進数</a:t>
            </a:r>
            <a:r>
              <a:rPr lang="en-US" altLang="ja-JP" sz="2800" dirty="0"/>
              <a:t>n</a:t>
            </a:r>
            <a:r>
              <a:rPr lang="ja-JP" altLang="en-US" sz="2800" dirty="0" smtClean="0"/>
              <a:t>桁にマッチするガロア拡大体は</a:t>
            </a:r>
            <a:r>
              <a:rPr lang="en-US" altLang="ja-JP" sz="2800" dirty="0" smtClean="0"/>
              <a:t>GF(2</a:t>
            </a:r>
            <a:r>
              <a:rPr lang="en-US" altLang="ja-JP" sz="2800" baseline="30000" dirty="0" smtClean="0"/>
              <a:t>n</a:t>
            </a:r>
            <a:r>
              <a:rPr lang="en-US" altLang="ja-JP" sz="28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45054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2400"/>
              <a:t>ガロア拡大体</a:t>
            </a:r>
            <a:r>
              <a:rPr lang="en-US" altLang="ja-JP" sz="2400"/>
              <a:t>GF(2</a:t>
            </a:r>
            <a:r>
              <a:rPr lang="en-US" altLang="ja-JP" sz="2400" baseline="30000"/>
              <a:t>8</a:t>
            </a:r>
            <a:r>
              <a:rPr lang="en-US" altLang="ja-JP" sz="2400"/>
              <a:t>)</a:t>
            </a:r>
            <a:r>
              <a:rPr lang="ja-JP" altLang="en-US" sz="2400"/>
              <a:t>の元を係数とする</a:t>
            </a:r>
            <a:r>
              <a:rPr lang="en-US" altLang="ja-JP" sz="2400"/>
              <a:t>x</a:t>
            </a:r>
            <a:r>
              <a:rPr lang="ja-JP" altLang="en-US" sz="2400"/>
              <a:t>の多項式の計算例</a:t>
            </a:r>
          </a:p>
        </p:txBody>
      </p:sp>
      <p:sp>
        <p:nvSpPr>
          <p:cNvPr id="465924" name="Text Box 4"/>
          <p:cNvSpPr txBox="1">
            <a:spLocks noChangeArrowheads="1"/>
          </p:cNvSpPr>
          <p:nvPr/>
        </p:nvSpPr>
        <p:spPr bwMode="auto">
          <a:xfrm>
            <a:off x="395288" y="1333500"/>
            <a:ext cx="84058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800"/>
              <a:t>h(x)=α</a:t>
            </a:r>
            <a:r>
              <a:rPr lang="en-US" altLang="ja-JP" sz="1800" baseline="30000"/>
              <a:t>3</a:t>
            </a:r>
            <a:r>
              <a:rPr lang="en-US" altLang="ja-JP" sz="1800"/>
              <a:t>x</a:t>
            </a:r>
            <a:r>
              <a:rPr lang="en-US" altLang="ja-JP" sz="1800" baseline="30000"/>
              <a:t>2</a:t>
            </a:r>
            <a:r>
              <a:rPr lang="en-US" altLang="ja-JP" sz="1800"/>
              <a:t>+α</a:t>
            </a:r>
            <a:r>
              <a:rPr lang="en-US" altLang="ja-JP" sz="1800" baseline="30000"/>
              <a:t>78</a:t>
            </a:r>
            <a:r>
              <a:rPr lang="en-US" altLang="ja-JP" sz="1800"/>
              <a:t>x+α</a:t>
            </a:r>
            <a:r>
              <a:rPr lang="en-US" altLang="ja-JP" sz="1800" baseline="30000"/>
              <a:t>222</a:t>
            </a:r>
            <a:r>
              <a:rPr lang="ja-JP" altLang="en-US" sz="1800"/>
              <a:t>，</a:t>
            </a:r>
            <a:r>
              <a:rPr lang="en-US" altLang="ja-JP" sz="1800"/>
              <a:t>g(x)=x+α</a:t>
            </a:r>
            <a:r>
              <a:rPr lang="en-US" altLang="ja-JP" sz="1800" baseline="30000"/>
              <a:t>8</a:t>
            </a:r>
            <a:r>
              <a:rPr lang="ja-JP" altLang="en-US" sz="1800"/>
              <a:t>とするとき</a:t>
            </a:r>
            <a:r>
              <a:rPr lang="en-US" altLang="ja-JP" sz="1800"/>
              <a:t>h(x)÷g(x)</a:t>
            </a:r>
            <a:r>
              <a:rPr lang="ja-JP" altLang="en-US" sz="1800"/>
              <a:t>の余り（剰余）を求めなさい。</a:t>
            </a:r>
          </a:p>
        </p:txBody>
      </p:sp>
      <p:sp>
        <p:nvSpPr>
          <p:cNvPr id="465926" name="Text Box 6"/>
          <p:cNvSpPr txBox="1">
            <a:spLocks noChangeArrowheads="1"/>
          </p:cNvSpPr>
          <p:nvPr/>
        </p:nvSpPr>
        <p:spPr bwMode="auto">
          <a:xfrm>
            <a:off x="539750" y="2439988"/>
            <a:ext cx="33448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/>
              <a:t>x+α</a:t>
            </a:r>
            <a:r>
              <a:rPr lang="en-US" altLang="ja-JP" baseline="30000"/>
              <a:t>8</a:t>
            </a:r>
            <a:r>
              <a:rPr lang="ja-JP" altLang="en-US"/>
              <a:t> 　</a:t>
            </a:r>
            <a:r>
              <a:rPr lang="ja-JP" altLang="en-US" sz="2800"/>
              <a:t>）</a:t>
            </a:r>
            <a:r>
              <a:rPr lang="ja-JP" altLang="en-US"/>
              <a:t>　</a:t>
            </a:r>
            <a:r>
              <a:rPr lang="en-US" altLang="ja-JP"/>
              <a:t>α</a:t>
            </a:r>
            <a:r>
              <a:rPr lang="en-US" altLang="ja-JP" baseline="30000"/>
              <a:t>3</a:t>
            </a:r>
            <a:r>
              <a:rPr lang="en-US" altLang="ja-JP"/>
              <a:t>x</a:t>
            </a:r>
            <a:r>
              <a:rPr lang="en-US" altLang="ja-JP" baseline="30000"/>
              <a:t>2</a:t>
            </a:r>
            <a:r>
              <a:rPr lang="en-US" altLang="ja-JP"/>
              <a:t>+α</a:t>
            </a:r>
            <a:r>
              <a:rPr lang="en-US" altLang="ja-JP" baseline="30000"/>
              <a:t>78</a:t>
            </a:r>
            <a:r>
              <a:rPr lang="en-US" altLang="ja-JP"/>
              <a:t>x+α</a:t>
            </a:r>
            <a:r>
              <a:rPr lang="en-US" altLang="ja-JP" baseline="30000"/>
              <a:t>222</a:t>
            </a:r>
            <a:endParaRPr lang="ja-JP" altLang="en-US" baseline="30000"/>
          </a:p>
        </p:txBody>
      </p:sp>
      <p:sp>
        <p:nvSpPr>
          <p:cNvPr id="465927" name="Line 7"/>
          <p:cNvSpPr>
            <a:spLocks noChangeShapeType="1"/>
          </p:cNvSpPr>
          <p:nvPr/>
        </p:nvSpPr>
        <p:spPr bwMode="auto">
          <a:xfrm>
            <a:off x="1476375" y="2555875"/>
            <a:ext cx="2447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ja-JP" altLang="en-US"/>
          </a:p>
        </p:txBody>
      </p:sp>
      <p:sp>
        <p:nvSpPr>
          <p:cNvPr id="465928" name="Text Box 8"/>
          <p:cNvSpPr txBox="1">
            <a:spLocks noChangeArrowheads="1"/>
          </p:cNvSpPr>
          <p:nvPr/>
        </p:nvSpPr>
        <p:spPr bwMode="auto">
          <a:xfrm>
            <a:off x="2516188" y="2116138"/>
            <a:ext cx="13350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/>
              <a:t>α</a:t>
            </a:r>
            <a:r>
              <a:rPr lang="en-US" altLang="ja-JP" baseline="30000"/>
              <a:t>3</a:t>
            </a:r>
            <a:r>
              <a:rPr lang="en-US" altLang="ja-JP"/>
              <a:t>x+α</a:t>
            </a:r>
            <a:r>
              <a:rPr lang="en-US" altLang="ja-JP" baseline="30000"/>
              <a:t>227</a:t>
            </a:r>
            <a:endParaRPr lang="ja-JP" altLang="en-US" baseline="30000"/>
          </a:p>
        </p:txBody>
      </p:sp>
      <p:sp>
        <p:nvSpPr>
          <p:cNvPr id="465929" name="Text Box 9"/>
          <p:cNvSpPr txBox="1">
            <a:spLocks noChangeArrowheads="1"/>
          </p:cNvSpPr>
          <p:nvPr/>
        </p:nvSpPr>
        <p:spPr bwMode="auto">
          <a:xfrm>
            <a:off x="1691680" y="2887663"/>
            <a:ext cx="14620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dirty="0"/>
              <a:t>α</a:t>
            </a:r>
            <a:r>
              <a:rPr lang="en-US" altLang="ja-JP" baseline="30000" dirty="0"/>
              <a:t>3</a:t>
            </a:r>
            <a:r>
              <a:rPr lang="en-US" altLang="ja-JP" dirty="0"/>
              <a:t>x</a:t>
            </a:r>
            <a:r>
              <a:rPr lang="en-US" altLang="ja-JP" baseline="30000" dirty="0"/>
              <a:t>2</a:t>
            </a:r>
            <a:r>
              <a:rPr lang="en-US" altLang="ja-JP" dirty="0"/>
              <a:t>+α</a:t>
            </a:r>
            <a:r>
              <a:rPr lang="en-US" altLang="ja-JP" baseline="30000" dirty="0"/>
              <a:t>11</a:t>
            </a:r>
            <a:r>
              <a:rPr lang="en-US" altLang="ja-JP" dirty="0"/>
              <a:t>x</a:t>
            </a:r>
            <a:endParaRPr lang="ja-JP" altLang="en-US" dirty="0"/>
          </a:p>
        </p:txBody>
      </p:sp>
      <p:sp>
        <p:nvSpPr>
          <p:cNvPr id="465930" name="Line 10"/>
          <p:cNvSpPr>
            <a:spLocks noChangeShapeType="1"/>
          </p:cNvSpPr>
          <p:nvPr/>
        </p:nvSpPr>
        <p:spPr bwMode="auto">
          <a:xfrm>
            <a:off x="1474788" y="3319463"/>
            <a:ext cx="2447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ja-JP" altLang="en-US"/>
          </a:p>
        </p:txBody>
      </p:sp>
      <p:sp>
        <p:nvSpPr>
          <p:cNvPr id="465931" name="Text Box 11"/>
          <p:cNvSpPr txBox="1">
            <a:spLocks noChangeArrowheads="1"/>
          </p:cNvSpPr>
          <p:nvPr/>
        </p:nvSpPr>
        <p:spPr bwMode="auto">
          <a:xfrm>
            <a:off x="2403475" y="3319463"/>
            <a:ext cx="15192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/>
              <a:t>α</a:t>
            </a:r>
            <a:r>
              <a:rPr lang="en-US" altLang="ja-JP" baseline="30000"/>
              <a:t>227</a:t>
            </a:r>
            <a:r>
              <a:rPr lang="en-US" altLang="ja-JP"/>
              <a:t>x+α</a:t>
            </a:r>
            <a:r>
              <a:rPr lang="en-US" altLang="ja-JP" baseline="30000"/>
              <a:t>222</a:t>
            </a:r>
            <a:endParaRPr lang="ja-JP" altLang="en-US" baseline="30000"/>
          </a:p>
        </p:txBody>
      </p:sp>
      <p:sp>
        <p:nvSpPr>
          <p:cNvPr id="465932" name="Text Box 12"/>
          <p:cNvSpPr txBox="1">
            <a:spLocks noChangeArrowheads="1"/>
          </p:cNvSpPr>
          <p:nvPr/>
        </p:nvSpPr>
        <p:spPr bwMode="auto">
          <a:xfrm>
            <a:off x="2403475" y="3643313"/>
            <a:ext cx="15192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/>
              <a:t>α</a:t>
            </a:r>
            <a:r>
              <a:rPr lang="en-US" altLang="ja-JP" baseline="30000"/>
              <a:t>227</a:t>
            </a:r>
            <a:r>
              <a:rPr lang="en-US" altLang="ja-JP"/>
              <a:t>x+α</a:t>
            </a:r>
            <a:r>
              <a:rPr lang="en-US" altLang="ja-JP" baseline="30000"/>
              <a:t>235</a:t>
            </a:r>
            <a:endParaRPr lang="ja-JP" altLang="en-US" baseline="30000"/>
          </a:p>
        </p:txBody>
      </p:sp>
      <p:sp>
        <p:nvSpPr>
          <p:cNvPr id="465933" name="Line 13"/>
          <p:cNvSpPr>
            <a:spLocks noChangeShapeType="1"/>
          </p:cNvSpPr>
          <p:nvPr/>
        </p:nvSpPr>
        <p:spPr bwMode="auto">
          <a:xfrm>
            <a:off x="2195513" y="4040188"/>
            <a:ext cx="172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ja-JP" altLang="en-US"/>
          </a:p>
        </p:txBody>
      </p:sp>
      <p:sp>
        <p:nvSpPr>
          <p:cNvPr id="465934" name="Text Box 14"/>
          <p:cNvSpPr txBox="1">
            <a:spLocks noChangeArrowheads="1"/>
          </p:cNvSpPr>
          <p:nvPr/>
        </p:nvSpPr>
        <p:spPr bwMode="auto">
          <a:xfrm>
            <a:off x="3203575" y="4076700"/>
            <a:ext cx="622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/>
              <a:t>α</a:t>
            </a:r>
            <a:r>
              <a:rPr lang="en-US" altLang="ja-JP" baseline="30000"/>
              <a:t>66</a:t>
            </a:r>
            <a:endParaRPr lang="ja-JP" altLang="en-US" baseline="30000"/>
          </a:p>
        </p:txBody>
      </p:sp>
      <p:sp>
        <p:nvSpPr>
          <p:cNvPr id="465936" name="Text Box 16"/>
          <p:cNvSpPr txBox="1">
            <a:spLocks noChangeArrowheads="1"/>
          </p:cNvSpPr>
          <p:nvPr/>
        </p:nvSpPr>
        <p:spPr bwMode="auto">
          <a:xfrm>
            <a:off x="4716463" y="2133600"/>
            <a:ext cx="4119562" cy="6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800"/>
              <a:t>加算（減算）はベクトル表現に直して計算</a:t>
            </a:r>
          </a:p>
          <a:p>
            <a:r>
              <a:rPr lang="ja-JP" altLang="en-US" sz="1800"/>
              <a:t>（</a:t>
            </a:r>
            <a:r>
              <a:rPr lang="ja-JP" altLang="en-US"/>
              <a:t>ガロア拡大体</a:t>
            </a:r>
            <a:r>
              <a:rPr lang="en-US" altLang="ja-JP"/>
              <a:t>GF(2</a:t>
            </a:r>
            <a:r>
              <a:rPr lang="en-US" altLang="ja-JP" baseline="30000"/>
              <a:t>8</a:t>
            </a:r>
            <a:r>
              <a:rPr lang="en-US" altLang="ja-JP"/>
              <a:t>)</a:t>
            </a:r>
            <a:r>
              <a:rPr lang="ja-JP" altLang="en-US"/>
              <a:t> の表を用いる</a:t>
            </a:r>
            <a:r>
              <a:rPr lang="ja-JP" altLang="en-US" sz="1800"/>
              <a:t>）</a:t>
            </a:r>
          </a:p>
        </p:txBody>
      </p:sp>
      <p:sp>
        <p:nvSpPr>
          <p:cNvPr id="465937" name="Text Box 17"/>
          <p:cNvSpPr txBox="1">
            <a:spLocks noChangeArrowheads="1"/>
          </p:cNvSpPr>
          <p:nvPr/>
        </p:nvSpPr>
        <p:spPr bwMode="auto">
          <a:xfrm>
            <a:off x="5445125" y="3219450"/>
            <a:ext cx="3160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/>
              <a:t>α</a:t>
            </a:r>
            <a:r>
              <a:rPr lang="en-US" altLang="ja-JP" baseline="30000"/>
              <a:t>78</a:t>
            </a:r>
            <a:r>
              <a:rPr lang="en-US" altLang="ja-JP"/>
              <a:t>= </a:t>
            </a:r>
            <a:r>
              <a:rPr lang="en-US" altLang="ja-JP">
                <a:solidFill>
                  <a:schemeClr val="bg1"/>
                </a:solidFill>
              </a:rPr>
              <a:t>α</a:t>
            </a:r>
            <a:r>
              <a:rPr lang="en-US" altLang="ja-JP" baseline="30000">
                <a:solidFill>
                  <a:schemeClr val="bg1"/>
                </a:solidFill>
              </a:rPr>
              <a:t>7</a:t>
            </a:r>
            <a:r>
              <a:rPr lang="en-US" altLang="ja-JP">
                <a:solidFill>
                  <a:schemeClr val="bg1"/>
                </a:solidFill>
              </a:rPr>
              <a:t>+</a:t>
            </a:r>
            <a:r>
              <a:rPr lang="en-US" altLang="ja-JP"/>
              <a:t>α</a:t>
            </a:r>
            <a:r>
              <a:rPr lang="en-US" altLang="ja-JP" baseline="30000"/>
              <a:t>6</a:t>
            </a:r>
            <a:r>
              <a:rPr lang="en-US" altLang="ja-JP"/>
              <a:t>+α</a:t>
            </a:r>
            <a:r>
              <a:rPr lang="en-US" altLang="ja-JP" baseline="30000"/>
              <a:t>5</a:t>
            </a:r>
            <a:r>
              <a:rPr lang="en-US" altLang="ja-JP"/>
              <a:t>+α</a:t>
            </a:r>
            <a:r>
              <a:rPr lang="en-US" altLang="ja-JP" baseline="30000"/>
              <a:t>4</a:t>
            </a:r>
            <a:r>
              <a:rPr lang="en-US" altLang="ja-JP"/>
              <a:t>+α</a:t>
            </a:r>
            <a:r>
              <a:rPr lang="en-US" altLang="ja-JP" baseline="30000"/>
              <a:t>3</a:t>
            </a:r>
            <a:endParaRPr lang="ja-JP" altLang="en-US" baseline="30000"/>
          </a:p>
        </p:txBody>
      </p:sp>
      <p:sp>
        <p:nvSpPr>
          <p:cNvPr id="465938" name="Text Box 18"/>
          <p:cNvSpPr txBox="1">
            <a:spLocks noChangeArrowheads="1"/>
          </p:cNvSpPr>
          <p:nvPr/>
        </p:nvSpPr>
        <p:spPr bwMode="auto">
          <a:xfrm>
            <a:off x="4845050" y="3498850"/>
            <a:ext cx="37607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/>
              <a:t>＋</a:t>
            </a:r>
            <a:r>
              <a:rPr lang="ja-JP" altLang="en-US" sz="2800"/>
              <a:t>）</a:t>
            </a:r>
            <a:r>
              <a:rPr lang="ja-JP" altLang="en-US"/>
              <a:t>　</a:t>
            </a:r>
            <a:r>
              <a:rPr lang="en-US" altLang="ja-JP"/>
              <a:t>α</a:t>
            </a:r>
            <a:r>
              <a:rPr lang="en-US" altLang="ja-JP" baseline="30000"/>
              <a:t>11</a:t>
            </a:r>
            <a:r>
              <a:rPr lang="en-US" altLang="ja-JP"/>
              <a:t>= α</a:t>
            </a:r>
            <a:r>
              <a:rPr lang="en-US" altLang="ja-JP" baseline="30000"/>
              <a:t>7</a:t>
            </a:r>
            <a:r>
              <a:rPr lang="en-US" altLang="ja-JP"/>
              <a:t>+α</a:t>
            </a:r>
            <a:r>
              <a:rPr lang="en-US" altLang="ja-JP" baseline="30000"/>
              <a:t>6</a:t>
            </a:r>
            <a:r>
              <a:rPr lang="en-US" altLang="ja-JP"/>
              <a:t>+α</a:t>
            </a:r>
            <a:r>
              <a:rPr lang="en-US" altLang="ja-JP" baseline="30000"/>
              <a:t>5</a:t>
            </a:r>
            <a:r>
              <a:rPr lang="en-US" altLang="ja-JP">
                <a:solidFill>
                  <a:schemeClr val="bg1"/>
                </a:solidFill>
              </a:rPr>
              <a:t>+α</a:t>
            </a:r>
            <a:r>
              <a:rPr lang="en-US" altLang="ja-JP" baseline="30000">
                <a:solidFill>
                  <a:schemeClr val="bg1"/>
                </a:solidFill>
              </a:rPr>
              <a:t>4</a:t>
            </a:r>
            <a:r>
              <a:rPr lang="en-US" altLang="ja-JP"/>
              <a:t>+α</a:t>
            </a:r>
            <a:r>
              <a:rPr lang="en-US" altLang="ja-JP" baseline="30000"/>
              <a:t>3</a:t>
            </a:r>
            <a:endParaRPr lang="ja-JP" altLang="en-US" baseline="30000"/>
          </a:p>
        </p:txBody>
      </p:sp>
      <p:sp>
        <p:nvSpPr>
          <p:cNvPr id="465939" name="Line 19"/>
          <p:cNvSpPr>
            <a:spLocks noChangeShapeType="1"/>
          </p:cNvSpPr>
          <p:nvPr/>
        </p:nvSpPr>
        <p:spPr bwMode="auto">
          <a:xfrm>
            <a:off x="4826000" y="3940175"/>
            <a:ext cx="3743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ja-JP" altLang="en-US"/>
          </a:p>
        </p:txBody>
      </p:sp>
      <p:sp>
        <p:nvSpPr>
          <p:cNvPr id="465940" name="Text Box 20"/>
          <p:cNvSpPr txBox="1">
            <a:spLocks noChangeArrowheads="1"/>
          </p:cNvSpPr>
          <p:nvPr/>
        </p:nvSpPr>
        <p:spPr bwMode="auto">
          <a:xfrm>
            <a:off x="5353050" y="3979863"/>
            <a:ext cx="32527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/>
              <a:t>α</a:t>
            </a:r>
            <a:r>
              <a:rPr lang="en-US" altLang="ja-JP" baseline="30000"/>
              <a:t>227</a:t>
            </a:r>
            <a:r>
              <a:rPr lang="en-US" altLang="ja-JP"/>
              <a:t>= α</a:t>
            </a:r>
            <a:r>
              <a:rPr lang="en-US" altLang="ja-JP" baseline="30000"/>
              <a:t>7</a:t>
            </a:r>
            <a:r>
              <a:rPr lang="en-US" altLang="ja-JP">
                <a:solidFill>
                  <a:schemeClr val="bg1"/>
                </a:solidFill>
              </a:rPr>
              <a:t>+α</a:t>
            </a:r>
            <a:r>
              <a:rPr lang="en-US" altLang="ja-JP" baseline="30000">
                <a:solidFill>
                  <a:schemeClr val="bg1"/>
                </a:solidFill>
              </a:rPr>
              <a:t>6</a:t>
            </a:r>
            <a:r>
              <a:rPr lang="en-US" altLang="ja-JP">
                <a:solidFill>
                  <a:schemeClr val="bg1"/>
                </a:solidFill>
              </a:rPr>
              <a:t>+α</a:t>
            </a:r>
            <a:r>
              <a:rPr lang="en-US" altLang="ja-JP" baseline="30000">
                <a:solidFill>
                  <a:schemeClr val="bg1"/>
                </a:solidFill>
              </a:rPr>
              <a:t>5</a:t>
            </a:r>
            <a:r>
              <a:rPr lang="en-US" altLang="ja-JP"/>
              <a:t>+α</a:t>
            </a:r>
            <a:r>
              <a:rPr lang="en-US" altLang="ja-JP" baseline="30000"/>
              <a:t>4</a:t>
            </a:r>
            <a:r>
              <a:rPr lang="en-US" altLang="ja-JP">
                <a:solidFill>
                  <a:schemeClr val="bg1"/>
                </a:solidFill>
              </a:rPr>
              <a:t>+α</a:t>
            </a:r>
            <a:r>
              <a:rPr lang="en-US" altLang="ja-JP" baseline="30000">
                <a:solidFill>
                  <a:schemeClr val="bg1"/>
                </a:solidFill>
              </a:rPr>
              <a:t>3</a:t>
            </a:r>
            <a:endParaRPr lang="ja-JP" altLang="en-US" baseline="30000">
              <a:solidFill>
                <a:schemeClr val="bg1"/>
              </a:solidFill>
            </a:endParaRPr>
          </a:p>
        </p:txBody>
      </p:sp>
      <p:sp>
        <p:nvSpPr>
          <p:cNvPr id="465941" name="AutoShape 21"/>
          <p:cNvSpPr>
            <a:spLocks noChangeArrowheads="1"/>
          </p:cNvSpPr>
          <p:nvPr/>
        </p:nvSpPr>
        <p:spPr bwMode="auto">
          <a:xfrm>
            <a:off x="3255963" y="4581525"/>
            <a:ext cx="433387" cy="647700"/>
          </a:xfrm>
          <a:prstGeom prst="upArrow">
            <a:avLst>
              <a:gd name="adj1" fmla="val 50000"/>
              <a:gd name="adj2" fmla="val 37363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465942" name="Text Box 22"/>
          <p:cNvSpPr txBox="1">
            <a:spLocks noChangeArrowheads="1"/>
          </p:cNvSpPr>
          <p:nvPr/>
        </p:nvSpPr>
        <p:spPr bwMode="auto">
          <a:xfrm>
            <a:off x="3113088" y="5337175"/>
            <a:ext cx="666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/>
              <a:t>答え</a:t>
            </a:r>
          </a:p>
        </p:txBody>
      </p:sp>
      <p:sp>
        <p:nvSpPr>
          <p:cNvPr id="465943" name="Text Box 23"/>
          <p:cNvSpPr txBox="1">
            <a:spLocks noChangeArrowheads="1"/>
          </p:cNvSpPr>
          <p:nvPr/>
        </p:nvSpPr>
        <p:spPr bwMode="auto">
          <a:xfrm>
            <a:off x="5516563" y="5237163"/>
            <a:ext cx="34496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/>
              <a:t>α</a:t>
            </a:r>
            <a:r>
              <a:rPr lang="en-US" altLang="ja-JP" baseline="30000"/>
              <a:t>222</a:t>
            </a:r>
            <a:r>
              <a:rPr lang="en-US" altLang="ja-JP"/>
              <a:t>= α</a:t>
            </a:r>
            <a:r>
              <a:rPr lang="en-US" altLang="ja-JP" baseline="30000"/>
              <a:t>7</a:t>
            </a:r>
            <a:r>
              <a:rPr lang="en-US" altLang="ja-JP">
                <a:solidFill>
                  <a:schemeClr val="bg1"/>
                </a:solidFill>
              </a:rPr>
              <a:t>+α</a:t>
            </a:r>
            <a:r>
              <a:rPr lang="en-US" altLang="ja-JP" baseline="30000">
                <a:solidFill>
                  <a:schemeClr val="bg1"/>
                </a:solidFill>
              </a:rPr>
              <a:t>6</a:t>
            </a:r>
            <a:r>
              <a:rPr lang="en-US" altLang="ja-JP">
                <a:solidFill>
                  <a:schemeClr val="bg1"/>
                </a:solidFill>
              </a:rPr>
              <a:t>+α</a:t>
            </a:r>
            <a:r>
              <a:rPr lang="en-US" altLang="ja-JP" baseline="30000">
                <a:solidFill>
                  <a:schemeClr val="bg1"/>
                </a:solidFill>
              </a:rPr>
              <a:t>5</a:t>
            </a:r>
            <a:r>
              <a:rPr lang="en-US" altLang="ja-JP"/>
              <a:t>+α</a:t>
            </a:r>
            <a:r>
              <a:rPr lang="en-US" altLang="ja-JP" baseline="30000"/>
              <a:t>3</a:t>
            </a:r>
            <a:r>
              <a:rPr lang="en-US" altLang="ja-JP"/>
              <a:t>+α</a:t>
            </a:r>
            <a:r>
              <a:rPr lang="en-US" altLang="ja-JP">
                <a:solidFill>
                  <a:schemeClr val="bg1"/>
                </a:solidFill>
              </a:rPr>
              <a:t>+1</a:t>
            </a:r>
            <a:endParaRPr lang="ja-JP" altLang="en-US">
              <a:solidFill>
                <a:schemeClr val="bg1"/>
              </a:solidFill>
            </a:endParaRPr>
          </a:p>
        </p:txBody>
      </p:sp>
      <p:sp>
        <p:nvSpPr>
          <p:cNvPr id="465944" name="Text Box 24"/>
          <p:cNvSpPr txBox="1">
            <a:spLocks noChangeArrowheads="1"/>
          </p:cNvSpPr>
          <p:nvPr/>
        </p:nvSpPr>
        <p:spPr bwMode="auto">
          <a:xfrm>
            <a:off x="4916488" y="5516563"/>
            <a:ext cx="40497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/>
              <a:t>＋</a:t>
            </a:r>
            <a:r>
              <a:rPr lang="ja-JP" altLang="en-US" sz="2800"/>
              <a:t>）</a:t>
            </a:r>
            <a:r>
              <a:rPr lang="ja-JP" altLang="en-US"/>
              <a:t>　</a:t>
            </a:r>
            <a:r>
              <a:rPr lang="en-US" altLang="ja-JP"/>
              <a:t>α</a:t>
            </a:r>
            <a:r>
              <a:rPr lang="en-US" altLang="ja-JP" baseline="30000"/>
              <a:t>235</a:t>
            </a:r>
            <a:r>
              <a:rPr lang="en-US" altLang="ja-JP"/>
              <a:t>= α</a:t>
            </a:r>
            <a:r>
              <a:rPr lang="en-US" altLang="ja-JP" baseline="30000"/>
              <a:t>7</a:t>
            </a:r>
            <a:r>
              <a:rPr lang="en-US" altLang="ja-JP"/>
              <a:t>+α</a:t>
            </a:r>
            <a:r>
              <a:rPr lang="en-US" altLang="ja-JP" baseline="30000"/>
              <a:t>6</a:t>
            </a:r>
            <a:r>
              <a:rPr lang="en-US" altLang="ja-JP"/>
              <a:t>+α</a:t>
            </a:r>
            <a:r>
              <a:rPr lang="en-US" altLang="ja-JP" baseline="30000"/>
              <a:t>5</a:t>
            </a:r>
            <a:r>
              <a:rPr lang="en-US" altLang="ja-JP"/>
              <a:t>+α</a:t>
            </a:r>
            <a:r>
              <a:rPr lang="en-US" altLang="ja-JP" baseline="30000"/>
              <a:t>3</a:t>
            </a:r>
            <a:r>
              <a:rPr lang="en-US" altLang="ja-JP"/>
              <a:t>+α+1</a:t>
            </a:r>
            <a:endParaRPr lang="ja-JP" altLang="en-US" baseline="30000"/>
          </a:p>
        </p:txBody>
      </p:sp>
      <p:sp>
        <p:nvSpPr>
          <p:cNvPr id="465946" name="Text Box 26"/>
          <p:cNvSpPr txBox="1">
            <a:spLocks noChangeArrowheads="1"/>
          </p:cNvSpPr>
          <p:nvPr/>
        </p:nvSpPr>
        <p:spPr bwMode="auto">
          <a:xfrm>
            <a:off x="5608638" y="5997575"/>
            <a:ext cx="33575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/>
              <a:t>α</a:t>
            </a:r>
            <a:r>
              <a:rPr lang="en-US" altLang="ja-JP" baseline="30000"/>
              <a:t>66</a:t>
            </a:r>
            <a:r>
              <a:rPr lang="en-US" altLang="ja-JP"/>
              <a:t>= </a:t>
            </a:r>
            <a:r>
              <a:rPr lang="en-US" altLang="ja-JP">
                <a:solidFill>
                  <a:schemeClr val="bg1"/>
                </a:solidFill>
              </a:rPr>
              <a:t>α</a:t>
            </a:r>
            <a:r>
              <a:rPr lang="en-US" altLang="ja-JP" baseline="30000">
                <a:solidFill>
                  <a:schemeClr val="bg1"/>
                </a:solidFill>
              </a:rPr>
              <a:t>7</a:t>
            </a:r>
            <a:r>
              <a:rPr lang="en-US" altLang="ja-JP">
                <a:solidFill>
                  <a:schemeClr val="bg1"/>
                </a:solidFill>
              </a:rPr>
              <a:t>+</a:t>
            </a:r>
            <a:r>
              <a:rPr lang="en-US" altLang="ja-JP"/>
              <a:t>α</a:t>
            </a:r>
            <a:r>
              <a:rPr lang="en-US" altLang="ja-JP" baseline="30000"/>
              <a:t>6</a:t>
            </a:r>
            <a:r>
              <a:rPr lang="en-US" altLang="ja-JP"/>
              <a:t>+α</a:t>
            </a:r>
            <a:r>
              <a:rPr lang="en-US" altLang="ja-JP" baseline="30000"/>
              <a:t>5</a:t>
            </a:r>
            <a:r>
              <a:rPr lang="en-US" altLang="ja-JP">
                <a:solidFill>
                  <a:schemeClr val="bg1"/>
                </a:solidFill>
              </a:rPr>
              <a:t>+α</a:t>
            </a:r>
            <a:r>
              <a:rPr lang="en-US" altLang="ja-JP" baseline="30000">
                <a:solidFill>
                  <a:schemeClr val="bg1"/>
                </a:solidFill>
              </a:rPr>
              <a:t>3</a:t>
            </a:r>
            <a:r>
              <a:rPr lang="en-US" altLang="ja-JP">
                <a:solidFill>
                  <a:schemeClr val="bg1"/>
                </a:solidFill>
              </a:rPr>
              <a:t>+α</a:t>
            </a:r>
            <a:r>
              <a:rPr lang="en-US" altLang="ja-JP"/>
              <a:t>+1</a:t>
            </a:r>
            <a:endParaRPr lang="ja-JP" altLang="en-US" baseline="30000"/>
          </a:p>
        </p:txBody>
      </p:sp>
      <p:sp>
        <p:nvSpPr>
          <p:cNvPr id="465947" name="Line 27"/>
          <p:cNvSpPr>
            <a:spLocks noChangeShapeType="1"/>
          </p:cNvSpPr>
          <p:nvPr/>
        </p:nvSpPr>
        <p:spPr bwMode="auto">
          <a:xfrm>
            <a:off x="4826000" y="5956300"/>
            <a:ext cx="41036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ja-JP" altLang="en-US"/>
          </a:p>
        </p:txBody>
      </p:sp>
      <p:sp>
        <p:nvSpPr>
          <p:cNvPr id="465948" name="AutoShape 28"/>
          <p:cNvSpPr>
            <a:spLocks noChangeArrowheads="1"/>
          </p:cNvSpPr>
          <p:nvPr/>
        </p:nvSpPr>
        <p:spPr bwMode="auto">
          <a:xfrm flipH="1">
            <a:off x="5580063" y="4292600"/>
            <a:ext cx="936625" cy="287338"/>
          </a:xfrm>
          <a:prstGeom prst="curvedUpArrow">
            <a:avLst>
              <a:gd name="adj1" fmla="val 65193"/>
              <a:gd name="adj2" fmla="val 130387"/>
              <a:gd name="adj3" fmla="val 33333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65949" name="AutoShape 29"/>
          <p:cNvSpPr>
            <a:spLocks noChangeArrowheads="1"/>
          </p:cNvSpPr>
          <p:nvPr/>
        </p:nvSpPr>
        <p:spPr bwMode="auto">
          <a:xfrm flipH="1">
            <a:off x="5651500" y="6310313"/>
            <a:ext cx="936625" cy="287337"/>
          </a:xfrm>
          <a:prstGeom prst="curvedUpArrow">
            <a:avLst>
              <a:gd name="adj1" fmla="val 65193"/>
              <a:gd name="adj2" fmla="val 130387"/>
              <a:gd name="adj3" fmla="val 33333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65950" name="AutoShape 30"/>
          <p:cNvSpPr>
            <a:spLocks noChangeArrowheads="1"/>
          </p:cNvSpPr>
          <p:nvPr/>
        </p:nvSpPr>
        <p:spPr bwMode="auto">
          <a:xfrm flipV="1">
            <a:off x="5580063" y="2997200"/>
            <a:ext cx="936625" cy="287338"/>
          </a:xfrm>
          <a:prstGeom prst="curvedUpArrow">
            <a:avLst>
              <a:gd name="adj1" fmla="val 65193"/>
              <a:gd name="adj2" fmla="val 130387"/>
              <a:gd name="adj3" fmla="val 33333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65951" name="AutoShape 31"/>
          <p:cNvSpPr>
            <a:spLocks noChangeArrowheads="1"/>
          </p:cNvSpPr>
          <p:nvPr/>
        </p:nvSpPr>
        <p:spPr bwMode="auto">
          <a:xfrm flipV="1">
            <a:off x="5651500" y="4941888"/>
            <a:ext cx="936625" cy="287337"/>
          </a:xfrm>
          <a:prstGeom prst="curvedUpArrow">
            <a:avLst>
              <a:gd name="adj1" fmla="val 65193"/>
              <a:gd name="adj2" fmla="val 130387"/>
              <a:gd name="adj3" fmla="val 33333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0000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0000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2605</TotalTime>
  <Words>192</Words>
  <Application>Microsoft Office PowerPoint</Application>
  <PresentationFormat>画面に合わせる (4:3)</PresentationFormat>
  <Paragraphs>47</Paragraphs>
  <Slides>4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ＭＳ Ｐゴシック</vt:lpstr>
      <vt:lpstr>ＭＳ Ｐ明朝</vt:lpstr>
      <vt:lpstr>Arial</vt:lpstr>
      <vt:lpstr>Times New Roman</vt:lpstr>
      <vt:lpstr>Wingdings</vt:lpstr>
      <vt:lpstr>Pixel</vt:lpstr>
      <vt:lpstr>情報数理特論B</vt:lpstr>
      <vt:lpstr>誤り訂正符号理論（講義後半）</vt:lpstr>
      <vt:lpstr>有限体（ガロア体）について</vt:lpstr>
      <vt:lpstr>ガロア拡大体GF(28)の元を係数とするxの多項式の計算例</vt:lpstr>
    </vt:vector>
  </TitlesOfParts>
  <Manager>幸山直人</Manager>
  <Company>富山大学理学部数学教室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情報数理特論</dc:title>
  <dc:subject>QRコードを作ろう!</dc:subject>
  <dc:creator>幸山直人</dc:creator>
  <cp:lastModifiedBy>KOUYAMA Naoto</cp:lastModifiedBy>
  <cp:revision>259</cp:revision>
  <dcterms:created xsi:type="dcterms:W3CDTF">1601-01-01T00:00:00Z</dcterms:created>
  <dcterms:modified xsi:type="dcterms:W3CDTF">2019-06-04T10:27:51Z</dcterms:modified>
</cp:coreProperties>
</file>