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02" r:id="rId2"/>
    <p:sldId id="466" r:id="rId3"/>
    <p:sldId id="477" r:id="rId4"/>
    <p:sldId id="4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11F8B9-8BED-4338-A247-086EBF5288CF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881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EDEDA-87BD-4D87-8B00-A5FC67BA0F1B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9703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/>
              <a:t>～ ガロア体</a:t>
            </a:r>
            <a:r>
              <a:rPr lang="en-US" altLang="ja-JP"/>
              <a:t> </a:t>
            </a:r>
            <a:r>
              <a:rPr lang="ja-JP" altLang="en-US"/>
              <a:t>～</a:t>
            </a: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7380288" y="3716338"/>
            <a:ext cx="1690687" cy="2087562"/>
          </a:xfrm>
          <a:prstGeom prst="flowChartAlternateProcess">
            <a:avLst/>
          </a:prstGeom>
          <a:solidFill>
            <a:srgbClr val="FFFF00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79388" y="1341438"/>
            <a:ext cx="6985000" cy="51831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>
            <a:off x="468313" y="2205038"/>
            <a:ext cx="5976937" cy="40322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誤り訂正符号理論（講義後半）</a:t>
            </a:r>
          </a:p>
        </p:txBody>
      </p:sp>
      <p:sp>
        <p:nvSpPr>
          <p:cNvPr id="396294" name="AutoShape 6"/>
          <p:cNvSpPr>
            <a:spLocks noChangeArrowheads="1"/>
          </p:cNvSpPr>
          <p:nvPr/>
        </p:nvSpPr>
        <p:spPr bwMode="auto">
          <a:xfrm>
            <a:off x="2916238" y="2708275"/>
            <a:ext cx="3024187" cy="33131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5" name="AutoShape 7"/>
          <p:cNvSpPr>
            <a:spLocks noChangeArrowheads="1"/>
          </p:cNvSpPr>
          <p:nvPr/>
        </p:nvSpPr>
        <p:spPr bwMode="auto">
          <a:xfrm>
            <a:off x="3348038" y="4438650"/>
            <a:ext cx="2305050" cy="1295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6" name="AutoShape 8"/>
          <p:cNvSpPr>
            <a:spLocks noChangeArrowheads="1"/>
          </p:cNvSpPr>
          <p:nvPr/>
        </p:nvSpPr>
        <p:spPr bwMode="auto">
          <a:xfrm>
            <a:off x="3563938" y="4941888"/>
            <a:ext cx="1871662" cy="5762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3737255" y="5014913"/>
            <a:ext cx="10583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 dirty="0"/>
              <a:t>RS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3618811" y="4510088"/>
            <a:ext cx="12586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b="1" dirty="0"/>
              <a:t>BCH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10738" y="2290763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線形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3291988" y="2795588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巡回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1" name="AutoShape 13"/>
          <p:cNvSpPr>
            <a:spLocks noChangeArrowheads="1"/>
          </p:cNvSpPr>
          <p:nvPr/>
        </p:nvSpPr>
        <p:spPr bwMode="auto">
          <a:xfrm>
            <a:off x="6589713" y="2205038"/>
            <a:ext cx="360362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2" name="Text Box 14"/>
          <p:cNvSpPr txBox="1">
            <a:spLocks noChangeArrowheads="1"/>
          </p:cNvSpPr>
          <p:nvPr/>
        </p:nvSpPr>
        <p:spPr bwMode="auto">
          <a:xfrm>
            <a:off x="6530975" y="2708275"/>
            <a:ext cx="48895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ctr"/>
            <a:r>
              <a:rPr lang="ja-JP" altLang="en-US" b="1"/>
              <a:t>算術符号</a:t>
            </a:r>
            <a:r>
              <a:rPr lang="en-US" altLang="ja-JP" b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96303" name="Text Box 15"/>
          <p:cNvSpPr txBox="1">
            <a:spLocks noChangeArrowheads="1"/>
          </p:cNvSpPr>
          <p:nvPr/>
        </p:nvSpPr>
        <p:spPr bwMode="auto">
          <a:xfrm>
            <a:off x="654050" y="1462088"/>
            <a:ext cx="222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 dirty="0"/>
              <a:t>誤り訂正符号</a:t>
            </a:r>
            <a:r>
              <a:rPr lang="ja-JP" altLang="en-US" b="1" dirty="0" smtClean="0"/>
              <a:t>理論</a:t>
            </a:r>
            <a:endParaRPr lang="en-US" altLang="ja-JP" b="1" dirty="0">
              <a:solidFill>
                <a:schemeClr val="folHlink"/>
              </a:solidFill>
            </a:endParaRPr>
          </a:p>
        </p:txBody>
      </p:sp>
      <p:sp>
        <p:nvSpPr>
          <p:cNvPr id="396304" name="Text Box 16"/>
          <p:cNvSpPr txBox="1">
            <a:spLocks noChangeArrowheads="1"/>
          </p:cNvSpPr>
          <p:nvPr/>
        </p:nvSpPr>
        <p:spPr bwMode="auto">
          <a:xfrm>
            <a:off x="695325" y="2754313"/>
            <a:ext cx="208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ハミング距離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線形写像，像，核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生成行列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検査行列</a:t>
            </a:r>
          </a:p>
        </p:txBody>
      </p:sp>
      <p:sp>
        <p:nvSpPr>
          <p:cNvPr id="396305" name="Text Box 17"/>
          <p:cNvSpPr txBox="1">
            <a:spLocks noChangeArrowheads="1"/>
          </p:cNvSpPr>
          <p:nvPr/>
        </p:nvSpPr>
        <p:spPr bwMode="auto">
          <a:xfrm>
            <a:off x="2089150" y="2300288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＊線</a:t>
            </a:r>
            <a:r>
              <a:rPr lang="ja-JP" altLang="en-US" sz="1600">
                <a:solidFill>
                  <a:srgbClr val="FF0000"/>
                </a:solidFill>
              </a:rPr>
              <a:t>形代数学</a:t>
            </a:r>
          </a:p>
        </p:txBody>
      </p:sp>
      <p:sp>
        <p:nvSpPr>
          <p:cNvPr id="396306" name="Text Box 18"/>
          <p:cNvSpPr txBox="1">
            <a:spLocks noChangeArrowheads="1"/>
          </p:cNvSpPr>
          <p:nvPr/>
        </p:nvSpPr>
        <p:spPr bwMode="auto">
          <a:xfrm>
            <a:off x="4500563" y="2805113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</a:t>
            </a:r>
            <a:r>
              <a:rPr lang="ja-JP" altLang="en-US" sz="1600">
                <a:solidFill>
                  <a:srgbClr val="FF0000"/>
                </a:solidFill>
              </a:rPr>
              <a:t>代数学</a:t>
            </a:r>
          </a:p>
        </p:txBody>
      </p:sp>
      <p:sp>
        <p:nvSpPr>
          <p:cNvPr id="396307" name="Text Box 19"/>
          <p:cNvSpPr txBox="1">
            <a:spLocks noChangeArrowheads="1"/>
          </p:cNvSpPr>
          <p:nvPr/>
        </p:nvSpPr>
        <p:spPr bwMode="auto">
          <a:xfrm>
            <a:off x="3205163" y="3305175"/>
            <a:ext cx="2781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生成多項式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ガロア体（ガロア拡大体）</a:t>
            </a:r>
          </a:p>
        </p:txBody>
      </p:sp>
      <p:sp>
        <p:nvSpPr>
          <p:cNvPr id="396308" name="Line 20"/>
          <p:cNvSpPr>
            <a:spLocks noChangeShapeType="1"/>
          </p:cNvSpPr>
          <p:nvPr/>
        </p:nvSpPr>
        <p:spPr bwMode="auto">
          <a:xfrm>
            <a:off x="2051050" y="3500438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9" name="Line 21"/>
          <p:cNvSpPr>
            <a:spLocks noChangeShapeType="1"/>
          </p:cNvSpPr>
          <p:nvPr/>
        </p:nvSpPr>
        <p:spPr bwMode="auto">
          <a:xfrm>
            <a:off x="2052638" y="3789363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0" name="Line 22"/>
          <p:cNvSpPr>
            <a:spLocks noChangeShapeType="1"/>
          </p:cNvSpPr>
          <p:nvPr/>
        </p:nvSpPr>
        <p:spPr bwMode="auto">
          <a:xfrm>
            <a:off x="4870450" y="4724400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1" name="Line 23"/>
          <p:cNvSpPr>
            <a:spLocks noChangeShapeType="1"/>
          </p:cNvSpPr>
          <p:nvPr/>
        </p:nvSpPr>
        <p:spPr bwMode="auto">
          <a:xfrm>
            <a:off x="4870450" y="5229225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2" name="Text Box 24"/>
          <p:cNvSpPr txBox="1">
            <a:spLocks noChangeArrowheads="1"/>
          </p:cNvSpPr>
          <p:nvPr/>
        </p:nvSpPr>
        <p:spPr bwMode="auto">
          <a:xfrm>
            <a:off x="7812088" y="45085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形式情報</a:t>
            </a:r>
          </a:p>
        </p:txBody>
      </p:sp>
      <p:sp>
        <p:nvSpPr>
          <p:cNvPr id="396313" name="Text Box 25"/>
          <p:cNvSpPr txBox="1">
            <a:spLocks noChangeArrowheads="1"/>
          </p:cNvSpPr>
          <p:nvPr/>
        </p:nvSpPr>
        <p:spPr bwMode="auto">
          <a:xfrm>
            <a:off x="7812088" y="5013325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/>
              <a:t>データの誤り訂正</a:t>
            </a:r>
          </a:p>
        </p:txBody>
      </p:sp>
      <p:sp>
        <p:nvSpPr>
          <p:cNvPr id="396314" name="Text Box 26"/>
          <p:cNvSpPr txBox="1">
            <a:spLocks noChangeArrowheads="1"/>
          </p:cNvSpPr>
          <p:nvPr/>
        </p:nvSpPr>
        <p:spPr bwMode="auto">
          <a:xfrm>
            <a:off x="7593013" y="38608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/>
              <a:t>QR</a:t>
            </a:r>
            <a:r>
              <a:rPr lang="ja-JP" altLang="en-US" b="1"/>
              <a:t>コード</a:t>
            </a:r>
            <a:r>
              <a:rPr lang="en-US" altLang="ja-JP" b="1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404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有限</a:t>
            </a:r>
            <a:r>
              <a:rPr kumimoji="1" lang="ja-JP" altLang="en-US" dirty="0" smtClean="0"/>
              <a:t>体（ガロア体）について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7338"/>
            <a:ext cx="8363272" cy="4895850"/>
          </a:xfrm>
        </p:spPr>
        <p:txBody>
          <a:bodyPr/>
          <a:lstStyle/>
          <a:p>
            <a:r>
              <a:rPr kumimoji="1" lang="ja-JP" altLang="en-US" sz="2800" dirty="0" smtClean="0"/>
              <a:t>四則演算ができるので便利（体の性質）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「</a:t>
            </a:r>
            <a:r>
              <a:rPr lang="en-US" altLang="ja-JP" sz="2800" dirty="0" smtClean="0"/>
              <a:t>mod p</a:t>
            </a:r>
            <a:r>
              <a:rPr lang="ja-JP" altLang="en-US" sz="2800" dirty="0" smtClean="0"/>
              <a:t>の有限体」は良く知っている</a:t>
            </a:r>
            <a:r>
              <a:rPr lang="ja-JP" altLang="en-US" sz="2800" dirty="0">
                <a:solidFill>
                  <a:srgbClr val="000000"/>
                </a:solidFill>
              </a:rPr>
              <a:t>（</a:t>
            </a:r>
            <a:r>
              <a:rPr lang="en-US" altLang="ja-JP" sz="2800" dirty="0">
                <a:solidFill>
                  <a:srgbClr val="000000"/>
                </a:solidFill>
              </a:rPr>
              <a:t>p</a:t>
            </a:r>
            <a:r>
              <a:rPr lang="ja-JP" altLang="en-US" sz="2800" dirty="0">
                <a:solidFill>
                  <a:srgbClr val="000000"/>
                </a:solidFill>
              </a:rPr>
              <a:t>：素数</a:t>
            </a:r>
            <a:r>
              <a:rPr lang="ja-JP" altLang="en-US" sz="2800" dirty="0" smtClean="0">
                <a:solidFill>
                  <a:srgbClr val="000000"/>
                </a:solidFill>
              </a:rPr>
              <a:t>）</a:t>
            </a:r>
            <a:r>
              <a:rPr lang="en-US" altLang="ja-JP" sz="2800" dirty="0" smtClean="0">
                <a:solidFill>
                  <a:srgbClr val="000000"/>
                </a:solidFill>
              </a:rPr>
              <a:t/>
            </a:r>
            <a:br>
              <a:rPr lang="en-US" altLang="ja-JP" sz="2800" dirty="0" smtClean="0">
                <a:solidFill>
                  <a:srgbClr val="000000"/>
                </a:solidFill>
              </a:rPr>
            </a:br>
            <a:r>
              <a:rPr lang="en-US" altLang="ja-JP" sz="2800" dirty="0" err="1" smtClean="0">
                <a:solidFill>
                  <a:srgbClr val="000000"/>
                </a:solidFill>
              </a:rPr>
              <a:t>F</a:t>
            </a:r>
            <a:r>
              <a:rPr lang="en-US" altLang="ja-JP" sz="2800" baseline="-25000" dirty="0" err="1" smtClean="0">
                <a:solidFill>
                  <a:srgbClr val="000000"/>
                </a:solidFill>
              </a:rPr>
              <a:t>p</a:t>
            </a:r>
            <a:r>
              <a:rPr lang="en-US" altLang="ja-JP" sz="2800" baseline="-25000" dirty="0" smtClean="0">
                <a:solidFill>
                  <a:srgbClr val="000000"/>
                </a:solidFill>
              </a:rPr>
              <a:t> </a:t>
            </a:r>
            <a:r>
              <a:rPr lang="ja-JP" altLang="en-US" sz="2800" dirty="0">
                <a:solidFill>
                  <a:srgbClr val="000000"/>
                </a:solidFill>
              </a:rPr>
              <a:t>：</a:t>
            </a:r>
            <a:r>
              <a:rPr lang="ja-JP" altLang="en-US" sz="2800" dirty="0" smtClean="0">
                <a:solidFill>
                  <a:srgbClr val="000000"/>
                </a:solidFill>
              </a:rPr>
              <a:t>例えば</a:t>
            </a:r>
            <a:r>
              <a:rPr lang="en-US" altLang="ja-JP" sz="2800" dirty="0" smtClean="0">
                <a:solidFill>
                  <a:srgbClr val="000000"/>
                </a:solidFill>
              </a:rPr>
              <a:t>F</a:t>
            </a:r>
            <a:r>
              <a:rPr lang="en-US" altLang="ja-JP" sz="2800" baseline="-25000" dirty="0" smtClean="0">
                <a:solidFill>
                  <a:srgbClr val="000000"/>
                </a:solidFill>
              </a:rPr>
              <a:t>2</a:t>
            </a:r>
            <a:r>
              <a:rPr lang="en-US" altLang="ja-JP" sz="2800" dirty="0" smtClean="0">
                <a:solidFill>
                  <a:srgbClr val="000000"/>
                </a:solidFill>
              </a:rPr>
              <a:t>, F</a:t>
            </a:r>
            <a:r>
              <a:rPr lang="en-US" altLang="ja-JP" sz="2800" baseline="-25000" dirty="0" smtClean="0">
                <a:solidFill>
                  <a:srgbClr val="000000"/>
                </a:solidFill>
              </a:rPr>
              <a:t>3</a:t>
            </a:r>
            <a:r>
              <a:rPr lang="en-US" altLang="ja-JP" sz="2800" dirty="0" smtClean="0">
                <a:solidFill>
                  <a:srgbClr val="000000"/>
                </a:solidFill>
              </a:rPr>
              <a:t>, F</a:t>
            </a:r>
            <a:r>
              <a:rPr lang="en-US" altLang="ja-JP" sz="2800" baseline="-25000" dirty="0" smtClean="0">
                <a:solidFill>
                  <a:srgbClr val="000000"/>
                </a:solidFill>
              </a:rPr>
              <a:t>5</a:t>
            </a:r>
            <a:r>
              <a:rPr lang="en-US" altLang="ja-JP" sz="2800" dirty="0" smtClean="0">
                <a:solidFill>
                  <a:srgbClr val="000000"/>
                </a:solidFill>
              </a:rPr>
              <a:t>,</a:t>
            </a:r>
            <a:r>
              <a:rPr lang="ja-JP" altLang="en-US" sz="2800" dirty="0" smtClean="0">
                <a:solidFill>
                  <a:srgbClr val="000000"/>
                </a:solidFill>
              </a:rPr>
              <a:t>・・・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有限</a:t>
            </a:r>
            <a:r>
              <a:rPr lang="ja-JP" altLang="en-US" sz="2800" dirty="0">
                <a:solidFill>
                  <a:srgbClr val="000000"/>
                </a:solidFill>
              </a:rPr>
              <a:t>体</a:t>
            </a:r>
            <a:r>
              <a:rPr lang="ja-JP" altLang="en-US" sz="2800" dirty="0" smtClean="0">
                <a:solidFill>
                  <a:srgbClr val="000000"/>
                </a:solidFill>
              </a:rPr>
              <a:t>はガロア体とも呼ばれる</a:t>
            </a:r>
            <a:r>
              <a:rPr lang="en-US" altLang="ja-JP" sz="2800" dirty="0" smtClean="0">
                <a:solidFill>
                  <a:srgbClr val="000000"/>
                </a:solidFill>
              </a:rPr>
              <a:t/>
            </a:r>
            <a:br>
              <a:rPr lang="en-US" altLang="ja-JP" sz="2800" dirty="0" smtClean="0">
                <a:solidFill>
                  <a:srgbClr val="000000"/>
                </a:solidFill>
              </a:rPr>
            </a:br>
            <a:r>
              <a:rPr lang="en-US" altLang="ja-JP" sz="2800" dirty="0" smtClean="0">
                <a:solidFill>
                  <a:srgbClr val="000000"/>
                </a:solidFill>
              </a:rPr>
              <a:t>GF(p)</a:t>
            </a:r>
            <a:r>
              <a:rPr lang="ja-JP" altLang="en-US" sz="2800" dirty="0" smtClean="0">
                <a:solidFill>
                  <a:srgbClr val="000000"/>
                </a:solidFill>
              </a:rPr>
              <a:t>：例えば</a:t>
            </a:r>
            <a:r>
              <a:rPr lang="en-US" altLang="ja-JP" sz="2800" dirty="0" smtClean="0">
                <a:solidFill>
                  <a:srgbClr val="000000"/>
                </a:solidFill>
              </a:rPr>
              <a:t>GF(2),GF(3),GF(5),</a:t>
            </a:r>
            <a:r>
              <a:rPr lang="ja-JP" altLang="en-US" sz="2800" dirty="0" smtClean="0">
                <a:solidFill>
                  <a:srgbClr val="000000"/>
                </a:solidFill>
              </a:rPr>
              <a:t>・・・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kumimoji="1" lang="ja-JP" altLang="en-US" sz="2800" dirty="0" smtClean="0"/>
              <a:t>ただし、コンピュータは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進数</a:t>
            </a:r>
            <a:r>
              <a:rPr lang="en-US" altLang="ja-JP" sz="2800" dirty="0" smtClean="0"/>
              <a:t>n</a:t>
            </a:r>
            <a:r>
              <a:rPr lang="ja-JP" altLang="en-US" sz="2800" dirty="0" smtClean="0"/>
              <a:t>桁の数を扱うため、</a:t>
            </a:r>
            <a:r>
              <a:rPr lang="ja-JP" altLang="en-US" sz="2800" dirty="0" smtClean="0">
                <a:solidFill>
                  <a:srgbClr val="000000"/>
                </a:solidFill>
              </a:rPr>
              <a:t> </a:t>
            </a:r>
            <a:r>
              <a:rPr lang="ja-JP" altLang="en-US" sz="2800" dirty="0" smtClean="0"/>
              <a:t>これにきっちり収まる有限体が好ましい（都合がよい）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000" dirty="0" smtClean="0"/>
              <a:t>＊</a:t>
            </a:r>
            <a:r>
              <a:rPr lang="ja-JP" altLang="en-US" sz="2000" dirty="0"/>
              <a:t> 「</a:t>
            </a:r>
            <a:r>
              <a:rPr lang="en-US" altLang="ja-JP" sz="2000" dirty="0"/>
              <a:t>mod p</a:t>
            </a:r>
            <a:r>
              <a:rPr lang="ja-JP" altLang="en-US" sz="2000" dirty="0"/>
              <a:t>の有限体</a:t>
            </a:r>
            <a:r>
              <a:rPr lang="ja-JP" altLang="en-US" sz="2000" dirty="0" smtClean="0"/>
              <a:t>」ではうまくいかない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＊</a:t>
            </a:r>
            <a:r>
              <a:rPr lang="en-US" altLang="ja-JP" sz="2000" dirty="0"/>
              <a:t> 2</a:t>
            </a:r>
            <a:r>
              <a:rPr lang="ja-JP" altLang="en-US" sz="2000" dirty="0" smtClean="0"/>
              <a:t>進数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桁の場合は</a:t>
            </a:r>
            <a:r>
              <a:rPr lang="en-US" altLang="ja-JP" sz="2000" dirty="0" smtClean="0">
                <a:solidFill>
                  <a:srgbClr val="000000"/>
                </a:solidFill>
              </a:rPr>
              <a:t>F</a:t>
            </a:r>
            <a:r>
              <a:rPr lang="en-US" altLang="ja-JP" sz="2000" baseline="-25000" dirty="0" smtClean="0">
                <a:solidFill>
                  <a:srgbClr val="000000"/>
                </a:solidFill>
              </a:rPr>
              <a:t>2</a:t>
            </a:r>
            <a:r>
              <a:rPr lang="ja-JP" altLang="en-US" sz="2000" dirty="0" smtClean="0">
                <a:solidFill>
                  <a:srgbClr val="000000"/>
                </a:solidFill>
              </a:rPr>
              <a:t>が使える</a:t>
            </a:r>
            <a:endParaRPr lang="en-US" altLang="ja-JP" sz="2000" dirty="0" smtClean="0"/>
          </a:p>
          <a:p>
            <a:r>
              <a:rPr kumimoji="1" lang="ja-JP" altLang="en-US" sz="2800" dirty="0" smtClean="0"/>
              <a:t>そこで、「ガロア拡大体」の登場となる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特に、</a:t>
            </a:r>
            <a:r>
              <a:rPr lang="en-US" altLang="ja-JP" sz="2800" dirty="0"/>
              <a:t> 2</a:t>
            </a:r>
            <a:r>
              <a:rPr lang="ja-JP" altLang="en-US" sz="2800" dirty="0"/>
              <a:t>進数</a:t>
            </a:r>
            <a:r>
              <a:rPr lang="en-US" altLang="ja-JP" sz="2800" dirty="0"/>
              <a:t>n</a:t>
            </a:r>
            <a:r>
              <a:rPr lang="ja-JP" altLang="en-US" sz="2800" dirty="0" smtClean="0"/>
              <a:t>桁にマッチするガロア拡大体は</a:t>
            </a:r>
            <a:r>
              <a:rPr lang="en-US" altLang="ja-JP" sz="2800" dirty="0" smtClean="0"/>
              <a:t>GF(2</a:t>
            </a:r>
            <a:r>
              <a:rPr lang="en-US" altLang="ja-JP" sz="2800" baseline="30000" dirty="0" smtClean="0"/>
              <a:t>n</a:t>
            </a:r>
            <a:r>
              <a:rPr lang="en-US" altLang="ja-JP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5054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/>
              <a:t>ガロア拡大体</a:t>
            </a:r>
            <a:r>
              <a:rPr lang="en-US" altLang="ja-JP" sz="2400"/>
              <a:t>GF(2</a:t>
            </a:r>
            <a:r>
              <a:rPr lang="en-US" altLang="ja-JP" sz="2400" baseline="30000"/>
              <a:t>8</a:t>
            </a:r>
            <a:r>
              <a:rPr lang="en-US" altLang="ja-JP" sz="2400"/>
              <a:t>)</a:t>
            </a:r>
            <a:r>
              <a:rPr lang="ja-JP" altLang="en-US" sz="2400"/>
              <a:t>の元を係数とする</a:t>
            </a:r>
            <a:r>
              <a:rPr lang="en-US" altLang="ja-JP" sz="2400"/>
              <a:t>x</a:t>
            </a:r>
            <a:r>
              <a:rPr lang="ja-JP" altLang="en-US" sz="2400"/>
              <a:t>の多項式の計算例</a:t>
            </a:r>
          </a:p>
        </p:txBody>
      </p:sp>
      <p:sp>
        <p:nvSpPr>
          <p:cNvPr id="465924" name="Text Box 4"/>
          <p:cNvSpPr txBox="1">
            <a:spLocks noChangeArrowheads="1"/>
          </p:cNvSpPr>
          <p:nvPr/>
        </p:nvSpPr>
        <p:spPr bwMode="auto">
          <a:xfrm>
            <a:off x="395288" y="1333500"/>
            <a:ext cx="8405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h(x)=α</a:t>
            </a:r>
            <a:r>
              <a:rPr lang="en-US" altLang="ja-JP" sz="1800" baseline="30000"/>
              <a:t>3</a:t>
            </a:r>
            <a:r>
              <a:rPr lang="en-US" altLang="ja-JP" sz="1800"/>
              <a:t>x</a:t>
            </a:r>
            <a:r>
              <a:rPr lang="en-US" altLang="ja-JP" sz="1800" baseline="30000"/>
              <a:t>2</a:t>
            </a:r>
            <a:r>
              <a:rPr lang="en-US" altLang="ja-JP" sz="1800"/>
              <a:t>+α</a:t>
            </a:r>
            <a:r>
              <a:rPr lang="en-US" altLang="ja-JP" sz="1800" baseline="30000"/>
              <a:t>78</a:t>
            </a:r>
            <a:r>
              <a:rPr lang="en-US" altLang="ja-JP" sz="1800"/>
              <a:t>x+α</a:t>
            </a:r>
            <a:r>
              <a:rPr lang="en-US" altLang="ja-JP" sz="1800" baseline="30000"/>
              <a:t>222</a:t>
            </a:r>
            <a:r>
              <a:rPr lang="ja-JP" altLang="en-US" sz="1800"/>
              <a:t>，</a:t>
            </a:r>
            <a:r>
              <a:rPr lang="en-US" altLang="ja-JP" sz="1800"/>
              <a:t>g(x)=x+α</a:t>
            </a:r>
            <a:r>
              <a:rPr lang="en-US" altLang="ja-JP" sz="1800" baseline="30000"/>
              <a:t>8</a:t>
            </a:r>
            <a:r>
              <a:rPr lang="ja-JP" altLang="en-US" sz="1800"/>
              <a:t>とするとき</a:t>
            </a:r>
            <a:r>
              <a:rPr lang="en-US" altLang="ja-JP" sz="1800"/>
              <a:t>h(x)÷g(x)</a:t>
            </a:r>
            <a:r>
              <a:rPr lang="ja-JP" altLang="en-US" sz="1800"/>
              <a:t>の余り（剰余）を求めなさい。</a:t>
            </a:r>
          </a:p>
        </p:txBody>
      </p:sp>
      <p:sp>
        <p:nvSpPr>
          <p:cNvPr id="465926" name="Text Box 6"/>
          <p:cNvSpPr txBox="1">
            <a:spLocks noChangeArrowheads="1"/>
          </p:cNvSpPr>
          <p:nvPr/>
        </p:nvSpPr>
        <p:spPr bwMode="auto">
          <a:xfrm>
            <a:off x="539750" y="2439988"/>
            <a:ext cx="33448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x+α</a:t>
            </a:r>
            <a:r>
              <a:rPr lang="en-US" altLang="ja-JP" baseline="30000"/>
              <a:t>8</a:t>
            </a:r>
            <a:r>
              <a:rPr lang="ja-JP" altLang="en-US"/>
              <a:t> 　</a:t>
            </a:r>
            <a:r>
              <a:rPr lang="ja-JP" altLang="en-US" sz="2800"/>
              <a:t>）</a:t>
            </a:r>
            <a:r>
              <a:rPr lang="ja-JP" altLang="en-US"/>
              <a:t>　</a:t>
            </a:r>
            <a:r>
              <a:rPr lang="en-US" altLang="ja-JP"/>
              <a:t>α</a:t>
            </a:r>
            <a:r>
              <a:rPr lang="en-US" altLang="ja-JP" baseline="30000"/>
              <a:t>3</a:t>
            </a:r>
            <a:r>
              <a:rPr lang="en-US" altLang="ja-JP"/>
              <a:t>x</a:t>
            </a:r>
            <a:r>
              <a:rPr lang="en-US" altLang="ja-JP" baseline="30000"/>
              <a:t>2</a:t>
            </a:r>
            <a:r>
              <a:rPr lang="en-US" altLang="ja-JP"/>
              <a:t>+α</a:t>
            </a:r>
            <a:r>
              <a:rPr lang="en-US" altLang="ja-JP" baseline="30000"/>
              <a:t>78</a:t>
            </a:r>
            <a:r>
              <a:rPr lang="en-US" altLang="ja-JP"/>
              <a:t>x+α</a:t>
            </a:r>
            <a:r>
              <a:rPr lang="en-US" altLang="ja-JP" baseline="30000"/>
              <a:t>222</a:t>
            </a:r>
            <a:endParaRPr lang="ja-JP" altLang="en-US" baseline="30000"/>
          </a:p>
        </p:txBody>
      </p:sp>
      <p:sp>
        <p:nvSpPr>
          <p:cNvPr id="465927" name="Line 7"/>
          <p:cNvSpPr>
            <a:spLocks noChangeShapeType="1"/>
          </p:cNvSpPr>
          <p:nvPr/>
        </p:nvSpPr>
        <p:spPr bwMode="auto">
          <a:xfrm>
            <a:off x="1476375" y="255587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465928" name="Text Box 8"/>
          <p:cNvSpPr txBox="1">
            <a:spLocks noChangeArrowheads="1"/>
          </p:cNvSpPr>
          <p:nvPr/>
        </p:nvSpPr>
        <p:spPr bwMode="auto">
          <a:xfrm>
            <a:off x="2516188" y="2116138"/>
            <a:ext cx="1335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α</a:t>
            </a:r>
            <a:r>
              <a:rPr lang="en-US" altLang="ja-JP" baseline="30000"/>
              <a:t>3</a:t>
            </a:r>
            <a:r>
              <a:rPr lang="en-US" altLang="ja-JP"/>
              <a:t>x+α</a:t>
            </a:r>
            <a:r>
              <a:rPr lang="en-US" altLang="ja-JP" baseline="30000"/>
              <a:t>227</a:t>
            </a:r>
            <a:endParaRPr lang="ja-JP" altLang="en-US" baseline="30000"/>
          </a:p>
        </p:txBody>
      </p:sp>
      <p:sp>
        <p:nvSpPr>
          <p:cNvPr id="465929" name="Text Box 9"/>
          <p:cNvSpPr txBox="1">
            <a:spLocks noChangeArrowheads="1"/>
          </p:cNvSpPr>
          <p:nvPr/>
        </p:nvSpPr>
        <p:spPr bwMode="auto">
          <a:xfrm>
            <a:off x="1691680" y="2887663"/>
            <a:ext cx="1462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α</a:t>
            </a:r>
            <a:r>
              <a:rPr lang="en-US" altLang="ja-JP" baseline="30000" dirty="0"/>
              <a:t>3</a:t>
            </a:r>
            <a:r>
              <a:rPr lang="en-US" altLang="ja-JP" dirty="0"/>
              <a:t>x</a:t>
            </a:r>
            <a:r>
              <a:rPr lang="en-US" altLang="ja-JP" baseline="30000" dirty="0"/>
              <a:t>2</a:t>
            </a:r>
            <a:r>
              <a:rPr lang="en-US" altLang="ja-JP" dirty="0"/>
              <a:t>+α</a:t>
            </a:r>
            <a:r>
              <a:rPr lang="en-US" altLang="ja-JP" baseline="30000" dirty="0"/>
              <a:t>11</a:t>
            </a:r>
            <a:r>
              <a:rPr lang="en-US" altLang="ja-JP" dirty="0"/>
              <a:t>x</a:t>
            </a:r>
            <a:endParaRPr lang="ja-JP" altLang="en-US" dirty="0"/>
          </a:p>
        </p:txBody>
      </p:sp>
      <p:sp>
        <p:nvSpPr>
          <p:cNvPr id="465930" name="Line 10"/>
          <p:cNvSpPr>
            <a:spLocks noChangeShapeType="1"/>
          </p:cNvSpPr>
          <p:nvPr/>
        </p:nvSpPr>
        <p:spPr bwMode="auto">
          <a:xfrm>
            <a:off x="1474788" y="331946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465931" name="Text Box 11"/>
          <p:cNvSpPr txBox="1">
            <a:spLocks noChangeArrowheads="1"/>
          </p:cNvSpPr>
          <p:nvPr/>
        </p:nvSpPr>
        <p:spPr bwMode="auto">
          <a:xfrm>
            <a:off x="2403475" y="3319463"/>
            <a:ext cx="1519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α</a:t>
            </a:r>
            <a:r>
              <a:rPr lang="en-US" altLang="ja-JP" baseline="30000"/>
              <a:t>227</a:t>
            </a:r>
            <a:r>
              <a:rPr lang="en-US" altLang="ja-JP"/>
              <a:t>x+α</a:t>
            </a:r>
            <a:r>
              <a:rPr lang="en-US" altLang="ja-JP" baseline="30000"/>
              <a:t>222</a:t>
            </a:r>
            <a:endParaRPr lang="ja-JP" altLang="en-US" baseline="30000"/>
          </a:p>
        </p:txBody>
      </p:sp>
      <p:sp>
        <p:nvSpPr>
          <p:cNvPr id="465932" name="Text Box 12"/>
          <p:cNvSpPr txBox="1">
            <a:spLocks noChangeArrowheads="1"/>
          </p:cNvSpPr>
          <p:nvPr/>
        </p:nvSpPr>
        <p:spPr bwMode="auto">
          <a:xfrm>
            <a:off x="2403475" y="3643313"/>
            <a:ext cx="1519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α</a:t>
            </a:r>
            <a:r>
              <a:rPr lang="en-US" altLang="ja-JP" baseline="30000"/>
              <a:t>227</a:t>
            </a:r>
            <a:r>
              <a:rPr lang="en-US" altLang="ja-JP"/>
              <a:t>x+α</a:t>
            </a:r>
            <a:r>
              <a:rPr lang="en-US" altLang="ja-JP" baseline="30000"/>
              <a:t>235</a:t>
            </a:r>
            <a:endParaRPr lang="ja-JP" altLang="en-US" baseline="30000"/>
          </a:p>
        </p:txBody>
      </p:sp>
      <p:sp>
        <p:nvSpPr>
          <p:cNvPr id="465933" name="Line 13"/>
          <p:cNvSpPr>
            <a:spLocks noChangeShapeType="1"/>
          </p:cNvSpPr>
          <p:nvPr/>
        </p:nvSpPr>
        <p:spPr bwMode="auto">
          <a:xfrm>
            <a:off x="2195513" y="4040188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465934" name="Text Box 14"/>
          <p:cNvSpPr txBox="1">
            <a:spLocks noChangeArrowheads="1"/>
          </p:cNvSpPr>
          <p:nvPr/>
        </p:nvSpPr>
        <p:spPr bwMode="auto">
          <a:xfrm>
            <a:off x="3203575" y="4076700"/>
            <a:ext cx="62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α</a:t>
            </a:r>
            <a:r>
              <a:rPr lang="en-US" altLang="ja-JP" baseline="30000"/>
              <a:t>66</a:t>
            </a:r>
            <a:endParaRPr lang="ja-JP" altLang="en-US" baseline="30000"/>
          </a:p>
        </p:txBody>
      </p:sp>
      <p:sp>
        <p:nvSpPr>
          <p:cNvPr id="465936" name="Text Box 16"/>
          <p:cNvSpPr txBox="1">
            <a:spLocks noChangeArrowheads="1"/>
          </p:cNvSpPr>
          <p:nvPr/>
        </p:nvSpPr>
        <p:spPr bwMode="auto">
          <a:xfrm>
            <a:off x="4716463" y="2133600"/>
            <a:ext cx="4119562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800"/>
              <a:t>加算（減算）はベクトル表現に直して計算</a:t>
            </a:r>
          </a:p>
          <a:p>
            <a:r>
              <a:rPr lang="ja-JP" altLang="en-US" sz="1800"/>
              <a:t>（</a:t>
            </a:r>
            <a:r>
              <a:rPr lang="ja-JP" altLang="en-US"/>
              <a:t>ガロア拡大体</a:t>
            </a:r>
            <a:r>
              <a:rPr lang="en-US" altLang="ja-JP"/>
              <a:t>GF(2</a:t>
            </a:r>
            <a:r>
              <a:rPr lang="en-US" altLang="ja-JP" baseline="30000"/>
              <a:t>8</a:t>
            </a:r>
            <a:r>
              <a:rPr lang="en-US" altLang="ja-JP"/>
              <a:t>)</a:t>
            </a:r>
            <a:r>
              <a:rPr lang="ja-JP" altLang="en-US"/>
              <a:t> の表を用いる</a:t>
            </a:r>
            <a:r>
              <a:rPr lang="ja-JP" altLang="en-US" sz="1800"/>
              <a:t>）</a:t>
            </a:r>
          </a:p>
        </p:txBody>
      </p:sp>
      <p:sp>
        <p:nvSpPr>
          <p:cNvPr id="465937" name="Text Box 17"/>
          <p:cNvSpPr txBox="1">
            <a:spLocks noChangeArrowheads="1"/>
          </p:cNvSpPr>
          <p:nvPr/>
        </p:nvSpPr>
        <p:spPr bwMode="auto">
          <a:xfrm>
            <a:off x="5445125" y="3219450"/>
            <a:ext cx="316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α</a:t>
            </a:r>
            <a:r>
              <a:rPr lang="en-US" altLang="ja-JP" baseline="30000"/>
              <a:t>78</a:t>
            </a:r>
            <a:r>
              <a:rPr lang="en-US" altLang="ja-JP"/>
              <a:t>= </a:t>
            </a:r>
            <a:r>
              <a:rPr lang="en-US" altLang="ja-JP">
                <a:solidFill>
                  <a:schemeClr val="bg1"/>
                </a:solidFill>
              </a:rPr>
              <a:t>α</a:t>
            </a:r>
            <a:r>
              <a:rPr lang="en-US" altLang="ja-JP" baseline="30000">
                <a:solidFill>
                  <a:schemeClr val="bg1"/>
                </a:solidFill>
              </a:rPr>
              <a:t>7</a:t>
            </a:r>
            <a:r>
              <a:rPr lang="en-US" altLang="ja-JP">
                <a:solidFill>
                  <a:schemeClr val="bg1"/>
                </a:solidFill>
              </a:rPr>
              <a:t>+</a:t>
            </a:r>
            <a:r>
              <a:rPr lang="en-US" altLang="ja-JP"/>
              <a:t>α</a:t>
            </a:r>
            <a:r>
              <a:rPr lang="en-US" altLang="ja-JP" baseline="30000"/>
              <a:t>6</a:t>
            </a:r>
            <a:r>
              <a:rPr lang="en-US" altLang="ja-JP"/>
              <a:t>+α</a:t>
            </a:r>
            <a:r>
              <a:rPr lang="en-US" altLang="ja-JP" baseline="30000"/>
              <a:t>5</a:t>
            </a:r>
            <a:r>
              <a:rPr lang="en-US" altLang="ja-JP"/>
              <a:t>+α</a:t>
            </a:r>
            <a:r>
              <a:rPr lang="en-US" altLang="ja-JP" baseline="30000"/>
              <a:t>4</a:t>
            </a:r>
            <a:r>
              <a:rPr lang="en-US" altLang="ja-JP"/>
              <a:t>+α</a:t>
            </a:r>
            <a:r>
              <a:rPr lang="en-US" altLang="ja-JP" baseline="30000"/>
              <a:t>3</a:t>
            </a:r>
            <a:endParaRPr lang="ja-JP" altLang="en-US" baseline="30000"/>
          </a:p>
        </p:txBody>
      </p:sp>
      <p:sp>
        <p:nvSpPr>
          <p:cNvPr id="465938" name="Text Box 18"/>
          <p:cNvSpPr txBox="1">
            <a:spLocks noChangeArrowheads="1"/>
          </p:cNvSpPr>
          <p:nvPr/>
        </p:nvSpPr>
        <p:spPr bwMode="auto">
          <a:xfrm>
            <a:off x="4845050" y="3498850"/>
            <a:ext cx="3760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＋</a:t>
            </a:r>
            <a:r>
              <a:rPr lang="ja-JP" altLang="en-US" sz="2800"/>
              <a:t>）</a:t>
            </a:r>
            <a:r>
              <a:rPr lang="ja-JP" altLang="en-US"/>
              <a:t>　</a:t>
            </a:r>
            <a:r>
              <a:rPr lang="en-US" altLang="ja-JP"/>
              <a:t>α</a:t>
            </a:r>
            <a:r>
              <a:rPr lang="en-US" altLang="ja-JP" baseline="30000"/>
              <a:t>11</a:t>
            </a:r>
            <a:r>
              <a:rPr lang="en-US" altLang="ja-JP"/>
              <a:t>= α</a:t>
            </a:r>
            <a:r>
              <a:rPr lang="en-US" altLang="ja-JP" baseline="30000"/>
              <a:t>7</a:t>
            </a:r>
            <a:r>
              <a:rPr lang="en-US" altLang="ja-JP"/>
              <a:t>+α</a:t>
            </a:r>
            <a:r>
              <a:rPr lang="en-US" altLang="ja-JP" baseline="30000"/>
              <a:t>6</a:t>
            </a:r>
            <a:r>
              <a:rPr lang="en-US" altLang="ja-JP"/>
              <a:t>+α</a:t>
            </a:r>
            <a:r>
              <a:rPr lang="en-US" altLang="ja-JP" baseline="30000"/>
              <a:t>5</a:t>
            </a:r>
            <a:r>
              <a:rPr lang="en-US" altLang="ja-JP">
                <a:solidFill>
                  <a:schemeClr val="bg1"/>
                </a:solidFill>
              </a:rPr>
              <a:t>+α</a:t>
            </a:r>
            <a:r>
              <a:rPr lang="en-US" altLang="ja-JP" baseline="30000">
                <a:solidFill>
                  <a:schemeClr val="bg1"/>
                </a:solidFill>
              </a:rPr>
              <a:t>4</a:t>
            </a:r>
            <a:r>
              <a:rPr lang="en-US" altLang="ja-JP"/>
              <a:t>+α</a:t>
            </a:r>
            <a:r>
              <a:rPr lang="en-US" altLang="ja-JP" baseline="30000"/>
              <a:t>3</a:t>
            </a:r>
            <a:endParaRPr lang="ja-JP" altLang="en-US" baseline="30000"/>
          </a:p>
        </p:txBody>
      </p:sp>
      <p:sp>
        <p:nvSpPr>
          <p:cNvPr id="465939" name="Line 19"/>
          <p:cNvSpPr>
            <a:spLocks noChangeShapeType="1"/>
          </p:cNvSpPr>
          <p:nvPr/>
        </p:nvSpPr>
        <p:spPr bwMode="auto">
          <a:xfrm>
            <a:off x="4826000" y="3940175"/>
            <a:ext cx="3743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465940" name="Text Box 20"/>
          <p:cNvSpPr txBox="1">
            <a:spLocks noChangeArrowheads="1"/>
          </p:cNvSpPr>
          <p:nvPr/>
        </p:nvSpPr>
        <p:spPr bwMode="auto">
          <a:xfrm>
            <a:off x="5353050" y="3979863"/>
            <a:ext cx="3252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α</a:t>
            </a:r>
            <a:r>
              <a:rPr lang="en-US" altLang="ja-JP" baseline="30000"/>
              <a:t>227</a:t>
            </a:r>
            <a:r>
              <a:rPr lang="en-US" altLang="ja-JP"/>
              <a:t>= α</a:t>
            </a:r>
            <a:r>
              <a:rPr lang="en-US" altLang="ja-JP" baseline="30000"/>
              <a:t>7</a:t>
            </a:r>
            <a:r>
              <a:rPr lang="en-US" altLang="ja-JP">
                <a:solidFill>
                  <a:schemeClr val="bg1"/>
                </a:solidFill>
              </a:rPr>
              <a:t>+α</a:t>
            </a:r>
            <a:r>
              <a:rPr lang="en-US" altLang="ja-JP" baseline="30000">
                <a:solidFill>
                  <a:schemeClr val="bg1"/>
                </a:solidFill>
              </a:rPr>
              <a:t>6</a:t>
            </a:r>
            <a:r>
              <a:rPr lang="en-US" altLang="ja-JP">
                <a:solidFill>
                  <a:schemeClr val="bg1"/>
                </a:solidFill>
              </a:rPr>
              <a:t>+α</a:t>
            </a:r>
            <a:r>
              <a:rPr lang="en-US" altLang="ja-JP" baseline="30000">
                <a:solidFill>
                  <a:schemeClr val="bg1"/>
                </a:solidFill>
              </a:rPr>
              <a:t>5</a:t>
            </a:r>
            <a:r>
              <a:rPr lang="en-US" altLang="ja-JP"/>
              <a:t>+α</a:t>
            </a:r>
            <a:r>
              <a:rPr lang="en-US" altLang="ja-JP" baseline="30000"/>
              <a:t>4</a:t>
            </a:r>
            <a:r>
              <a:rPr lang="en-US" altLang="ja-JP">
                <a:solidFill>
                  <a:schemeClr val="bg1"/>
                </a:solidFill>
              </a:rPr>
              <a:t>+α</a:t>
            </a:r>
            <a:r>
              <a:rPr lang="en-US" altLang="ja-JP" baseline="30000">
                <a:solidFill>
                  <a:schemeClr val="bg1"/>
                </a:solidFill>
              </a:rPr>
              <a:t>3</a:t>
            </a:r>
            <a:endParaRPr lang="ja-JP" altLang="en-US" baseline="30000">
              <a:solidFill>
                <a:schemeClr val="bg1"/>
              </a:solidFill>
            </a:endParaRPr>
          </a:p>
        </p:txBody>
      </p:sp>
      <p:sp>
        <p:nvSpPr>
          <p:cNvPr id="465941" name="AutoShape 21"/>
          <p:cNvSpPr>
            <a:spLocks noChangeArrowheads="1"/>
          </p:cNvSpPr>
          <p:nvPr/>
        </p:nvSpPr>
        <p:spPr bwMode="auto">
          <a:xfrm>
            <a:off x="3255963" y="4581525"/>
            <a:ext cx="433387" cy="647700"/>
          </a:xfrm>
          <a:prstGeom prst="up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65942" name="Text Box 22"/>
          <p:cNvSpPr txBox="1">
            <a:spLocks noChangeArrowheads="1"/>
          </p:cNvSpPr>
          <p:nvPr/>
        </p:nvSpPr>
        <p:spPr bwMode="auto">
          <a:xfrm>
            <a:off x="3113088" y="5337175"/>
            <a:ext cx="666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答え</a:t>
            </a:r>
          </a:p>
        </p:txBody>
      </p:sp>
      <p:sp>
        <p:nvSpPr>
          <p:cNvPr id="465943" name="Text Box 23"/>
          <p:cNvSpPr txBox="1">
            <a:spLocks noChangeArrowheads="1"/>
          </p:cNvSpPr>
          <p:nvPr/>
        </p:nvSpPr>
        <p:spPr bwMode="auto">
          <a:xfrm>
            <a:off x="5516563" y="5237163"/>
            <a:ext cx="3449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α</a:t>
            </a:r>
            <a:r>
              <a:rPr lang="en-US" altLang="ja-JP" baseline="30000"/>
              <a:t>222</a:t>
            </a:r>
            <a:r>
              <a:rPr lang="en-US" altLang="ja-JP"/>
              <a:t>= α</a:t>
            </a:r>
            <a:r>
              <a:rPr lang="en-US" altLang="ja-JP" baseline="30000"/>
              <a:t>7</a:t>
            </a:r>
            <a:r>
              <a:rPr lang="en-US" altLang="ja-JP">
                <a:solidFill>
                  <a:schemeClr val="bg1"/>
                </a:solidFill>
              </a:rPr>
              <a:t>+α</a:t>
            </a:r>
            <a:r>
              <a:rPr lang="en-US" altLang="ja-JP" baseline="30000">
                <a:solidFill>
                  <a:schemeClr val="bg1"/>
                </a:solidFill>
              </a:rPr>
              <a:t>6</a:t>
            </a:r>
            <a:r>
              <a:rPr lang="en-US" altLang="ja-JP">
                <a:solidFill>
                  <a:schemeClr val="bg1"/>
                </a:solidFill>
              </a:rPr>
              <a:t>+α</a:t>
            </a:r>
            <a:r>
              <a:rPr lang="en-US" altLang="ja-JP" baseline="30000">
                <a:solidFill>
                  <a:schemeClr val="bg1"/>
                </a:solidFill>
              </a:rPr>
              <a:t>5</a:t>
            </a:r>
            <a:r>
              <a:rPr lang="en-US" altLang="ja-JP"/>
              <a:t>+α</a:t>
            </a:r>
            <a:r>
              <a:rPr lang="en-US" altLang="ja-JP" baseline="30000"/>
              <a:t>3</a:t>
            </a:r>
            <a:r>
              <a:rPr lang="en-US" altLang="ja-JP"/>
              <a:t>+α</a:t>
            </a:r>
            <a:r>
              <a:rPr lang="en-US" altLang="ja-JP">
                <a:solidFill>
                  <a:schemeClr val="bg1"/>
                </a:solidFill>
              </a:rPr>
              <a:t>+1</a:t>
            </a: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465944" name="Text Box 24"/>
          <p:cNvSpPr txBox="1">
            <a:spLocks noChangeArrowheads="1"/>
          </p:cNvSpPr>
          <p:nvPr/>
        </p:nvSpPr>
        <p:spPr bwMode="auto">
          <a:xfrm>
            <a:off x="4916488" y="5516563"/>
            <a:ext cx="40497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＋</a:t>
            </a:r>
            <a:r>
              <a:rPr lang="ja-JP" altLang="en-US" sz="2800"/>
              <a:t>）</a:t>
            </a:r>
            <a:r>
              <a:rPr lang="ja-JP" altLang="en-US"/>
              <a:t>　</a:t>
            </a:r>
            <a:r>
              <a:rPr lang="en-US" altLang="ja-JP"/>
              <a:t>α</a:t>
            </a:r>
            <a:r>
              <a:rPr lang="en-US" altLang="ja-JP" baseline="30000"/>
              <a:t>235</a:t>
            </a:r>
            <a:r>
              <a:rPr lang="en-US" altLang="ja-JP"/>
              <a:t>= α</a:t>
            </a:r>
            <a:r>
              <a:rPr lang="en-US" altLang="ja-JP" baseline="30000"/>
              <a:t>7</a:t>
            </a:r>
            <a:r>
              <a:rPr lang="en-US" altLang="ja-JP"/>
              <a:t>+α</a:t>
            </a:r>
            <a:r>
              <a:rPr lang="en-US" altLang="ja-JP" baseline="30000"/>
              <a:t>6</a:t>
            </a:r>
            <a:r>
              <a:rPr lang="en-US" altLang="ja-JP"/>
              <a:t>+α</a:t>
            </a:r>
            <a:r>
              <a:rPr lang="en-US" altLang="ja-JP" baseline="30000"/>
              <a:t>5</a:t>
            </a:r>
            <a:r>
              <a:rPr lang="en-US" altLang="ja-JP"/>
              <a:t>+α</a:t>
            </a:r>
            <a:r>
              <a:rPr lang="en-US" altLang="ja-JP" baseline="30000"/>
              <a:t>3</a:t>
            </a:r>
            <a:r>
              <a:rPr lang="en-US" altLang="ja-JP"/>
              <a:t>+α+1</a:t>
            </a:r>
            <a:endParaRPr lang="ja-JP" altLang="en-US" baseline="30000"/>
          </a:p>
        </p:txBody>
      </p:sp>
      <p:sp>
        <p:nvSpPr>
          <p:cNvPr id="465946" name="Text Box 26"/>
          <p:cNvSpPr txBox="1">
            <a:spLocks noChangeArrowheads="1"/>
          </p:cNvSpPr>
          <p:nvPr/>
        </p:nvSpPr>
        <p:spPr bwMode="auto">
          <a:xfrm>
            <a:off x="5608638" y="5997575"/>
            <a:ext cx="3357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α</a:t>
            </a:r>
            <a:r>
              <a:rPr lang="en-US" altLang="ja-JP" baseline="30000"/>
              <a:t>66</a:t>
            </a:r>
            <a:r>
              <a:rPr lang="en-US" altLang="ja-JP"/>
              <a:t>= </a:t>
            </a:r>
            <a:r>
              <a:rPr lang="en-US" altLang="ja-JP">
                <a:solidFill>
                  <a:schemeClr val="bg1"/>
                </a:solidFill>
              </a:rPr>
              <a:t>α</a:t>
            </a:r>
            <a:r>
              <a:rPr lang="en-US" altLang="ja-JP" baseline="30000">
                <a:solidFill>
                  <a:schemeClr val="bg1"/>
                </a:solidFill>
              </a:rPr>
              <a:t>7</a:t>
            </a:r>
            <a:r>
              <a:rPr lang="en-US" altLang="ja-JP">
                <a:solidFill>
                  <a:schemeClr val="bg1"/>
                </a:solidFill>
              </a:rPr>
              <a:t>+</a:t>
            </a:r>
            <a:r>
              <a:rPr lang="en-US" altLang="ja-JP"/>
              <a:t>α</a:t>
            </a:r>
            <a:r>
              <a:rPr lang="en-US" altLang="ja-JP" baseline="30000"/>
              <a:t>6</a:t>
            </a:r>
            <a:r>
              <a:rPr lang="en-US" altLang="ja-JP"/>
              <a:t>+α</a:t>
            </a:r>
            <a:r>
              <a:rPr lang="en-US" altLang="ja-JP" baseline="30000"/>
              <a:t>5</a:t>
            </a:r>
            <a:r>
              <a:rPr lang="en-US" altLang="ja-JP">
                <a:solidFill>
                  <a:schemeClr val="bg1"/>
                </a:solidFill>
              </a:rPr>
              <a:t>+α</a:t>
            </a:r>
            <a:r>
              <a:rPr lang="en-US" altLang="ja-JP" baseline="30000">
                <a:solidFill>
                  <a:schemeClr val="bg1"/>
                </a:solidFill>
              </a:rPr>
              <a:t>3</a:t>
            </a:r>
            <a:r>
              <a:rPr lang="en-US" altLang="ja-JP">
                <a:solidFill>
                  <a:schemeClr val="bg1"/>
                </a:solidFill>
              </a:rPr>
              <a:t>+α</a:t>
            </a:r>
            <a:r>
              <a:rPr lang="en-US" altLang="ja-JP"/>
              <a:t>+1</a:t>
            </a:r>
            <a:endParaRPr lang="ja-JP" altLang="en-US" baseline="30000"/>
          </a:p>
        </p:txBody>
      </p:sp>
      <p:sp>
        <p:nvSpPr>
          <p:cNvPr id="465947" name="Line 27"/>
          <p:cNvSpPr>
            <a:spLocks noChangeShapeType="1"/>
          </p:cNvSpPr>
          <p:nvPr/>
        </p:nvSpPr>
        <p:spPr bwMode="auto">
          <a:xfrm>
            <a:off x="4826000" y="5956300"/>
            <a:ext cx="4103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465948" name="AutoShape 28"/>
          <p:cNvSpPr>
            <a:spLocks noChangeArrowheads="1"/>
          </p:cNvSpPr>
          <p:nvPr/>
        </p:nvSpPr>
        <p:spPr bwMode="auto">
          <a:xfrm flipH="1">
            <a:off x="5580063" y="4292600"/>
            <a:ext cx="936625" cy="287338"/>
          </a:xfrm>
          <a:prstGeom prst="curvedUpArrow">
            <a:avLst>
              <a:gd name="adj1" fmla="val 65193"/>
              <a:gd name="adj2" fmla="val 130387"/>
              <a:gd name="adj3" fmla="val 33333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5949" name="AutoShape 29"/>
          <p:cNvSpPr>
            <a:spLocks noChangeArrowheads="1"/>
          </p:cNvSpPr>
          <p:nvPr/>
        </p:nvSpPr>
        <p:spPr bwMode="auto">
          <a:xfrm flipH="1">
            <a:off x="5651500" y="6310313"/>
            <a:ext cx="936625" cy="287337"/>
          </a:xfrm>
          <a:prstGeom prst="curvedUpArrow">
            <a:avLst>
              <a:gd name="adj1" fmla="val 65193"/>
              <a:gd name="adj2" fmla="val 130387"/>
              <a:gd name="adj3" fmla="val 33333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5950" name="AutoShape 30"/>
          <p:cNvSpPr>
            <a:spLocks noChangeArrowheads="1"/>
          </p:cNvSpPr>
          <p:nvPr/>
        </p:nvSpPr>
        <p:spPr bwMode="auto">
          <a:xfrm flipV="1">
            <a:off x="5580063" y="2997200"/>
            <a:ext cx="936625" cy="287338"/>
          </a:xfrm>
          <a:prstGeom prst="curvedUpArrow">
            <a:avLst>
              <a:gd name="adj1" fmla="val 65193"/>
              <a:gd name="adj2" fmla="val 130387"/>
              <a:gd name="adj3" fmla="val 33333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5951" name="AutoShape 31"/>
          <p:cNvSpPr>
            <a:spLocks noChangeArrowheads="1"/>
          </p:cNvSpPr>
          <p:nvPr/>
        </p:nvSpPr>
        <p:spPr bwMode="auto">
          <a:xfrm flipV="1">
            <a:off x="5651500" y="4941888"/>
            <a:ext cx="936625" cy="287337"/>
          </a:xfrm>
          <a:prstGeom prst="curvedUpArrow">
            <a:avLst>
              <a:gd name="adj1" fmla="val 65193"/>
              <a:gd name="adj2" fmla="val 130387"/>
              <a:gd name="adj3" fmla="val 33333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2605</TotalTime>
  <Words>192</Words>
  <Application>Microsoft Office PowerPoint</Application>
  <PresentationFormat>画面に合わせる (4:3)</PresentationFormat>
  <Paragraphs>47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Arial</vt:lpstr>
      <vt:lpstr>Times New Roman</vt:lpstr>
      <vt:lpstr>Wingdings</vt:lpstr>
      <vt:lpstr>Pixel</vt:lpstr>
      <vt:lpstr>情報数理特論B</vt:lpstr>
      <vt:lpstr>誤り訂正符号理論（講義後半）</vt:lpstr>
      <vt:lpstr>有限体（ガロア体）について</vt:lpstr>
      <vt:lpstr>ガロア拡大体GF(28)の元を係数とするxの多項式の計算例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259</cp:revision>
  <dcterms:created xsi:type="dcterms:W3CDTF">1601-01-01T00:00:00Z</dcterms:created>
  <dcterms:modified xsi:type="dcterms:W3CDTF">2019-06-04T10:27:51Z</dcterms:modified>
</cp:coreProperties>
</file>