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303" r:id="rId2"/>
    <p:sldId id="467" r:id="rId3"/>
    <p:sldId id="304" r:id="rId4"/>
    <p:sldId id="305" r:id="rId5"/>
    <p:sldId id="306" r:id="rId6"/>
    <p:sldId id="307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  <a:srgbClr val="DEDEDE"/>
    <a:srgbClr val="C0C0C0"/>
    <a:srgbClr val="FFFF00"/>
    <a:srgbClr val="996633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94491F1F-E163-45D5-A229-2D7AF5C64BE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1692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388707CC-BC3D-4C06-B364-1F55B28B2B7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9950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23F92F-6EAD-4267-BFDA-A68E026457D2}" type="slidenum">
              <a:rPr lang="ja-JP" altLang="en-US"/>
              <a:pPr/>
              <a:t>1</a:t>
            </a:fld>
            <a:endParaRPr lang="en-US" altLang="ja-JP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33090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EEDEDA-87BD-4D87-8B00-A5FC67BA0F1B}" type="slidenum">
              <a:rPr lang="ja-JP" altLang="en-US"/>
              <a:pPr/>
              <a:t>2</a:t>
            </a:fld>
            <a:endParaRPr lang="en-US" altLang="ja-JP"/>
          </a:p>
        </p:txBody>
      </p:sp>
      <p:sp>
        <p:nvSpPr>
          <p:cNvPr id="397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4790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FA382E-4871-4CD3-861A-57F453CB33C1}" type="slidenum">
              <a:rPr lang="ja-JP" altLang="en-US"/>
              <a:pPr/>
              <a:t>3</a:t>
            </a:fld>
            <a:endParaRPr lang="en-US" altLang="ja-JP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443181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2B9120-45DC-4F9C-9BB8-C2C1C95A6285}" type="slidenum">
              <a:rPr lang="ja-JP" altLang="en-US"/>
              <a:pPr/>
              <a:t>4</a:t>
            </a:fld>
            <a:endParaRPr lang="en-US" altLang="ja-JP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489643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8F9150-3659-49A8-A6D6-7BF5BB06A483}" type="slidenum">
              <a:rPr lang="ja-JP" altLang="en-US"/>
              <a:pPr/>
              <a:t>5</a:t>
            </a:fld>
            <a:endParaRPr lang="en-US" altLang="ja-JP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23503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C896B8-AA26-4507-9CBD-F2AA5B4088DF}" type="slidenum">
              <a:rPr lang="ja-JP" altLang="en-US"/>
              <a:pPr/>
              <a:t>6</a:t>
            </a:fld>
            <a:endParaRPr lang="en-US" altLang="ja-JP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71604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923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9237" name="Text Box 21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/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1903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3915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タイトル、クリップ アート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オンライン画像のプレースホルダー 2"/>
          <p:cNvSpPr>
            <a:spLocks noGrp="1"/>
          </p:cNvSpPr>
          <p:nvPr>
            <p:ph type="clipArt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7448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557338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4081463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78726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755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57200" y="1557338"/>
            <a:ext cx="8229600" cy="4895850"/>
          </a:xfrm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1210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557338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4081463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20740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5733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41455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5292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82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9583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527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6888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6223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820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8209" name="Text Box 17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kumimoji="0" lang="en-US" altLang="ja-JP" sz="1800" b="1" dirty="0" smtClean="0">
                <a:solidFill>
                  <a:schemeClr val="bg1"/>
                </a:solidFill>
              </a:rPr>
              <a:t>2019</a:t>
            </a:r>
            <a:r>
              <a:rPr kumimoji="0"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kumimoji="0" lang="ja-JP" altLang="en-US" sz="1800" b="1" dirty="0">
                <a:solidFill>
                  <a:schemeClr val="bg1"/>
                </a:solidFill>
              </a:rPr>
              <a:t>　情報</a:t>
            </a:r>
            <a:r>
              <a:rPr kumimoji="0" lang="ja-JP" altLang="en-US" sz="1800" b="1" dirty="0" smtClean="0">
                <a:solidFill>
                  <a:schemeClr val="bg1"/>
                </a:solidFill>
              </a:rPr>
              <a:t>数理特論</a:t>
            </a:r>
            <a:r>
              <a:rPr kumimoji="0" lang="en-US" altLang="ja-JP" sz="1800" b="1" dirty="0" smtClean="0">
                <a:solidFill>
                  <a:schemeClr val="bg1"/>
                </a:solidFill>
              </a:rPr>
              <a:t>B</a:t>
            </a:r>
            <a:endParaRPr lang="en-US" altLang="ja-JP" sz="18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情報</a:t>
            </a:r>
            <a:r>
              <a:rPr lang="ja-JP" altLang="en-US" dirty="0" smtClean="0"/>
              <a:t>数理特論</a:t>
            </a:r>
            <a:r>
              <a:rPr lang="en-US" altLang="ja-JP" dirty="0" smtClean="0"/>
              <a:t>B</a:t>
            </a:r>
            <a:endParaRPr lang="ja-JP" altLang="en-US" dirty="0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ja-JP" altLang="en-US"/>
              <a:t>～ 線形符号</a:t>
            </a:r>
            <a:r>
              <a:rPr lang="en-US" altLang="ja-JP"/>
              <a:t> </a:t>
            </a:r>
            <a:r>
              <a:rPr lang="ja-JP" altLang="en-US"/>
              <a:t>～</a:t>
            </a:r>
          </a:p>
        </p:txBody>
      </p:sp>
      <p:sp>
        <p:nvSpPr>
          <p:cNvPr id="137220" name="Text Box 4"/>
          <p:cNvSpPr txBox="1">
            <a:spLocks noChangeArrowheads="1"/>
          </p:cNvSpPr>
          <p:nvPr/>
        </p:nvSpPr>
        <p:spPr bwMode="auto">
          <a:xfrm>
            <a:off x="3276600" y="1706563"/>
            <a:ext cx="48958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2800" b="1" dirty="0" smtClean="0">
                <a:solidFill>
                  <a:schemeClr val="bg1"/>
                </a:solidFill>
              </a:rPr>
              <a:t>2019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年度</a:t>
            </a:r>
            <a:endParaRPr lang="ja-JP" alt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AutoShape 2"/>
          <p:cNvSpPr>
            <a:spLocks noChangeArrowheads="1"/>
          </p:cNvSpPr>
          <p:nvPr/>
        </p:nvSpPr>
        <p:spPr bwMode="auto">
          <a:xfrm>
            <a:off x="7380288" y="3716338"/>
            <a:ext cx="1690687" cy="2087562"/>
          </a:xfrm>
          <a:prstGeom prst="flowChartAlternateProcess">
            <a:avLst/>
          </a:prstGeom>
          <a:solidFill>
            <a:srgbClr val="FFFF00"/>
          </a:solidFill>
          <a:ln w="38100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1" name="AutoShape 3"/>
          <p:cNvSpPr>
            <a:spLocks noChangeArrowheads="1"/>
          </p:cNvSpPr>
          <p:nvPr/>
        </p:nvSpPr>
        <p:spPr bwMode="auto">
          <a:xfrm>
            <a:off x="179388" y="1341438"/>
            <a:ext cx="6985000" cy="5183187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2" name="AutoShape 4"/>
          <p:cNvSpPr>
            <a:spLocks noChangeArrowheads="1"/>
          </p:cNvSpPr>
          <p:nvPr/>
        </p:nvSpPr>
        <p:spPr bwMode="auto">
          <a:xfrm>
            <a:off x="468313" y="2205038"/>
            <a:ext cx="5976937" cy="4032250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3962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誤り訂正符号理論（講義後半）</a:t>
            </a:r>
          </a:p>
        </p:txBody>
      </p:sp>
      <p:sp>
        <p:nvSpPr>
          <p:cNvPr id="396294" name="AutoShape 6"/>
          <p:cNvSpPr>
            <a:spLocks noChangeArrowheads="1"/>
          </p:cNvSpPr>
          <p:nvPr/>
        </p:nvSpPr>
        <p:spPr bwMode="auto">
          <a:xfrm>
            <a:off x="2916238" y="2708275"/>
            <a:ext cx="3024187" cy="3313113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5" name="AutoShape 7"/>
          <p:cNvSpPr>
            <a:spLocks noChangeArrowheads="1"/>
          </p:cNvSpPr>
          <p:nvPr/>
        </p:nvSpPr>
        <p:spPr bwMode="auto">
          <a:xfrm>
            <a:off x="3348038" y="4438650"/>
            <a:ext cx="2305050" cy="1295400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6" name="AutoShape 8"/>
          <p:cNvSpPr>
            <a:spLocks noChangeArrowheads="1"/>
          </p:cNvSpPr>
          <p:nvPr/>
        </p:nvSpPr>
        <p:spPr bwMode="auto">
          <a:xfrm>
            <a:off x="3563938" y="4941888"/>
            <a:ext cx="1871662" cy="576262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7" name="Text Box 9"/>
          <p:cNvSpPr txBox="1">
            <a:spLocks noChangeArrowheads="1"/>
          </p:cNvSpPr>
          <p:nvPr/>
        </p:nvSpPr>
        <p:spPr bwMode="auto">
          <a:xfrm>
            <a:off x="3737255" y="5014913"/>
            <a:ext cx="10583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b="1" dirty="0"/>
              <a:t>RS</a:t>
            </a:r>
            <a:r>
              <a:rPr lang="ja-JP" altLang="en-US" b="1" dirty="0" smtClean="0"/>
              <a:t>符号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298" name="Text Box 10"/>
          <p:cNvSpPr txBox="1">
            <a:spLocks noChangeArrowheads="1"/>
          </p:cNvSpPr>
          <p:nvPr/>
        </p:nvSpPr>
        <p:spPr bwMode="auto">
          <a:xfrm>
            <a:off x="3618811" y="4510088"/>
            <a:ext cx="125867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en-US" altLang="ja-JP" b="1" dirty="0"/>
              <a:t>BCH</a:t>
            </a:r>
            <a:r>
              <a:rPr kumimoji="0" lang="ja-JP" altLang="en-US" b="1" dirty="0" smtClean="0"/>
              <a:t>符</a:t>
            </a:r>
            <a:r>
              <a:rPr lang="ja-JP" altLang="en-US" b="1" dirty="0" smtClean="0"/>
              <a:t>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299" name="Text Box 11"/>
          <p:cNvSpPr txBox="1">
            <a:spLocks noChangeArrowheads="1"/>
          </p:cNvSpPr>
          <p:nvPr/>
        </p:nvSpPr>
        <p:spPr bwMode="auto">
          <a:xfrm>
            <a:off x="910738" y="2290763"/>
            <a:ext cx="1217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b="1" dirty="0"/>
              <a:t>線形</a:t>
            </a:r>
            <a:r>
              <a:rPr lang="ja-JP" altLang="en-US" b="1" dirty="0" smtClean="0"/>
              <a:t>符号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300" name="Text Box 12"/>
          <p:cNvSpPr txBox="1">
            <a:spLocks noChangeArrowheads="1"/>
          </p:cNvSpPr>
          <p:nvPr/>
        </p:nvSpPr>
        <p:spPr bwMode="auto">
          <a:xfrm>
            <a:off x="3291988" y="2795588"/>
            <a:ext cx="1217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b="1" dirty="0"/>
              <a:t>巡回</a:t>
            </a:r>
            <a:r>
              <a:rPr kumimoji="0" lang="ja-JP" altLang="en-US" b="1" dirty="0" smtClean="0"/>
              <a:t>符</a:t>
            </a:r>
            <a:r>
              <a:rPr lang="ja-JP" altLang="en-US" b="1" dirty="0" smtClean="0"/>
              <a:t>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301" name="AutoShape 13"/>
          <p:cNvSpPr>
            <a:spLocks noChangeArrowheads="1"/>
          </p:cNvSpPr>
          <p:nvPr/>
        </p:nvSpPr>
        <p:spPr bwMode="auto">
          <a:xfrm>
            <a:off x="6589713" y="2205038"/>
            <a:ext cx="360362" cy="2016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02" name="Text Box 14"/>
          <p:cNvSpPr txBox="1">
            <a:spLocks noChangeArrowheads="1"/>
          </p:cNvSpPr>
          <p:nvPr/>
        </p:nvSpPr>
        <p:spPr bwMode="auto">
          <a:xfrm>
            <a:off x="6530975" y="2708275"/>
            <a:ext cx="488950" cy="117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algn="ctr"/>
            <a:r>
              <a:rPr lang="ja-JP" altLang="en-US" b="1"/>
              <a:t>算術符号</a:t>
            </a:r>
            <a:r>
              <a:rPr lang="en-US" altLang="ja-JP" b="1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96303" name="Text Box 15"/>
          <p:cNvSpPr txBox="1">
            <a:spLocks noChangeArrowheads="1"/>
          </p:cNvSpPr>
          <p:nvPr/>
        </p:nvSpPr>
        <p:spPr bwMode="auto">
          <a:xfrm>
            <a:off x="654050" y="1462088"/>
            <a:ext cx="2222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b="1" dirty="0"/>
              <a:t>誤り訂正符号</a:t>
            </a:r>
            <a:r>
              <a:rPr lang="ja-JP" altLang="en-US" b="1" dirty="0" smtClean="0"/>
              <a:t>理論</a:t>
            </a:r>
            <a:endParaRPr lang="en-US" altLang="ja-JP" b="1" dirty="0">
              <a:solidFill>
                <a:schemeClr val="folHlink"/>
              </a:solidFill>
            </a:endParaRPr>
          </a:p>
        </p:txBody>
      </p:sp>
      <p:sp>
        <p:nvSpPr>
          <p:cNvPr id="396304" name="Text Box 16"/>
          <p:cNvSpPr txBox="1">
            <a:spLocks noChangeArrowheads="1"/>
          </p:cNvSpPr>
          <p:nvPr/>
        </p:nvSpPr>
        <p:spPr bwMode="auto">
          <a:xfrm>
            <a:off x="695325" y="2754313"/>
            <a:ext cx="20891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/>
              <a:t>●</a:t>
            </a:r>
            <a:r>
              <a:rPr lang="ja-JP" altLang="en-US" sz="1800"/>
              <a:t>ハミング距離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線形写像，像，核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生成行列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検査行列</a:t>
            </a:r>
          </a:p>
        </p:txBody>
      </p:sp>
      <p:sp>
        <p:nvSpPr>
          <p:cNvPr id="396305" name="Text Box 17"/>
          <p:cNvSpPr txBox="1">
            <a:spLocks noChangeArrowheads="1"/>
          </p:cNvSpPr>
          <p:nvPr/>
        </p:nvSpPr>
        <p:spPr bwMode="auto">
          <a:xfrm>
            <a:off x="2089150" y="2300288"/>
            <a:ext cx="1403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sz="1600">
                <a:solidFill>
                  <a:srgbClr val="FF0000"/>
                </a:solidFill>
              </a:rPr>
              <a:t>＊線</a:t>
            </a:r>
            <a:r>
              <a:rPr lang="ja-JP" altLang="en-US" sz="1600">
                <a:solidFill>
                  <a:srgbClr val="FF0000"/>
                </a:solidFill>
              </a:rPr>
              <a:t>形代数学</a:t>
            </a:r>
          </a:p>
        </p:txBody>
      </p:sp>
      <p:sp>
        <p:nvSpPr>
          <p:cNvPr id="396306" name="Text Box 18"/>
          <p:cNvSpPr txBox="1">
            <a:spLocks noChangeArrowheads="1"/>
          </p:cNvSpPr>
          <p:nvPr/>
        </p:nvSpPr>
        <p:spPr bwMode="auto">
          <a:xfrm>
            <a:off x="4500563" y="2805113"/>
            <a:ext cx="99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sz="1600">
                <a:solidFill>
                  <a:srgbClr val="FF0000"/>
                </a:solidFill>
              </a:rPr>
              <a:t>＊</a:t>
            </a:r>
            <a:r>
              <a:rPr lang="ja-JP" altLang="en-US" sz="1600">
                <a:solidFill>
                  <a:srgbClr val="FF0000"/>
                </a:solidFill>
              </a:rPr>
              <a:t>代数学</a:t>
            </a:r>
          </a:p>
        </p:txBody>
      </p:sp>
      <p:sp>
        <p:nvSpPr>
          <p:cNvPr id="396307" name="Text Box 19"/>
          <p:cNvSpPr txBox="1">
            <a:spLocks noChangeArrowheads="1"/>
          </p:cNvSpPr>
          <p:nvPr/>
        </p:nvSpPr>
        <p:spPr bwMode="auto">
          <a:xfrm>
            <a:off x="3205163" y="3305175"/>
            <a:ext cx="27813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/>
              <a:t>●</a:t>
            </a:r>
            <a:r>
              <a:rPr lang="ja-JP" altLang="en-US" sz="1800"/>
              <a:t>生成多項式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検査多項式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ガロア体（ガロア拡大体）</a:t>
            </a:r>
          </a:p>
        </p:txBody>
      </p:sp>
      <p:sp>
        <p:nvSpPr>
          <p:cNvPr id="396308" name="Line 20"/>
          <p:cNvSpPr>
            <a:spLocks noChangeShapeType="1"/>
          </p:cNvSpPr>
          <p:nvPr/>
        </p:nvSpPr>
        <p:spPr bwMode="auto">
          <a:xfrm>
            <a:off x="2051050" y="3500438"/>
            <a:ext cx="11525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09" name="Line 21"/>
          <p:cNvSpPr>
            <a:spLocks noChangeShapeType="1"/>
          </p:cNvSpPr>
          <p:nvPr/>
        </p:nvSpPr>
        <p:spPr bwMode="auto">
          <a:xfrm>
            <a:off x="2052638" y="3789363"/>
            <a:ext cx="11525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10" name="Line 22"/>
          <p:cNvSpPr>
            <a:spLocks noChangeShapeType="1"/>
          </p:cNvSpPr>
          <p:nvPr/>
        </p:nvSpPr>
        <p:spPr bwMode="auto">
          <a:xfrm>
            <a:off x="4870450" y="4724400"/>
            <a:ext cx="2870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11" name="Line 23"/>
          <p:cNvSpPr>
            <a:spLocks noChangeShapeType="1"/>
          </p:cNvSpPr>
          <p:nvPr/>
        </p:nvSpPr>
        <p:spPr bwMode="auto">
          <a:xfrm>
            <a:off x="4870450" y="5229225"/>
            <a:ext cx="2870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12" name="Text Box 24"/>
          <p:cNvSpPr txBox="1">
            <a:spLocks noChangeArrowheads="1"/>
          </p:cNvSpPr>
          <p:nvPr/>
        </p:nvSpPr>
        <p:spPr bwMode="auto">
          <a:xfrm>
            <a:off x="7812088" y="4508500"/>
            <a:ext cx="1200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/>
              <a:t>形式情報</a:t>
            </a:r>
          </a:p>
        </p:txBody>
      </p:sp>
      <p:sp>
        <p:nvSpPr>
          <p:cNvPr id="396313" name="Text Box 25"/>
          <p:cNvSpPr txBox="1">
            <a:spLocks noChangeArrowheads="1"/>
          </p:cNvSpPr>
          <p:nvPr/>
        </p:nvSpPr>
        <p:spPr bwMode="auto">
          <a:xfrm>
            <a:off x="7812088" y="5013325"/>
            <a:ext cx="11477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/>
              <a:t>データの誤り訂正</a:t>
            </a:r>
          </a:p>
        </p:txBody>
      </p:sp>
      <p:sp>
        <p:nvSpPr>
          <p:cNvPr id="396314" name="Text Box 26"/>
          <p:cNvSpPr txBox="1">
            <a:spLocks noChangeArrowheads="1"/>
          </p:cNvSpPr>
          <p:nvPr/>
        </p:nvSpPr>
        <p:spPr bwMode="auto">
          <a:xfrm>
            <a:off x="7593013" y="3860800"/>
            <a:ext cx="1263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b="1"/>
              <a:t>QR</a:t>
            </a:r>
            <a:r>
              <a:rPr lang="ja-JP" altLang="en-US" b="1"/>
              <a:t>コード</a:t>
            </a:r>
            <a:r>
              <a:rPr lang="en-US" altLang="ja-JP" b="1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632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符号空間と誤り空間（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139267" name="Line 3"/>
          <p:cNvSpPr>
            <a:spLocks noChangeShapeType="1"/>
          </p:cNvSpPr>
          <p:nvPr/>
        </p:nvSpPr>
        <p:spPr bwMode="auto">
          <a:xfrm flipH="1">
            <a:off x="6370638" y="1341438"/>
            <a:ext cx="1587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9268" name="Line 4"/>
          <p:cNvSpPr>
            <a:spLocks noChangeShapeType="1"/>
          </p:cNvSpPr>
          <p:nvPr/>
        </p:nvSpPr>
        <p:spPr bwMode="auto">
          <a:xfrm>
            <a:off x="2482850" y="6669088"/>
            <a:ext cx="4752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9269" name="Line 5"/>
          <p:cNvSpPr>
            <a:spLocks noChangeShapeType="1"/>
          </p:cNvSpPr>
          <p:nvPr/>
        </p:nvSpPr>
        <p:spPr bwMode="auto">
          <a:xfrm>
            <a:off x="1582738" y="2781300"/>
            <a:ext cx="1333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9270" name="Line 6"/>
          <p:cNvSpPr>
            <a:spLocks noChangeShapeType="1"/>
          </p:cNvSpPr>
          <p:nvPr/>
        </p:nvSpPr>
        <p:spPr bwMode="auto">
          <a:xfrm>
            <a:off x="6372225" y="2781300"/>
            <a:ext cx="2771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9271" name="Line 7"/>
          <p:cNvSpPr>
            <a:spLocks noChangeShapeType="1"/>
          </p:cNvSpPr>
          <p:nvPr/>
        </p:nvSpPr>
        <p:spPr bwMode="auto">
          <a:xfrm>
            <a:off x="2916238" y="2781300"/>
            <a:ext cx="34194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9272" name="Line 8"/>
          <p:cNvSpPr>
            <a:spLocks noChangeShapeType="1"/>
          </p:cNvSpPr>
          <p:nvPr/>
        </p:nvSpPr>
        <p:spPr bwMode="auto">
          <a:xfrm>
            <a:off x="0" y="6669088"/>
            <a:ext cx="2484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9273" name="Line 9"/>
          <p:cNvSpPr>
            <a:spLocks noChangeShapeType="1"/>
          </p:cNvSpPr>
          <p:nvPr/>
        </p:nvSpPr>
        <p:spPr bwMode="auto">
          <a:xfrm flipV="1">
            <a:off x="4714875" y="3502025"/>
            <a:ext cx="0" cy="1871663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9274" name="Oval 10"/>
          <p:cNvSpPr>
            <a:spLocks noChangeArrowheads="1"/>
          </p:cNvSpPr>
          <p:nvPr/>
        </p:nvSpPr>
        <p:spPr bwMode="auto">
          <a:xfrm>
            <a:off x="2844800" y="4905375"/>
            <a:ext cx="1871663" cy="900113"/>
          </a:xfrm>
          <a:prstGeom prst="ellips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9275" name="Line 11"/>
          <p:cNvSpPr>
            <a:spLocks noChangeShapeType="1"/>
          </p:cNvSpPr>
          <p:nvPr/>
        </p:nvSpPr>
        <p:spPr bwMode="auto">
          <a:xfrm>
            <a:off x="3779838" y="5373688"/>
            <a:ext cx="935037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9276" name="AutoShape 12"/>
          <p:cNvSpPr>
            <a:spLocks noChangeArrowheads="1"/>
          </p:cNvSpPr>
          <p:nvPr/>
        </p:nvSpPr>
        <p:spPr bwMode="auto">
          <a:xfrm>
            <a:off x="2195513" y="4868863"/>
            <a:ext cx="2087562" cy="1009650"/>
          </a:xfrm>
          <a:prstGeom prst="parallelogram">
            <a:avLst>
              <a:gd name="adj" fmla="val 99839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9277" name="Line 13"/>
          <p:cNvSpPr>
            <a:spLocks noChangeShapeType="1"/>
          </p:cNvSpPr>
          <p:nvPr/>
        </p:nvSpPr>
        <p:spPr bwMode="auto">
          <a:xfrm flipV="1">
            <a:off x="3779838" y="3502025"/>
            <a:ext cx="0" cy="187166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9278" name="Line 14"/>
          <p:cNvSpPr>
            <a:spLocks noChangeShapeType="1"/>
          </p:cNvSpPr>
          <p:nvPr/>
        </p:nvSpPr>
        <p:spPr bwMode="auto">
          <a:xfrm>
            <a:off x="3348038" y="3286125"/>
            <a:ext cx="0" cy="2447925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9279" name="Line 15"/>
          <p:cNvSpPr>
            <a:spLocks noChangeShapeType="1"/>
          </p:cNvSpPr>
          <p:nvPr/>
        </p:nvSpPr>
        <p:spPr bwMode="auto">
          <a:xfrm>
            <a:off x="4140200" y="3141663"/>
            <a:ext cx="7938" cy="1800225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9280" name="Line 16"/>
          <p:cNvSpPr>
            <a:spLocks noChangeShapeType="1"/>
          </p:cNvSpPr>
          <p:nvPr/>
        </p:nvSpPr>
        <p:spPr bwMode="auto">
          <a:xfrm rot="2700000">
            <a:off x="4434682" y="1958181"/>
            <a:ext cx="0" cy="5494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9281" name="Line 17"/>
          <p:cNvSpPr>
            <a:spLocks noChangeShapeType="1"/>
          </p:cNvSpPr>
          <p:nvPr/>
        </p:nvSpPr>
        <p:spPr bwMode="auto">
          <a:xfrm rot="2700000">
            <a:off x="8188326" y="4344987"/>
            <a:ext cx="0" cy="2720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9282" name="Line 18"/>
          <p:cNvSpPr>
            <a:spLocks noChangeShapeType="1"/>
          </p:cNvSpPr>
          <p:nvPr/>
        </p:nvSpPr>
        <p:spPr bwMode="auto">
          <a:xfrm rot="2700000">
            <a:off x="772319" y="2453481"/>
            <a:ext cx="0" cy="2217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9283" name="Line 19"/>
          <p:cNvSpPr>
            <a:spLocks noChangeShapeType="1"/>
          </p:cNvSpPr>
          <p:nvPr/>
        </p:nvSpPr>
        <p:spPr bwMode="auto">
          <a:xfrm rot="2700000">
            <a:off x="3387726" y="987425"/>
            <a:ext cx="0" cy="2587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9284" name="Line 20"/>
          <p:cNvSpPr>
            <a:spLocks noChangeShapeType="1"/>
          </p:cNvSpPr>
          <p:nvPr/>
        </p:nvSpPr>
        <p:spPr bwMode="auto">
          <a:xfrm flipV="1">
            <a:off x="3779838" y="3502025"/>
            <a:ext cx="935037" cy="18716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9285" name="Oval 21"/>
          <p:cNvSpPr>
            <a:spLocks noChangeArrowheads="1"/>
          </p:cNvSpPr>
          <p:nvPr/>
        </p:nvSpPr>
        <p:spPr bwMode="auto">
          <a:xfrm>
            <a:off x="2843213" y="3105150"/>
            <a:ext cx="1871662" cy="900113"/>
          </a:xfrm>
          <a:prstGeom prst="ellips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9286" name="AutoShape 22"/>
          <p:cNvSpPr>
            <a:spLocks noChangeArrowheads="1"/>
          </p:cNvSpPr>
          <p:nvPr/>
        </p:nvSpPr>
        <p:spPr bwMode="auto">
          <a:xfrm>
            <a:off x="2122488" y="3068638"/>
            <a:ext cx="2087562" cy="1009650"/>
          </a:xfrm>
          <a:prstGeom prst="parallelogram">
            <a:avLst>
              <a:gd name="adj" fmla="val 99839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9287" name="Line 23"/>
          <p:cNvSpPr>
            <a:spLocks noChangeShapeType="1"/>
          </p:cNvSpPr>
          <p:nvPr/>
        </p:nvSpPr>
        <p:spPr bwMode="auto">
          <a:xfrm>
            <a:off x="2482850" y="3213100"/>
            <a:ext cx="0" cy="3455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9288" name="Line 24"/>
          <p:cNvSpPr>
            <a:spLocks noChangeShapeType="1"/>
          </p:cNvSpPr>
          <p:nvPr/>
        </p:nvSpPr>
        <p:spPr bwMode="auto">
          <a:xfrm>
            <a:off x="2484438" y="6381750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9289" name="Line 25"/>
          <p:cNvSpPr>
            <a:spLocks noChangeShapeType="1"/>
          </p:cNvSpPr>
          <p:nvPr/>
        </p:nvSpPr>
        <p:spPr bwMode="auto">
          <a:xfrm>
            <a:off x="2771775" y="638175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9290" name="Line 26"/>
          <p:cNvSpPr>
            <a:spLocks noChangeShapeType="1"/>
          </p:cNvSpPr>
          <p:nvPr/>
        </p:nvSpPr>
        <p:spPr bwMode="auto">
          <a:xfrm>
            <a:off x="6372225" y="2493963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9291" name="Line 27"/>
          <p:cNvSpPr>
            <a:spLocks noChangeShapeType="1"/>
          </p:cNvSpPr>
          <p:nvPr/>
        </p:nvSpPr>
        <p:spPr bwMode="auto">
          <a:xfrm>
            <a:off x="6659563" y="24939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9292" name="Line 28"/>
          <p:cNvSpPr>
            <a:spLocks noChangeShapeType="1"/>
          </p:cNvSpPr>
          <p:nvPr/>
        </p:nvSpPr>
        <p:spPr bwMode="auto">
          <a:xfrm>
            <a:off x="3779838" y="5086350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9293" name="Line 29"/>
          <p:cNvSpPr>
            <a:spLocks noChangeShapeType="1"/>
          </p:cNvSpPr>
          <p:nvPr/>
        </p:nvSpPr>
        <p:spPr bwMode="auto">
          <a:xfrm>
            <a:off x="4067175" y="508635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9294" name="Line 30"/>
          <p:cNvSpPr>
            <a:spLocks noChangeShapeType="1"/>
          </p:cNvSpPr>
          <p:nvPr/>
        </p:nvSpPr>
        <p:spPr bwMode="auto">
          <a:xfrm>
            <a:off x="3779838" y="3502025"/>
            <a:ext cx="935037" cy="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9295" name="Text Box 31"/>
          <p:cNvSpPr txBox="1">
            <a:spLocks noChangeArrowheads="1"/>
          </p:cNvSpPr>
          <p:nvPr/>
        </p:nvSpPr>
        <p:spPr bwMode="auto">
          <a:xfrm>
            <a:off x="5838825" y="6140450"/>
            <a:ext cx="1325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誤り空間</a:t>
            </a:r>
          </a:p>
        </p:txBody>
      </p:sp>
      <p:sp>
        <p:nvSpPr>
          <p:cNvPr id="139296" name="Line 32"/>
          <p:cNvSpPr>
            <a:spLocks noChangeShapeType="1"/>
          </p:cNvSpPr>
          <p:nvPr/>
        </p:nvSpPr>
        <p:spPr bwMode="auto">
          <a:xfrm flipV="1">
            <a:off x="3348038" y="3140075"/>
            <a:ext cx="792162" cy="792163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9297" name="Text Box 33"/>
          <p:cNvSpPr txBox="1">
            <a:spLocks noChangeArrowheads="1"/>
          </p:cNvSpPr>
          <p:nvPr/>
        </p:nvSpPr>
        <p:spPr bwMode="auto">
          <a:xfrm>
            <a:off x="4968875" y="1268413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符号空間</a:t>
            </a:r>
          </a:p>
        </p:txBody>
      </p:sp>
      <p:sp>
        <p:nvSpPr>
          <p:cNvPr id="139298" name="Text Box 34"/>
          <p:cNvSpPr txBox="1">
            <a:spLocks noChangeArrowheads="1"/>
          </p:cNvSpPr>
          <p:nvPr/>
        </p:nvSpPr>
        <p:spPr bwMode="auto">
          <a:xfrm>
            <a:off x="7740650" y="1557338"/>
            <a:ext cx="517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C</a:t>
            </a:r>
            <a:r>
              <a:rPr lang="en-US" altLang="ja-JP" sz="2400" baseline="30000"/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符号空間と誤り空間（</a:t>
            </a:r>
            <a:r>
              <a:rPr lang="en-US" altLang="ja-JP"/>
              <a:t>2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141315" name="Line 3"/>
          <p:cNvSpPr>
            <a:spLocks noChangeShapeType="1"/>
          </p:cNvSpPr>
          <p:nvPr/>
        </p:nvSpPr>
        <p:spPr bwMode="auto">
          <a:xfrm flipH="1">
            <a:off x="6370638" y="1341438"/>
            <a:ext cx="1587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16" name="Line 4"/>
          <p:cNvSpPr>
            <a:spLocks noChangeShapeType="1"/>
          </p:cNvSpPr>
          <p:nvPr/>
        </p:nvSpPr>
        <p:spPr bwMode="auto">
          <a:xfrm>
            <a:off x="2482850" y="6669088"/>
            <a:ext cx="4752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17" name="Line 5"/>
          <p:cNvSpPr>
            <a:spLocks noChangeShapeType="1"/>
          </p:cNvSpPr>
          <p:nvPr/>
        </p:nvSpPr>
        <p:spPr bwMode="auto">
          <a:xfrm>
            <a:off x="1582738" y="2781300"/>
            <a:ext cx="1333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18" name="Line 6"/>
          <p:cNvSpPr>
            <a:spLocks noChangeShapeType="1"/>
          </p:cNvSpPr>
          <p:nvPr/>
        </p:nvSpPr>
        <p:spPr bwMode="auto">
          <a:xfrm>
            <a:off x="6372225" y="2781300"/>
            <a:ext cx="2771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19" name="Line 7"/>
          <p:cNvSpPr>
            <a:spLocks noChangeShapeType="1"/>
          </p:cNvSpPr>
          <p:nvPr/>
        </p:nvSpPr>
        <p:spPr bwMode="auto">
          <a:xfrm>
            <a:off x="2916238" y="2781300"/>
            <a:ext cx="34194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20" name="Line 8"/>
          <p:cNvSpPr>
            <a:spLocks noChangeShapeType="1"/>
          </p:cNvSpPr>
          <p:nvPr/>
        </p:nvSpPr>
        <p:spPr bwMode="auto">
          <a:xfrm>
            <a:off x="0" y="6669088"/>
            <a:ext cx="2484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21" name="Line 9"/>
          <p:cNvSpPr>
            <a:spLocks noChangeShapeType="1"/>
          </p:cNvSpPr>
          <p:nvPr/>
        </p:nvSpPr>
        <p:spPr bwMode="auto">
          <a:xfrm flipV="1">
            <a:off x="4714875" y="3502025"/>
            <a:ext cx="0" cy="1871663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22" name="Oval 10"/>
          <p:cNvSpPr>
            <a:spLocks noChangeArrowheads="1"/>
          </p:cNvSpPr>
          <p:nvPr/>
        </p:nvSpPr>
        <p:spPr bwMode="auto">
          <a:xfrm>
            <a:off x="2844800" y="4905375"/>
            <a:ext cx="1871663" cy="900113"/>
          </a:xfrm>
          <a:prstGeom prst="ellips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1323" name="AutoShape 11"/>
          <p:cNvSpPr>
            <a:spLocks noChangeArrowheads="1"/>
          </p:cNvSpPr>
          <p:nvPr/>
        </p:nvSpPr>
        <p:spPr bwMode="auto">
          <a:xfrm>
            <a:off x="2195513" y="4868863"/>
            <a:ext cx="2087562" cy="1009650"/>
          </a:xfrm>
          <a:prstGeom prst="parallelogram">
            <a:avLst>
              <a:gd name="adj" fmla="val 99839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1324" name="Line 12"/>
          <p:cNvSpPr>
            <a:spLocks noChangeShapeType="1"/>
          </p:cNvSpPr>
          <p:nvPr/>
        </p:nvSpPr>
        <p:spPr bwMode="auto">
          <a:xfrm flipV="1">
            <a:off x="3779838" y="3502025"/>
            <a:ext cx="0" cy="187166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25" name="Line 13"/>
          <p:cNvSpPr>
            <a:spLocks noChangeShapeType="1"/>
          </p:cNvSpPr>
          <p:nvPr/>
        </p:nvSpPr>
        <p:spPr bwMode="auto">
          <a:xfrm>
            <a:off x="3348038" y="3286125"/>
            <a:ext cx="0" cy="2447925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26" name="Line 14"/>
          <p:cNvSpPr>
            <a:spLocks noChangeShapeType="1"/>
          </p:cNvSpPr>
          <p:nvPr/>
        </p:nvSpPr>
        <p:spPr bwMode="auto">
          <a:xfrm>
            <a:off x="4140200" y="3141663"/>
            <a:ext cx="7938" cy="1800225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27" name="Line 15"/>
          <p:cNvSpPr>
            <a:spLocks noChangeShapeType="1"/>
          </p:cNvSpPr>
          <p:nvPr/>
        </p:nvSpPr>
        <p:spPr bwMode="auto">
          <a:xfrm rot="2700000">
            <a:off x="4434682" y="1958181"/>
            <a:ext cx="0" cy="5494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28" name="Line 16"/>
          <p:cNvSpPr>
            <a:spLocks noChangeShapeType="1"/>
          </p:cNvSpPr>
          <p:nvPr/>
        </p:nvSpPr>
        <p:spPr bwMode="auto">
          <a:xfrm rot="2700000">
            <a:off x="8188326" y="4344987"/>
            <a:ext cx="0" cy="2720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29" name="Line 17"/>
          <p:cNvSpPr>
            <a:spLocks noChangeShapeType="1"/>
          </p:cNvSpPr>
          <p:nvPr/>
        </p:nvSpPr>
        <p:spPr bwMode="auto">
          <a:xfrm rot="2700000">
            <a:off x="772319" y="2453481"/>
            <a:ext cx="0" cy="2217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30" name="Line 18"/>
          <p:cNvSpPr>
            <a:spLocks noChangeShapeType="1"/>
          </p:cNvSpPr>
          <p:nvPr/>
        </p:nvSpPr>
        <p:spPr bwMode="auto">
          <a:xfrm rot="2700000">
            <a:off x="3387726" y="987425"/>
            <a:ext cx="0" cy="2587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31" name="Line 19"/>
          <p:cNvSpPr>
            <a:spLocks noChangeShapeType="1"/>
          </p:cNvSpPr>
          <p:nvPr/>
        </p:nvSpPr>
        <p:spPr bwMode="auto">
          <a:xfrm flipV="1">
            <a:off x="3779838" y="3502025"/>
            <a:ext cx="935037" cy="18716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32" name="Oval 20"/>
          <p:cNvSpPr>
            <a:spLocks noChangeArrowheads="1"/>
          </p:cNvSpPr>
          <p:nvPr/>
        </p:nvSpPr>
        <p:spPr bwMode="auto">
          <a:xfrm>
            <a:off x="2843213" y="3105150"/>
            <a:ext cx="1871662" cy="900113"/>
          </a:xfrm>
          <a:prstGeom prst="ellips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1333" name="AutoShape 21"/>
          <p:cNvSpPr>
            <a:spLocks noChangeArrowheads="1"/>
          </p:cNvSpPr>
          <p:nvPr/>
        </p:nvSpPr>
        <p:spPr bwMode="auto">
          <a:xfrm>
            <a:off x="2122488" y="3068638"/>
            <a:ext cx="2087562" cy="1009650"/>
          </a:xfrm>
          <a:prstGeom prst="parallelogram">
            <a:avLst>
              <a:gd name="adj" fmla="val 99839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1334" name="Line 22"/>
          <p:cNvSpPr>
            <a:spLocks noChangeShapeType="1"/>
          </p:cNvSpPr>
          <p:nvPr/>
        </p:nvSpPr>
        <p:spPr bwMode="auto">
          <a:xfrm>
            <a:off x="2482850" y="3213100"/>
            <a:ext cx="0" cy="3455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35" name="Line 23"/>
          <p:cNvSpPr>
            <a:spLocks noChangeShapeType="1"/>
          </p:cNvSpPr>
          <p:nvPr/>
        </p:nvSpPr>
        <p:spPr bwMode="auto">
          <a:xfrm flipV="1">
            <a:off x="3348038" y="3140075"/>
            <a:ext cx="792162" cy="792163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36" name="Line 24"/>
          <p:cNvSpPr>
            <a:spLocks noChangeShapeType="1"/>
          </p:cNvSpPr>
          <p:nvPr/>
        </p:nvSpPr>
        <p:spPr bwMode="auto">
          <a:xfrm>
            <a:off x="2484438" y="6381750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37" name="Line 25"/>
          <p:cNvSpPr>
            <a:spLocks noChangeShapeType="1"/>
          </p:cNvSpPr>
          <p:nvPr/>
        </p:nvSpPr>
        <p:spPr bwMode="auto">
          <a:xfrm>
            <a:off x="2771775" y="638175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38" name="Line 26"/>
          <p:cNvSpPr>
            <a:spLocks noChangeShapeType="1"/>
          </p:cNvSpPr>
          <p:nvPr/>
        </p:nvSpPr>
        <p:spPr bwMode="auto">
          <a:xfrm>
            <a:off x="6372225" y="2493963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39" name="Line 27"/>
          <p:cNvSpPr>
            <a:spLocks noChangeShapeType="1"/>
          </p:cNvSpPr>
          <p:nvPr/>
        </p:nvSpPr>
        <p:spPr bwMode="auto">
          <a:xfrm>
            <a:off x="6659563" y="24939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40" name="Line 28"/>
          <p:cNvSpPr>
            <a:spLocks noChangeShapeType="1"/>
          </p:cNvSpPr>
          <p:nvPr/>
        </p:nvSpPr>
        <p:spPr bwMode="auto">
          <a:xfrm>
            <a:off x="3779838" y="5086350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41" name="Line 29"/>
          <p:cNvSpPr>
            <a:spLocks noChangeShapeType="1"/>
          </p:cNvSpPr>
          <p:nvPr/>
        </p:nvSpPr>
        <p:spPr bwMode="auto">
          <a:xfrm>
            <a:off x="4067175" y="508635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42" name="Line 30"/>
          <p:cNvSpPr>
            <a:spLocks noChangeShapeType="1"/>
          </p:cNvSpPr>
          <p:nvPr/>
        </p:nvSpPr>
        <p:spPr bwMode="auto">
          <a:xfrm>
            <a:off x="3779838" y="3502025"/>
            <a:ext cx="935037" cy="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43" name="Line 31"/>
          <p:cNvSpPr>
            <a:spLocks noChangeShapeType="1"/>
          </p:cNvSpPr>
          <p:nvPr/>
        </p:nvSpPr>
        <p:spPr bwMode="auto">
          <a:xfrm flipH="1">
            <a:off x="6370638" y="1341438"/>
            <a:ext cx="1587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44" name="Line 32"/>
          <p:cNvSpPr>
            <a:spLocks noChangeShapeType="1"/>
          </p:cNvSpPr>
          <p:nvPr/>
        </p:nvSpPr>
        <p:spPr bwMode="auto">
          <a:xfrm>
            <a:off x="2482850" y="6669088"/>
            <a:ext cx="4752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45" name="Line 33"/>
          <p:cNvSpPr>
            <a:spLocks noChangeShapeType="1"/>
          </p:cNvSpPr>
          <p:nvPr/>
        </p:nvSpPr>
        <p:spPr bwMode="auto">
          <a:xfrm>
            <a:off x="1582738" y="2781300"/>
            <a:ext cx="1333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46" name="Line 34"/>
          <p:cNvSpPr>
            <a:spLocks noChangeShapeType="1"/>
          </p:cNvSpPr>
          <p:nvPr/>
        </p:nvSpPr>
        <p:spPr bwMode="auto">
          <a:xfrm>
            <a:off x="6372225" y="2781300"/>
            <a:ext cx="2771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47" name="Line 35"/>
          <p:cNvSpPr>
            <a:spLocks noChangeShapeType="1"/>
          </p:cNvSpPr>
          <p:nvPr/>
        </p:nvSpPr>
        <p:spPr bwMode="auto">
          <a:xfrm>
            <a:off x="2916238" y="2781300"/>
            <a:ext cx="34194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48" name="Line 36"/>
          <p:cNvSpPr>
            <a:spLocks noChangeShapeType="1"/>
          </p:cNvSpPr>
          <p:nvPr/>
        </p:nvSpPr>
        <p:spPr bwMode="auto">
          <a:xfrm>
            <a:off x="0" y="6669088"/>
            <a:ext cx="2484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49" name="Line 37"/>
          <p:cNvSpPr>
            <a:spLocks noChangeShapeType="1"/>
          </p:cNvSpPr>
          <p:nvPr/>
        </p:nvSpPr>
        <p:spPr bwMode="auto">
          <a:xfrm flipV="1">
            <a:off x="4714875" y="3502025"/>
            <a:ext cx="0" cy="1871663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50" name="Oval 38"/>
          <p:cNvSpPr>
            <a:spLocks noChangeArrowheads="1"/>
          </p:cNvSpPr>
          <p:nvPr/>
        </p:nvSpPr>
        <p:spPr bwMode="auto">
          <a:xfrm>
            <a:off x="2844800" y="4905375"/>
            <a:ext cx="1871663" cy="900113"/>
          </a:xfrm>
          <a:prstGeom prst="ellips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1351" name="AutoShape 39"/>
          <p:cNvSpPr>
            <a:spLocks noChangeArrowheads="1"/>
          </p:cNvSpPr>
          <p:nvPr/>
        </p:nvSpPr>
        <p:spPr bwMode="auto">
          <a:xfrm>
            <a:off x="2195513" y="4868863"/>
            <a:ext cx="2087562" cy="1009650"/>
          </a:xfrm>
          <a:prstGeom prst="parallelogram">
            <a:avLst>
              <a:gd name="adj" fmla="val 99839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1352" name="Line 40"/>
          <p:cNvSpPr>
            <a:spLocks noChangeShapeType="1"/>
          </p:cNvSpPr>
          <p:nvPr/>
        </p:nvSpPr>
        <p:spPr bwMode="auto">
          <a:xfrm flipV="1">
            <a:off x="3779838" y="3502025"/>
            <a:ext cx="0" cy="187166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53" name="Line 41"/>
          <p:cNvSpPr>
            <a:spLocks noChangeShapeType="1"/>
          </p:cNvSpPr>
          <p:nvPr/>
        </p:nvSpPr>
        <p:spPr bwMode="auto">
          <a:xfrm>
            <a:off x="3348038" y="3286125"/>
            <a:ext cx="0" cy="2447925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54" name="Line 42"/>
          <p:cNvSpPr>
            <a:spLocks noChangeShapeType="1"/>
          </p:cNvSpPr>
          <p:nvPr/>
        </p:nvSpPr>
        <p:spPr bwMode="auto">
          <a:xfrm>
            <a:off x="4140200" y="3141663"/>
            <a:ext cx="7938" cy="1800225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55" name="Line 43"/>
          <p:cNvSpPr>
            <a:spLocks noChangeShapeType="1"/>
          </p:cNvSpPr>
          <p:nvPr/>
        </p:nvSpPr>
        <p:spPr bwMode="auto">
          <a:xfrm rot="2700000">
            <a:off x="4434682" y="1958181"/>
            <a:ext cx="0" cy="5494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56" name="Line 44"/>
          <p:cNvSpPr>
            <a:spLocks noChangeShapeType="1"/>
          </p:cNvSpPr>
          <p:nvPr/>
        </p:nvSpPr>
        <p:spPr bwMode="auto">
          <a:xfrm rot="2700000">
            <a:off x="8188326" y="4344987"/>
            <a:ext cx="0" cy="2720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57" name="Line 45"/>
          <p:cNvSpPr>
            <a:spLocks noChangeShapeType="1"/>
          </p:cNvSpPr>
          <p:nvPr/>
        </p:nvSpPr>
        <p:spPr bwMode="auto">
          <a:xfrm rot="2700000">
            <a:off x="772319" y="2453481"/>
            <a:ext cx="0" cy="2217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58" name="Line 46"/>
          <p:cNvSpPr>
            <a:spLocks noChangeShapeType="1"/>
          </p:cNvSpPr>
          <p:nvPr/>
        </p:nvSpPr>
        <p:spPr bwMode="auto">
          <a:xfrm rot="2700000">
            <a:off x="3387726" y="987425"/>
            <a:ext cx="0" cy="2587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59" name="Line 47"/>
          <p:cNvSpPr>
            <a:spLocks noChangeShapeType="1"/>
          </p:cNvSpPr>
          <p:nvPr/>
        </p:nvSpPr>
        <p:spPr bwMode="auto">
          <a:xfrm flipV="1">
            <a:off x="3779838" y="3502025"/>
            <a:ext cx="935037" cy="18716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60" name="Oval 48"/>
          <p:cNvSpPr>
            <a:spLocks noChangeArrowheads="1"/>
          </p:cNvSpPr>
          <p:nvPr/>
        </p:nvSpPr>
        <p:spPr bwMode="auto">
          <a:xfrm>
            <a:off x="2843213" y="3105150"/>
            <a:ext cx="1871662" cy="900113"/>
          </a:xfrm>
          <a:prstGeom prst="ellips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1361" name="AutoShape 49"/>
          <p:cNvSpPr>
            <a:spLocks noChangeArrowheads="1"/>
          </p:cNvSpPr>
          <p:nvPr/>
        </p:nvSpPr>
        <p:spPr bwMode="auto">
          <a:xfrm>
            <a:off x="2122488" y="3068638"/>
            <a:ext cx="2087562" cy="1009650"/>
          </a:xfrm>
          <a:prstGeom prst="parallelogram">
            <a:avLst>
              <a:gd name="adj" fmla="val 99839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1362" name="Line 50"/>
          <p:cNvSpPr>
            <a:spLocks noChangeShapeType="1"/>
          </p:cNvSpPr>
          <p:nvPr/>
        </p:nvSpPr>
        <p:spPr bwMode="auto">
          <a:xfrm>
            <a:off x="2482850" y="3213100"/>
            <a:ext cx="0" cy="3455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63" name="Line 51"/>
          <p:cNvSpPr>
            <a:spLocks noChangeShapeType="1"/>
          </p:cNvSpPr>
          <p:nvPr/>
        </p:nvSpPr>
        <p:spPr bwMode="auto">
          <a:xfrm flipV="1">
            <a:off x="3348038" y="3140075"/>
            <a:ext cx="792162" cy="792163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64" name="Line 52"/>
          <p:cNvSpPr>
            <a:spLocks noChangeShapeType="1"/>
          </p:cNvSpPr>
          <p:nvPr/>
        </p:nvSpPr>
        <p:spPr bwMode="auto">
          <a:xfrm>
            <a:off x="2484438" y="6381750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65" name="Line 53"/>
          <p:cNvSpPr>
            <a:spLocks noChangeShapeType="1"/>
          </p:cNvSpPr>
          <p:nvPr/>
        </p:nvSpPr>
        <p:spPr bwMode="auto">
          <a:xfrm>
            <a:off x="2771775" y="638175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66" name="Line 54"/>
          <p:cNvSpPr>
            <a:spLocks noChangeShapeType="1"/>
          </p:cNvSpPr>
          <p:nvPr/>
        </p:nvSpPr>
        <p:spPr bwMode="auto">
          <a:xfrm>
            <a:off x="6372225" y="2493963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67" name="Line 55"/>
          <p:cNvSpPr>
            <a:spLocks noChangeShapeType="1"/>
          </p:cNvSpPr>
          <p:nvPr/>
        </p:nvSpPr>
        <p:spPr bwMode="auto">
          <a:xfrm>
            <a:off x="6659563" y="24939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68" name="Line 56"/>
          <p:cNvSpPr>
            <a:spLocks noChangeShapeType="1"/>
          </p:cNvSpPr>
          <p:nvPr/>
        </p:nvSpPr>
        <p:spPr bwMode="auto">
          <a:xfrm>
            <a:off x="3779838" y="5086350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69" name="Line 57"/>
          <p:cNvSpPr>
            <a:spLocks noChangeShapeType="1"/>
          </p:cNvSpPr>
          <p:nvPr/>
        </p:nvSpPr>
        <p:spPr bwMode="auto">
          <a:xfrm>
            <a:off x="4067175" y="508635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70" name="Line 58"/>
          <p:cNvSpPr>
            <a:spLocks noChangeShapeType="1"/>
          </p:cNvSpPr>
          <p:nvPr/>
        </p:nvSpPr>
        <p:spPr bwMode="auto">
          <a:xfrm>
            <a:off x="3779838" y="3502025"/>
            <a:ext cx="935037" cy="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71" name="Line 59"/>
          <p:cNvSpPr>
            <a:spLocks noChangeShapeType="1"/>
          </p:cNvSpPr>
          <p:nvPr/>
        </p:nvSpPr>
        <p:spPr bwMode="auto">
          <a:xfrm>
            <a:off x="3779838" y="5373688"/>
            <a:ext cx="935037" cy="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72" name="Text Box 60"/>
          <p:cNvSpPr txBox="1">
            <a:spLocks noChangeArrowheads="1"/>
          </p:cNvSpPr>
          <p:nvPr/>
        </p:nvSpPr>
        <p:spPr bwMode="auto">
          <a:xfrm>
            <a:off x="5838825" y="6140450"/>
            <a:ext cx="1325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誤り空間</a:t>
            </a:r>
          </a:p>
        </p:txBody>
      </p:sp>
      <p:pic>
        <p:nvPicPr>
          <p:cNvPr id="141373" name="Picture 61" descr="j0211979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6200000">
            <a:off x="6754019" y="4006057"/>
            <a:ext cx="727075" cy="915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1374" name="Text Box 62"/>
          <p:cNvSpPr txBox="1">
            <a:spLocks noChangeArrowheads="1"/>
          </p:cNvSpPr>
          <p:nvPr/>
        </p:nvSpPr>
        <p:spPr bwMode="auto">
          <a:xfrm>
            <a:off x="4968875" y="1268413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符号空間</a:t>
            </a:r>
          </a:p>
        </p:txBody>
      </p:sp>
      <p:sp>
        <p:nvSpPr>
          <p:cNvPr id="141375" name="Text Box 63"/>
          <p:cNvSpPr txBox="1">
            <a:spLocks noChangeArrowheads="1"/>
          </p:cNvSpPr>
          <p:nvPr/>
        </p:nvSpPr>
        <p:spPr bwMode="auto">
          <a:xfrm>
            <a:off x="7740650" y="1557338"/>
            <a:ext cx="517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C</a:t>
            </a:r>
            <a:r>
              <a:rPr lang="en-US" altLang="ja-JP" sz="2400" baseline="30000"/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符号空間と誤り空間（</a:t>
            </a:r>
            <a:r>
              <a:rPr lang="en-US" altLang="ja-JP"/>
              <a:t>3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143363" name="Line 3"/>
          <p:cNvSpPr>
            <a:spLocks noChangeShapeType="1"/>
          </p:cNvSpPr>
          <p:nvPr/>
        </p:nvSpPr>
        <p:spPr bwMode="auto">
          <a:xfrm flipH="1">
            <a:off x="6370638" y="1341438"/>
            <a:ext cx="1587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364" name="Line 4"/>
          <p:cNvSpPr>
            <a:spLocks noChangeShapeType="1"/>
          </p:cNvSpPr>
          <p:nvPr/>
        </p:nvSpPr>
        <p:spPr bwMode="auto">
          <a:xfrm>
            <a:off x="2482850" y="6669088"/>
            <a:ext cx="4752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365" name="Line 5"/>
          <p:cNvSpPr>
            <a:spLocks noChangeShapeType="1"/>
          </p:cNvSpPr>
          <p:nvPr/>
        </p:nvSpPr>
        <p:spPr bwMode="auto">
          <a:xfrm>
            <a:off x="1582738" y="2781300"/>
            <a:ext cx="1333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366" name="Line 6"/>
          <p:cNvSpPr>
            <a:spLocks noChangeShapeType="1"/>
          </p:cNvSpPr>
          <p:nvPr/>
        </p:nvSpPr>
        <p:spPr bwMode="auto">
          <a:xfrm>
            <a:off x="6372225" y="2781300"/>
            <a:ext cx="2771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367" name="Line 7"/>
          <p:cNvSpPr>
            <a:spLocks noChangeShapeType="1"/>
          </p:cNvSpPr>
          <p:nvPr/>
        </p:nvSpPr>
        <p:spPr bwMode="auto">
          <a:xfrm>
            <a:off x="2916238" y="2781300"/>
            <a:ext cx="34194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368" name="Line 8"/>
          <p:cNvSpPr>
            <a:spLocks noChangeShapeType="1"/>
          </p:cNvSpPr>
          <p:nvPr/>
        </p:nvSpPr>
        <p:spPr bwMode="auto">
          <a:xfrm>
            <a:off x="0" y="6669088"/>
            <a:ext cx="2484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369" name="Line 9"/>
          <p:cNvSpPr>
            <a:spLocks noChangeShapeType="1"/>
          </p:cNvSpPr>
          <p:nvPr/>
        </p:nvSpPr>
        <p:spPr bwMode="auto">
          <a:xfrm flipV="1">
            <a:off x="4714875" y="3502025"/>
            <a:ext cx="0" cy="1871663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370" name="Oval 10"/>
          <p:cNvSpPr>
            <a:spLocks noChangeArrowheads="1"/>
          </p:cNvSpPr>
          <p:nvPr/>
        </p:nvSpPr>
        <p:spPr bwMode="auto">
          <a:xfrm>
            <a:off x="2844800" y="4905375"/>
            <a:ext cx="1871663" cy="900113"/>
          </a:xfrm>
          <a:prstGeom prst="ellips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371" name="Line 11"/>
          <p:cNvSpPr>
            <a:spLocks noChangeShapeType="1"/>
          </p:cNvSpPr>
          <p:nvPr/>
        </p:nvSpPr>
        <p:spPr bwMode="auto">
          <a:xfrm>
            <a:off x="3779838" y="5373688"/>
            <a:ext cx="935037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372" name="AutoShape 12"/>
          <p:cNvSpPr>
            <a:spLocks noChangeArrowheads="1"/>
          </p:cNvSpPr>
          <p:nvPr/>
        </p:nvSpPr>
        <p:spPr bwMode="auto">
          <a:xfrm>
            <a:off x="2195513" y="4868863"/>
            <a:ext cx="2087562" cy="1009650"/>
          </a:xfrm>
          <a:prstGeom prst="parallelogram">
            <a:avLst>
              <a:gd name="adj" fmla="val 99839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373" name="Line 13"/>
          <p:cNvSpPr>
            <a:spLocks noChangeShapeType="1"/>
          </p:cNvSpPr>
          <p:nvPr/>
        </p:nvSpPr>
        <p:spPr bwMode="auto">
          <a:xfrm>
            <a:off x="3348038" y="3286125"/>
            <a:ext cx="0" cy="2447925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374" name="Line 14"/>
          <p:cNvSpPr>
            <a:spLocks noChangeShapeType="1"/>
          </p:cNvSpPr>
          <p:nvPr/>
        </p:nvSpPr>
        <p:spPr bwMode="auto">
          <a:xfrm>
            <a:off x="4140200" y="3141663"/>
            <a:ext cx="7938" cy="1800225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375" name="Line 15"/>
          <p:cNvSpPr>
            <a:spLocks noChangeShapeType="1"/>
          </p:cNvSpPr>
          <p:nvPr/>
        </p:nvSpPr>
        <p:spPr bwMode="auto">
          <a:xfrm rot="2700000">
            <a:off x="4434682" y="1958181"/>
            <a:ext cx="0" cy="5494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376" name="Line 16"/>
          <p:cNvSpPr>
            <a:spLocks noChangeShapeType="1"/>
          </p:cNvSpPr>
          <p:nvPr/>
        </p:nvSpPr>
        <p:spPr bwMode="auto">
          <a:xfrm rot="2700000">
            <a:off x="8188326" y="4344987"/>
            <a:ext cx="0" cy="2720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377" name="Line 17"/>
          <p:cNvSpPr>
            <a:spLocks noChangeShapeType="1"/>
          </p:cNvSpPr>
          <p:nvPr/>
        </p:nvSpPr>
        <p:spPr bwMode="auto">
          <a:xfrm rot="2700000">
            <a:off x="772319" y="2453481"/>
            <a:ext cx="0" cy="2217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378" name="Line 18"/>
          <p:cNvSpPr>
            <a:spLocks noChangeShapeType="1"/>
          </p:cNvSpPr>
          <p:nvPr/>
        </p:nvSpPr>
        <p:spPr bwMode="auto">
          <a:xfrm rot="2700000">
            <a:off x="3387726" y="987425"/>
            <a:ext cx="0" cy="2587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379" name="Line 19"/>
          <p:cNvSpPr>
            <a:spLocks noChangeShapeType="1"/>
          </p:cNvSpPr>
          <p:nvPr/>
        </p:nvSpPr>
        <p:spPr bwMode="auto">
          <a:xfrm flipV="1">
            <a:off x="3779838" y="3502025"/>
            <a:ext cx="935037" cy="18716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380" name="Oval 20"/>
          <p:cNvSpPr>
            <a:spLocks noChangeArrowheads="1"/>
          </p:cNvSpPr>
          <p:nvPr/>
        </p:nvSpPr>
        <p:spPr bwMode="auto">
          <a:xfrm>
            <a:off x="2843213" y="3105150"/>
            <a:ext cx="1871662" cy="900113"/>
          </a:xfrm>
          <a:prstGeom prst="ellips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381" name="AutoShape 21"/>
          <p:cNvSpPr>
            <a:spLocks noChangeArrowheads="1"/>
          </p:cNvSpPr>
          <p:nvPr/>
        </p:nvSpPr>
        <p:spPr bwMode="auto">
          <a:xfrm>
            <a:off x="2122488" y="3068638"/>
            <a:ext cx="2087562" cy="1009650"/>
          </a:xfrm>
          <a:prstGeom prst="parallelogram">
            <a:avLst>
              <a:gd name="adj" fmla="val 99839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382" name="Line 22"/>
          <p:cNvSpPr>
            <a:spLocks noChangeShapeType="1"/>
          </p:cNvSpPr>
          <p:nvPr/>
        </p:nvSpPr>
        <p:spPr bwMode="auto">
          <a:xfrm>
            <a:off x="2482850" y="3213100"/>
            <a:ext cx="0" cy="3455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383" name="Line 23"/>
          <p:cNvSpPr>
            <a:spLocks noChangeShapeType="1"/>
          </p:cNvSpPr>
          <p:nvPr/>
        </p:nvSpPr>
        <p:spPr bwMode="auto">
          <a:xfrm flipV="1">
            <a:off x="3348038" y="3140075"/>
            <a:ext cx="792162" cy="792163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384" name="Line 24"/>
          <p:cNvSpPr>
            <a:spLocks noChangeShapeType="1"/>
          </p:cNvSpPr>
          <p:nvPr/>
        </p:nvSpPr>
        <p:spPr bwMode="auto">
          <a:xfrm>
            <a:off x="2484438" y="6381750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385" name="Line 25"/>
          <p:cNvSpPr>
            <a:spLocks noChangeShapeType="1"/>
          </p:cNvSpPr>
          <p:nvPr/>
        </p:nvSpPr>
        <p:spPr bwMode="auto">
          <a:xfrm>
            <a:off x="2771775" y="638175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386" name="Line 26"/>
          <p:cNvSpPr>
            <a:spLocks noChangeShapeType="1"/>
          </p:cNvSpPr>
          <p:nvPr/>
        </p:nvSpPr>
        <p:spPr bwMode="auto">
          <a:xfrm>
            <a:off x="6372225" y="2493963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387" name="Line 27"/>
          <p:cNvSpPr>
            <a:spLocks noChangeShapeType="1"/>
          </p:cNvSpPr>
          <p:nvPr/>
        </p:nvSpPr>
        <p:spPr bwMode="auto">
          <a:xfrm>
            <a:off x="6659563" y="24939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388" name="Line 28"/>
          <p:cNvSpPr>
            <a:spLocks noChangeShapeType="1"/>
          </p:cNvSpPr>
          <p:nvPr/>
        </p:nvSpPr>
        <p:spPr bwMode="auto">
          <a:xfrm>
            <a:off x="3779838" y="5086350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389" name="Line 29"/>
          <p:cNvSpPr>
            <a:spLocks noChangeShapeType="1"/>
          </p:cNvSpPr>
          <p:nvPr/>
        </p:nvSpPr>
        <p:spPr bwMode="auto">
          <a:xfrm>
            <a:off x="4067175" y="508635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390" name="Line 30"/>
          <p:cNvSpPr>
            <a:spLocks noChangeShapeType="1"/>
          </p:cNvSpPr>
          <p:nvPr/>
        </p:nvSpPr>
        <p:spPr bwMode="auto">
          <a:xfrm>
            <a:off x="3779838" y="3502025"/>
            <a:ext cx="935037" cy="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391" name="Line 31"/>
          <p:cNvSpPr>
            <a:spLocks noChangeShapeType="1"/>
          </p:cNvSpPr>
          <p:nvPr/>
        </p:nvSpPr>
        <p:spPr bwMode="auto">
          <a:xfrm flipV="1">
            <a:off x="3779838" y="3500438"/>
            <a:ext cx="0" cy="1871662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392" name="Text Box 32"/>
          <p:cNvSpPr txBox="1">
            <a:spLocks noChangeArrowheads="1"/>
          </p:cNvSpPr>
          <p:nvPr/>
        </p:nvSpPr>
        <p:spPr bwMode="auto">
          <a:xfrm>
            <a:off x="5838825" y="6140450"/>
            <a:ext cx="1325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誤り空間</a:t>
            </a:r>
          </a:p>
        </p:txBody>
      </p:sp>
      <p:pic>
        <p:nvPicPr>
          <p:cNvPr id="143393" name="Picture 33" descr="j0211979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0800000">
            <a:off x="3765550" y="1435100"/>
            <a:ext cx="723900" cy="912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394" name="Text Box 34"/>
          <p:cNvSpPr txBox="1">
            <a:spLocks noChangeArrowheads="1"/>
          </p:cNvSpPr>
          <p:nvPr/>
        </p:nvSpPr>
        <p:spPr bwMode="auto">
          <a:xfrm>
            <a:off x="4968875" y="1268413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符号空間</a:t>
            </a:r>
          </a:p>
        </p:txBody>
      </p:sp>
      <p:sp>
        <p:nvSpPr>
          <p:cNvPr id="143395" name="Text Box 35"/>
          <p:cNvSpPr txBox="1">
            <a:spLocks noChangeArrowheads="1"/>
          </p:cNvSpPr>
          <p:nvPr/>
        </p:nvSpPr>
        <p:spPr bwMode="auto">
          <a:xfrm>
            <a:off x="7740650" y="1557338"/>
            <a:ext cx="517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C</a:t>
            </a:r>
            <a:r>
              <a:rPr lang="en-US" altLang="ja-JP" sz="2400" baseline="30000"/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Line 2"/>
          <p:cNvSpPr>
            <a:spLocks noChangeShapeType="1"/>
          </p:cNvSpPr>
          <p:nvPr/>
        </p:nvSpPr>
        <p:spPr bwMode="auto">
          <a:xfrm flipV="1">
            <a:off x="3779838" y="4724400"/>
            <a:ext cx="142875" cy="647700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411" name="Line 3"/>
          <p:cNvSpPr>
            <a:spLocks noChangeShapeType="1"/>
          </p:cNvSpPr>
          <p:nvPr/>
        </p:nvSpPr>
        <p:spPr bwMode="auto">
          <a:xfrm flipH="1" flipV="1">
            <a:off x="3132138" y="5013325"/>
            <a:ext cx="647700" cy="360363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412" name="Line 4"/>
          <p:cNvSpPr>
            <a:spLocks noChangeShapeType="1"/>
          </p:cNvSpPr>
          <p:nvPr/>
        </p:nvSpPr>
        <p:spPr bwMode="auto">
          <a:xfrm flipV="1">
            <a:off x="3779838" y="4652963"/>
            <a:ext cx="792162" cy="720725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413" name="Line 5"/>
          <p:cNvSpPr>
            <a:spLocks noChangeShapeType="1"/>
          </p:cNvSpPr>
          <p:nvPr/>
        </p:nvSpPr>
        <p:spPr bwMode="auto">
          <a:xfrm>
            <a:off x="3779838" y="5373688"/>
            <a:ext cx="1152525" cy="28733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線形符号の最小距離</a:t>
            </a:r>
          </a:p>
        </p:txBody>
      </p:sp>
      <p:sp>
        <p:nvSpPr>
          <p:cNvPr id="145415" name="Line 7"/>
          <p:cNvSpPr>
            <a:spLocks noChangeShapeType="1"/>
          </p:cNvSpPr>
          <p:nvPr/>
        </p:nvSpPr>
        <p:spPr bwMode="auto">
          <a:xfrm flipH="1">
            <a:off x="6370638" y="1341438"/>
            <a:ext cx="1587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416" name="Line 8"/>
          <p:cNvSpPr>
            <a:spLocks noChangeShapeType="1"/>
          </p:cNvSpPr>
          <p:nvPr/>
        </p:nvSpPr>
        <p:spPr bwMode="auto">
          <a:xfrm>
            <a:off x="2482850" y="6669088"/>
            <a:ext cx="4752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417" name="Line 9"/>
          <p:cNvSpPr>
            <a:spLocks noChangeShapeType="1"/>
          </p:cNvSpPr>
          <p:nvPr/>
        </p:nvSpPr>
        <p:spPr bwMode="auto">
          <a:xfrm>
            <a:off x="1582738" y="2781300"/>
            <a:ext cx="1333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418" name="Line 10"/>
          <p:cNvSpPr>
            <a:spLocks noChangeShapeType="1"/>
          </p:cNvSpPr>
          <p:nvPr/>
        </p:nvSpPr>
        <p:spPr bwMode="auto">
          <a:xfrm>
            <a:off x="6372225" y="2781300"/>
            <a:ext cx="2771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419" name="Line 11"/>
          <p:cNvSpPr>
            <a:spLocks noChangeShapeType="1"/>
          </p:cNvSpPr>
          <p:nvPr/>
        </p:nvSpPr>
        <p:spPr bwMode="auto">
          <a:xfrm>
            <a:off x="2916238" y="2781300"/>
            <a:ext cx="34194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420" name="Line 12"/>
          <p:cNvSpPr>
            <a:spLocks noChangeShapeType="1"/>
          </p:cNvSpPr>
          <p:nvPr/>
        </p:nvSpPr>
        <p:spPr bwMode="auto">
          <a:xfrm>
            <a:off x="0" y="6669088"/>
            <a:ext cx="2484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421" name="Line 13"/>
          <p:cNvSpPr>
            <a:spLocks noChangeShapeType="1"/>
          </p:cNvSpPr>
          <p:nvPr/>
        </p:nvSpPr>
        <p:spPr bwMode="auto">
          <a:xfrm>
            <a:off x="3779838" y="5373688"/>
            <a:ext cx="71437" cy="719137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422" name="Line 14"/>
          <p:cNvSpPr>
            <a:spLocks noChangeShapeType="1"/>
          </p:cNvSpPr>
          <p:nvPr/>
        </p:nvSpPr>
        <p:spPr bwMode="auto">
          <a:xfrm rot="2700000">
            <a:off x="4434682" y="1958181"/>
            <a:ext cx="0" cy="5494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423" name="Line 15"/>
          <p:cNvSpPr>
            <a:spLocks noChangeShapeType="1"/>
          </p:cNvSpPr>
          <p:nvPr/>
        </p:nvSpPr>
        <p:spPr bwMode="auto">
          <a:xfrm rot="2700000">
            <a:off x="8188326" y="4344987"/>
            <a:ext cx="0" cy="2720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424" name="Line 16"/>
          <p:cNvSpPr>
            <a:spLocks noChangeShapeType="1"/>
          </p:cNvSpPr>
          <p:nvPr/>
        </p:nvSpPr>
        <p:spPr bwMode="auto">
          <a:xfrm rot="2700000">
            <a:off x="772319" y="2453481"/>
            <a:ext cx="0" cy="2217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425" name="Line 17"/>
          <p:cNvSpPr>
            <a:spLocks noChangeShapeType="1"/>
          </p:cNvSpPr>
          <p:nvPr/>
        </p:nvSpPr>
        <p:spPr bwMode="auto">
          <a:xfrm rot="2700000">
            <a:off x="3387726" y="987425"/>
            <a:ext cx="0" cy="2587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426" name="Line 18"/>
          <p:cNvSpPr>
            <a:spLocks noChangeShapeType="1"/>
          </p:cNvSpPr>
          <p:nvPr/>
        </p:nvSpPr>
        <p:spPr bwMode="auto">
          <a:xfrm>
            <a:off x="2482850" y="3213100"/>
            <a:ext cx="0" cy="3455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427" name="Line 19"/>
          <p:cNvSpPr>
            <a:spLocks noChangeShapeType="1"/>
          </p:cNvSpPr>
          <p:nvPr/>
        </p:nvSpPr>
        <p:spPr bwMode="auto">
          <a:xfrm>
            <a:off x="6372225" y="2493963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428" name="Line 20"/>
          <p:cNvSpPr>
            <a:spLocks noChangeShapeType="1"/>
          </p:cNvSpPr>
          <p:nvPr/>
        </p:nvSpPr>
        <p:spPr bwMode="auto">
          <a:xfrm>
            <a:off x="6659563" y="24939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429" name="Line 21"/>
          <p:cNvSpPr>
            <a:spLocks noChangeShapeType="1"/>
          </p:cNvSpPr>
          <p:nvPr/>
        </p:nvSpPr>
        <p:spPr bwMode="auto">
          <a:xfrm flipV="1">
            <a:off x="5219700" y="2060575"/>
            <a:ext cx="0" cy="18716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430" name="Text Box 22"/>
          <p:cNvSpPr txBox="1">
            <a:spLocks noChangeArrowheads="1"/>
          </p:cNvSpPr>
          <p:nvPr/>
        </p:nvSpPr>
        <p:spPr bwMode="auto">
          <a:xfrm>
            <a:off x="5838825" y="6140450"/>
            <a:ext cx="1325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誤り空間</a:t>
            </a:r>
          </a:p>
        </p:txBody>
      </p:sp>
      <p:sp>
        <p:nvSpPr>
          <p:cNvPr id="145431" name="Text Box 23"/>
          <p:cNvSpPr txBox="1">
            <a:spLocks noChangeArrowheads="1"/>
          </p:cNvSpPr>
          <p:nvPr/>
        </p:nvSpPr>
        <p:spPr bwMode="auto">
          <a:xfrm>
            <a:off x="4614863" y="1316038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符号空間</a:t>
            </a:r>
          </a:p>
        </p:txBody>
      </p:sp>
      <p:sp>
        <p:nvSpPr>
          <p:cNvPr id="145432" name="Line 24"/>
          <p:cNvSpPr>
            <a:spLocks noChangeShapeType="1"/>
          </p:cNvSpPr>
          <p:nvPr/>
        </p:nvSpPr>
        <p:spPr bwMode="auto">
          <a:xfrm>
            <a:off x="3779838" y="5373688"/>
            <a:ext cx="647700" cy="1008062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433" name="Line 25"/>
          <p:cNvSpPr>
            <a:spLocks noChangeShapeType="1"/>
          </p:cNvSpPr>
          <p:nvPr/>
        </p:nvSpPr>
        <p:spPr bwMode="auto">
          <a:xfrm>
            <a:off x="3779838" y="5373688"/>
            <a:ext cx="360362" cy="287337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434" name="Line 26"/>
          <p:cNvSpPr>
            <a:spLocks noChangeShapeType="1"/>
          </p:cNvSpPr>
          <p:nvPr/>
        </p:nvSpPr>
        <p:spPr bwMode="auto">
          <a:xfrm flipH="1">
            <a:off x="3276600" y="5373688"/>
            <a:ext cx="503238" cy="1008062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435" name="Line 27"/>
          <p:cNvSpPr>
            <a:spLocks noChangeShapeType="1"/>
          </p:cNvSpPr>
          <p:nvPr/>
        </p:nvSpPr>
        <p:spPr bwMode="auto">
          <a:xfrm flipH="1">
            <a:off x="2700338" y="5373688"/>
            <a:ext cx="1079500" cy="360362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436" name="Line 28"/>
          <p:cNvSpPr>
            <a:spLocks noChangeShapeType="1"/>
          </p:cNvSpPr>
          <p:nvPr/>
        </p:nvSpPr>
        <p:spPr bwMode="auto">
          <a:xfrm flipV="1">
            <a:off x="3779838" y="5084763"/>
            <a:ext cx="863600" cy="288925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437" name="Line 29"/>
          <p:cNvSpPr>
            <a:spLocks noChangeShapeType="1"/>
          </p:cNvSpPr>
          <p:nvPr/>
        </p:nvSpPr>
        <p:spPr bwMode="auto">
          <a:xfrm flipH="1" flipV="1">
            <a:off x="3276600" y="4508500"/>
            <a:ext cx="503238" cy="865188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438" name="Line 30"/>
          <p:cNvSpPr>
            <a:spLocks noChangeShapeType="1"/>
          </p:cNvSpPr>
          <p:nvPr/>
        </p:nvSpPr>
        <p:spPr bwMode="auto">
          <a:xfrm flipV="1">
            <a:off x="3779838" y="4652963"/>
            <a:ext cx="792162" cy="72072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439" name="Line 31"/>
          <p:cNvSpPr>
            <a:spLocks noChangeShapeType="1"/>
          </p:cNvSpPr>
          <p:nvPr/>
        </p:nvSpPr>
        <p:spPr bwMode="auto">
          <a:xfrm flipV="1">
            <a:off x="3779838" y="4725988"/>
            <a:ext cx="142875" cy="6477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440" name="Line 32"/>
          <p:cNvSpPr>
            <a:spLocks noChangeShapeType="1"/>
          </p:cNvSpPr>
          <p:nvPr/>
        </p:nvSpPr>
        <p:spPr bwMode="auto">
          <a:xfrm flipH="1" flipV="1">
            <a:off x="3132138" y="5013325"/>
            <a:ext cx="647700" cy="3603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441" name="Line 33"/>
          <p:cNvSpPr>
            <a:spLocks noChangeShapeType="1"/>
          </p:cNvSpPr>
          <p:nvPr/>
        </p:nvSpPr>
        <p:spPr bwMode="auto">
          <a:xfrm>
            <a:off x="2484438" y="6381750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442" name="Line 34"/>
          <p:cNvSpPr>
            <a:spLocks noChangeShapeType="1"/>
          </p:cNvSpPr>
          <p:nvPr/>
        </p:nvSpPr>
        <p:spPr bwMode="auto">
          <a:xfrm>
            <a:off x="2771775" y="638175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443" name="Line 35"/>
          <p:cNvSpPr>
            <a:spLocks noChangeShapeType="1"/>
          </p:cNvSpPr>
          <p:nvPr/>
        </p:nvSpPr>
        <p:spPr bwMode="auto">
          <a:xfrm flipV="1">
            <a:off x="3779838" y="3502025"/>
            <a:ext cx="0" cy="18716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444" name="Text Box 36"/>
          <p:cNvSpPr txBox="1">
            <a:spLocks noChangeArrowheads="1"/>
          </p:cNvSpPr>
          <p:nvPr/>
        </p:nvSpPr>
        <p:spPr bwMode="auto">
          <a:xfrm>
            <a:off x="7740650" y="1557338"/>
            <a:ext cx="517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C</a:t>
            </a:r>
            <a:r>
              <a:rPr lang="en-US" altLang="ja-JP" sz="2400" baseline="30000"/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21906E-6 L 0.12222 0.0407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54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11" y="20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07407E-6 L 0.20868 -0.0636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54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34" y="-3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48148E-6 L 0.14184 -0.1155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454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83" y="-57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38" grpId="0" animBg="1"/>
      <p:bldP spid="145439" grpId="0" animBg="1"/>
      <p:bldP spid="145440" grpId="0" animBg="1"/>
    </p:bld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0000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0000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2605</TotalTime>
  <Words>132</Words>
  <Application>Microsoft Office PowerPoint</Application>
  <PresentationFormat>画面に合わせる (4:3)</PresentationFormat>
  <Paragraphs>44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ＭＳ Ｐゴシック</vt:lpstr>
      <vt:lpstr>ＭＳ Ｐ明朝</vt:lpstr>
      <vt:lpstr>Arial</vt:lpstr>
      <vt:lpstr>Times New Roman</vt:lpstr>
      <vt:lpstr>Wingdings</vt:lpstr>
      <vt:lpstr>Pixel</vt:lpstr>
      <vt:lpstr>情報数理特論B</vt:lpstr>
      <vt:lpstr>誤り訂正符号理論（講義後半）</vt:lpstr>
      <vt:lpstr>符号空間と誤り空間（1）</vt:lpstr>
      <vt:lpstr>符号空間と誤り空間（2）</vt:lpstr>
      <vt:lpstr>符号空間と誤り空間（3）</vt:lpstr>
      <vt:lpstr>線形符号の最小距離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情報数理特論</dc:title>
  <dc:subject>QRコードを作ろう!</dc:subject>
  <dc:creator>幸山直人</dc:creator>
  <cp:lastModifiedBy>KOUYAMA Naoto</cp:lastModifiedBy>
  <cp:revision>258</cp:revision>
  <dcterms:created xsi:type="dcterms:W3CDTF">1601-01-01T00:00:00Z</dcterms:created>
  <dcterms:modified xsi:type="dcterms:W3CDTF">2019-05-21T12:00:30Z</dcterms:modified>
</cp:coreProperties>
</file>