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311" r:id="rId2"/>
    <p:sldId id="471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58" r:id="rId13"/>
    <p:sldId id="361" r:id="rId14"/>
    <p:sldId id="349" r:id="rId15"/>
    <p:sldId id="350" r:id="rId16"/>
    <p:sldId id="351" r:id="rId17"/>
    <p:sldId id="354" r:id="rId18"/>
    <p:sldId id="355" r:id="rId19"/>
    <p:sldId id="356" r:id="rId20"/>
    <p:sldId id="357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486" r:id="rId29"/>
    <p:sldId id="487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DEDEDE"/>
    <a:srgbClr val="C0C0C0"/>
    <a:srgbClr val="FFFF0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746" autoAdjust="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94491F1F-E163-45D5-A229-2D7AF5C64BE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1692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388707CC-BC3D-4C06-B364-1F55B28B2B7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950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3D11CA-65F9-44D1-9F3F-9E0E7075B2D8}" type="slidenum">
              <a:rPr lang="ja-JP" altLang="en-US"/>
              <a:pPr/>
              <a:t>1</a:t>
            </a:fld>
            <a:endParaRPr lang="en-US" altLang="ja-JP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22213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F303EF-83D9-45FD-8212-1ED25B225AF4}" type="slidenum">
              <a:rPr lang="ja-JP" altLang="en-US"/>
              <a:pPr/>
              <a:t>10</a:t>
            </a:fld>
            <a:endParaRPr lang="en-US" altLang="ja-JP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型番：１（２１），誤り訂正レベル：Ｌ</a:t>
            </a:r>
            <a:endParaRPr lang="en-US" altLang="ja-JP"/>
          </a:p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2785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65AB5B-CAB3-4DEB-87F9-4D6E01667263}" type="slidenum">
              <a:rPr lang="ja-JP" altLang="en-US"/>
              <a:pPr/>
              <a:t>11</a:t>
            </a:fld>
            <a:endParaRPr lang="en-US" altLang="ja-JP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型番：７（４５），誤り訂正レベル：Ｌ</a:t>
            </a:r>
            <a:endParaRPr lang="en-US" altLang="ja-JP"/>
          </a:p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9615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8EDD70-D375-42A8-BE3D-32A1D45DB17E}" type="slidenum">
              <a:rPr lang="ja-JP" altLang="en-US"/>
              <a:pPr/>
              <a:t>12</a:t>
            </a:fld>
            <a:endParaRPr lang="en-US" altLang="ja-JP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812851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E42D57-AB44-42A0-8C4E-74015B93BC74}" type="slidenum">
              <a:rPr lang="ja-JP" altLang="en-US"/>
              <a:pPr/>
              <a:t>13</a:t>
            </a:fld>
            <a:endParaRPr lang="en-US" altLang="ja-JP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型番：１（２１）</a:t>
            </a:r>
            <a:endParaRPr lang="en-US" altLang="ja-JP"/>
          </a:p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26657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FC6126-6754-4524-AF25-17A7D98985A1}" type="slidenum">
              <a:rPr lang="ja-JP" altLang="en-US"/>
              <a:pPr/>
              <a:t>14</a:t>
            </a:fld>
            <a:endParaRPr lang="en-US" altLang="ja-JP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型番：７（４５），誤り訂正レベル：Ｌ</a:t>
            </a:r>
            <a:endParaRPr lang="en-US" altLang="ja-JP"/>
          </a:p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30058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538DD1-DF6B-40B4-ACA8-0C5E47947CA8}" type="slidenum">
              <a:rPr lang="ja-JP" altLang="en-US"/>
              <a:pPr/>
              <a:t>15</a:t>
            </a:fld>
            <a:endParaRPr lang="en-US" altLang="ja-JP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型番：７（４５），誤り訂正レベル：Ｌ</a:t>
            </a:r>
            <a:endParaRPr lang="en-US" altLang="ja-JP"/>
          </a:p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25400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6AE473-B465-42ED-87EC-B3D3C13C9115}" type="slidenum">
              <a:rPr lang="ja-JP" altLang="en-US"/>
              <a:pPr/>
              <a:t>16</a:t>
            </a:fld>
            <a:endParaRPr lang="en-US" altLang="ja-JP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01862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D5D828-6390-42E2-A5DE-1463E4A7AAFD}" type="slidenum">
              <a:rPr lang="ja-JP" altLang="en-US"/>
              <a:pPr/>
              <a:t>17</a:t>
            </a:fld>
            <a:endParaRPr lang="en-US" altLang="ja-JP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76564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3DF46D-DD37-4E10-872E-4DF12BF0A2AA}" type="slidenum">
              <a:rPr lang="ja-JP" altLang="en-US"/>
              <a:pPr/>
              <a:t>18</a:t>
            </a:fld>
            <a:endParaRPr lang="en-US" altLang="ja-JP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988848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77AC51-3349-4BAB-8D4E-6D9111F677CF}" type="slidenum">
              <a:rPr lang="ja-JP" altLang="en-US"/>
              <a:pPr/>
              <a:t>19</a:t>
            </a:fld>
            <a:endParaRPr lang="en-US" altLang="ja-JP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04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EEDEDA-87BD-4D87-8B00-A5FC67BA0F1B}" type="slidenum">
              <a:rPr lang="ja-JP" altLang="en-US"/>
              <a:pPr/>
              <a:t>2</a:t>
            </a:fld>
            <a:endParaRPr lang="en-US" altLang="ja-JP"/>
          </a:p>
        </p:txBody>
      </p:sp>
      <p:sp>
        <p:nvSpPr>
          <p:cNvPr id="39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62539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3E12F-91F9-4D72-8EB4-9D5BA3534BFF}" type="slidenum">
              <a:rPr lang="ja-JP" altLang="en-US"/>
              <a:pPr/>
              <a:t>20</a:t>
            </a:fld>
            <a:endParaRPr lang="en-US" altLang="ja-JP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型番：７（４５），誤り訂正レベル：Ｌ</a:t>
            </a:r>
            <a:endParaRPr lang="en-US" altLang="ja-JP"/>
          </a:p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90768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977525-22BE-4F4C-A926-18AFEDF9DF49}" type="slidenum">
              <a:rPr lang="ja-JP" altLang="en-US"/>
              <a:pPr/>
              <a:t>21</a:t>
            </a:fld>
            <a:endParaRPr lang="en-US" altLang="ja-JP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型番：１（２１）</a:t>
            </a:r>
            <a:endParaRPr lang="en-US" altLang="ja-JP"/>
          </a:p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97276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9B2D10-F383-4E65-B3DA-ECCC2BC8D544}" type="slidenum">
              <a:rPr lang="ja-JP" altLang="en-US"/>
              <a:pPr/>
              <a:t>22</a:t>
            </a:fld>
            <a:endParaRPr lang="en-US" altLang="ja-JP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94098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3226D5-ADCC-4EDA-B53C-F3C3FBEC2C8A}" type="slidenum">
              <a:rPr lang="ja-JP" altLang="en-US"/>
              <a:pPr/>
              <a:t>23</a:t>
            </a:fld>
            <a:endParaRPr lang="en-US" altLang="ja-JP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051138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B6B9D2-4061-497C-AAB9-4AF2517A32C3}" type="slidenum">
              <a:rPr lang="ja-JP" altLang="en-US"/>
              <a:pPr/>
              <a:t>24</a:t>
            </a:fld>
            <a:endParaRPr lang="en-US" altLang="ja-JP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28131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51F54C-7DB8-41C8-955E-37F88604DACA}" type="slidenum">
              <a:rPr lang="ja-JP" altLang="en-US"/>
              <a:pPr/>
              <a:t>25</a:t>
            </a:fld>
            <a:endParaRPr lang="en-US" altLang="ja-JP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21252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7C27BF-C90E-4EC3-946B-CF236C602246}" type="slidenum">
              <a:rPr lang="ja-JP" altLang="en-US"/>
              <a:pPr/>
              <a:t>26</a:t>
            </a:fld>
            <a:endParaRPr lang="en-US" altLang="ja-JP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214555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60432A-FC00-4044-9334-568EF344B5AD}" type="slidenum">
              <a:rPr lang="ja-JP" altLang="en-US"/>
              <a:pPr/>
              <a:t>27</a:t>
            </a:fld>
            <a:endParaRPr lang="en-US" altLang="ja-JP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9887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5720BB-619A-4BB5-82C7-937AC365ECE1}" type="slidenum">
              <a:rPr lang="ja-JP" altLang="en-US"/>
              <a:pPr/>
              <a:t>3</a:t>
            </a:fld>
            <a:endParaRPr lang="en-US" altLang="ja-JP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型番：７（４５），誤り訂正レベル：Ｌ</a:t>
            </a:r>
            <a:endParaRPr lang="en-US" altLang="ja-JP"/>
          </a:p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6907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0AF0E9-C9FF-4ABA-9307-F9FF394502B0}" type="slidenum">
              <a:rPr lang="ja-JP" altLang="en-US"/>
              <a:pPr/>
              <a:t>4</a:t>
            </a:fld>
            <a:endParaRPr lang="en-US" altLang="ja-JP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型番：７（４５），誤り訂正レベル：Ｌ</a:t>
            </a:r>
            <a:endParaRPr lang="en-US" altLang="ja-JP"/>
          </a:p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27585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C1BCDF-FA30-4789-B81B-2B43AA120239}" type="slidenum">
              <a:rPr lang="ja-JP" altLang="en-US"/>
              <a:pPr/>
              <a:t>5</a:t>
            </a:fld>
            <a:endParaRPr lang="en-US" altLang="ja-JP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6174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9D7828-D939-481D-BC63-E8E60B371D9E}" type="slidenum">
              <a:rPr lang="ja-JP" altLang="en-US"/>
              <a:pPr/>
              <a:t>6</a:t>
            </a:fld>
            <a:endParaRPr lang="en-US" altLang="ja-JP"/>
          </a:p>
        </p:txBody>
      </p:sp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型番：７（４５），誤り訂正レベル：Ｌ</a:t>
            </a:r>
            <a:endParaRPr lang="en-US" altLang="ja-JP"/>
          </a:p>
          <a:p>
            <a:r>
              <a:rPr lang="ja-JP" altLang="en-US"/>
              <a:t>型番：７（２９），誤り訂正レベル：Ｌ</a:t>
            </a:r>
            <a:endParaRPr lang="en-US" altLang="ja-JP"/>
          </a:p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17226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42AF81-02E4-46C2-999F-D6FB8D2ED7F9}" type="slidenum">
              <a:rPr lang="ja-JP" altLang="en-US"/>
              <a:pPr/>
              <a:t>7</a:t>
            </a:fld>
            <a:endParaRPr lang="en-US" altLang="ja-JP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型番：７（４５），誤り訂正レベル：Ｌ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088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F45A44-FD77-48F4-BCFA-E1CC6C665B33}" type="slidenum">
              <a:rPr lang="ja-JP" altLang="en-US"/>
              <a:pPr/>
              <a:t>8</a:t>
            </a:fld>
            <a:endParaRPr lang="en-US" altLang="ja-JP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型番：７（４５），誤り訂正レベル：Ｌ</a:t>
            </a:r>
            <a:endParaRPr lang="en-US" altLang="ja-JP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2551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952E46-658F-4783-9769-A9BA7838CF22}" type="slidenum">
              <a:rPr lang="ja-JP" altLang="en-US"/>
              <a:pPr/>
              <a:t>9</a:t>
            </a:fld>
            <a:endParaRPr lang="en-US" altLang="ja-JP"/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型番：１（２１），誤り訂正レベル：Ｌ</a:t>
            </a:r>
            <a:endParaRPr lang="en-US" altLang="ja-JP"/>
          </a:p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072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92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9237" name="Text Box 21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/>
              <a:t>担当教員： 幸山 直人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6190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391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タイトル、クリップ アート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オンライン画像のプレースホルダー 2"/>
          <p:cNvSpPr>
            <a:spLocks noGrp="1"/>
          </p:cNvSpPr>
          <p:nvPr>
            <p:ph type="clipArt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27448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37872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7755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557338"/>
            <a:ext cx="8229600" cy="4895850"/>
          </a:xfrm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1210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2074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35733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4145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5292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58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1958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527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6888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622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209" name="Text Box 17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kumimoji="0" lang="en-US" altLang="ja-JP" sz="1800" b="1" dirty="0">
                <a:solidFill>
                  <a:schemeClr val="bg1"/>
                </a:solidFill>
              </a:rPr>
              <a:t>2019</a:t>
            </a:r>
            <a:r>
              <a:rPr kumimoji="0" lang="ja-JP" altLang="en-US" sz="1800" b="1" dirty="0">
                <a:solidFill>
                  <a:schemeClr val="bg1"/>
                </a:solidFill>
              </a:rPr>
              <a:t>年度　情報数理特論</a:t>
            </a:r>
            <a:r>
              <a:rPr kumimoji="0" lang="en-US" altLang="ja-JP" sz="1800" b="1" dirty="0">
                <a:solidFill>
                  <a:schemeClr val="bg1"/>
                </a:solidFill>
              </a:rPr>
              <a:t>B</a:t>
            </a:r>
            <a:endParaRPr lang="en-US" altLang="ja-JP" sz="18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情報数理特論</a:t>
            </a:r>
            <a:r>
              <a:rPr lang="en-US" altLang="ja-JP" dirty="0"/>
              <a:t>B</a:t>
            </a:r>
            <a:endParaRPr lang="ja-JP" altLang="en-US" dirty="0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ja-JP" altLang="en-US" sz="3000"/>
              <a:t>～ </a:t>
            </a:r>
            <a:r>
              <a:rPr lang="en-US" altLang="ja-JP" sz="3000"/>
              <a:t>QR</a:t>
            </a:r>
            <a:r>
              <a:rPr lang="ja-JP" altLang="en-US" sz="3000"/>
              <a:t>コードを作ろう！（１） ～</a:t>
            </a:r>
          </a:p>
        </p:txBody>
      </p:sp>
      <p:sp>
        <p:nvSpPr>
          <p:cNvPr id="153604" name="Text Box 4"/>
          <p:cNvSpPr txBox="1">
            <a:spLocks noChangeArrowheads="1"/>
          </p:cNvSpPr>
          <p:nvPr/>
        </p:nvSpPr>
        <p:spPr bwMode="auto">
          <a:xfrm>
            <a:off x="3276600" y="1706563"/>
            <a:ext cx="4895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800" b="1" dirty="0">
                <a:solidFill>
                  <a:schemeClr val="bg1"/>
                </a:solidFill>
              </a:rPr>
              <a:t>2019</a:t>
            </a:r>
            <a:r>
              <a:rPr lang="ja-JP" altLang="en-US" sz="2800" b="1" dirty="0">
                <a:solidFill>
                  <a:schemeClr val="bg1"/>
                </a:solidFill>
              </a:rPr>
              <a:t>年度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ちょっと実験</a:t>
            </a:r>
          </a:p>
        </p:txBody>
      </p:sp>
      <p:pic>
        <p:nvPicPr>
          <p:cNvPr id="233475" name="Picture 3" descr="qrcodeS029V01_2_8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36513" y="1341438"/>
            <a:ext cx="4895851" cy="4895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3476" name="Line 4"/>
          <p:cNvSpPr>
            <a:spLocks noChangeShapeType="1"/>
          </p:cNvSpPr>
          <p:nvPr/>
        </p:nvSpPr>
        <p:spPr bwMode="auto">
          <a:xfrm>
            <a:off x="611188" y="3430588"/>
            <a:ext cx="1512887" cy="0"/>
          </a:xfrm>
          <a:prstGeom prst="line">
            <a:avLst/>
          </a:prstGeom>
          <a:noFill/>
          <a:ln w="1905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3477" name="Line 5"/>
          <p:cNvSpPr>
            <a:spLocks noChangeShapeType="1"/>
          </p:cNvSpPr>
          <p:nvPr/>
        </p:nvSpPr>
        <p:spPr bwMode="auto">
          <a:xfrm>
            <a:off x="2051050" y="1990725"/>
            <a:ext cx="0" cy="1439863"/>
          </a:xfrm>
          <a:prstGeom prst="line">
            <a:avLst/>
          </a:prstGeom>
          <a:noFill/>
          <a:ln w="1905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33478" name="Picture 6" descr="qrcodeS029V01_2_8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84663" y="1343025"/>
            <a:ext cx="4895850" cy="4895850"/>
          </a:xfrm>
          <a:noFill/>
          <a:ln/>
        </p:spPr>
      </p:pic>
      <p:sp>
        <p:nvSpPr>
          <p:cNvPr id="233479" name="Line 7"/>
          <p:cNvSpPr>
            <a:spLocks noChangeShapeType="1"/>
          </p:cNvSpPr>
          <p:nvPr/>
        </p:nvSpPr>
        <p:spPr bwMode="auto">
          <a:xfrm>
            <a:off x="4932363" y="3432175"/>
            <a:ext cx="1512887" cy="0"/>
          </a:xfrm>
          <a:prstGeom prst="line">
            <a:avLst/>
          </a:prstGeom>
          <a:noFill/>
          <a:ln w="1905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3480" name="Line 8"/>
          <p:cNvSpPr>
            <a:spLocks noChangeShapeType="1"/>
          </p:cNvSpPr>
          <p:nvPr/>
        </p:nvSpPr>
        <p:spPr bwMode="auto">
          <a:xfrm>
            <a:off x="6372225" y="1992313"/>
            <a:ext cx="0" cy="1439862"/>
          </a:xfrm>
          <a:prstGeom prst="line">
            <a:avLst/>
          </a:prstGeom>
          <a:noFill/>
          <a:ln w="1905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3481" name="Line 9"/>
          <p:cNvSpPr>
            <a:spLocks noChangeShapeType="1"/>
          </p:cNvSpPr>
          <p:nvPr/>
        </p:nvSpPr>
        <p:spPr bwMode="auto">
          <a:xfrm>
            <a:off x="6372225" y="4365625"/>
            <a:ext cx="0" cy="1223963"/>
          </a:xfrm>
          <a:prstGeom prst="line">
            <a:avLst/>
          </a:prstGeom>
          <a:noFill/>
          <a:ln w="1905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3482" name="Line 10"/>
          <p:cNvSpPr>
            <a:spLocks noChangeShapeType="1"/>
          </p:cNvSpPr>
          <p:nvPr/>
        </p:nvSpPr>
        <p:spPr bwMode="auto">
          <a:xfrm>
            <a:off x="7165975" y="3429000"/>
            <a:ext cx="1366838" cy="0"/>
          </a:xfrm>
          <a:prstGeom prst="line">
            <a:avLst/>
          </a:prstGeom>
          <a:noFill/>
          <a:ln w="1905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3483" name="Text Box 11"/>
          <p:cNvSpPr txBox="1">
            <a:spLocks noChangeArrowheads="1"/>
          </p:cNvSpPr>
          <p:nvPr/>
        </p:nvSpPr>
        <p:spPr bwMode="auto">
          <a:xfrm>
            <a:off x="431800" y="6375400"/>
            <a:ext cx="8361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1800" b="1">
                <a:solidFill>
                  <a:srgbClr val="FF0000"/>
                </a:solidFill>
              </a:rPr>
              <a:t>次に述べるマスクパターン（８種類）を推定して復号化するため正しく読み込めてしまう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8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22" name="Picture 2" descr="qrcodeM053V07_6_マスクパターン白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1013" y="1700213"/>
            <a:ext cx="4019550" cy="4019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55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マスク処理</a:t>
            </a:r>
          </a:p>
        </p:txBody>
      </p:sp>
      <p:pic>
        <p:nvPicPr>
          <p:cNvPr id="235524" name="Picture 4" descr="qrcodeM053V07_6_マスクパターン黒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1695450"/>
            <a:ext cx="4038600" cy="403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5526" name="Text Box 6"/>
          <p:cNvSpPr txBox="1">
            <a:spLocks noChangeArrowheads="1"/>
          </p:cNvSpPr>
          <p:nvPr/>
        </p:nvSpPr>
        <p:spPr bwMode="auto">
          <a:xfrm>
            <a:off x="2160588" y="5734050"/>
            <a:ext cx="4822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白と黒のモジュールがまばらになるように！</a:t>
            </a:r>
          </a:p>
        </p:txBody>
      </p:sp>
      <p:sp>
        <p:nvSpPr>
          <p:cNvPr id="235527" name="AutoShape 7"/>
          <p:cNvSpPr>
            <a:spLocks noChangeArrowheads="1"/>
          </p:cNvSpPr>
          <p:nvPr/>
        </p:nvSpPr>
        <p:spPr bwMode="auto">
          <a:xfrm>
            <a:off x="898525" y="2133600"/>
            <a:ext cx="3168650" cy="316865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528" name="AutoShape 8"/>
          <p:cNvSpPr>
            <a:spLocks noChangeArrowheads="1"/>
          </p:cNvSpPr>
          <p:nvPr/>
        </p:nvSpPr>
        <p:spPr bwMode="auto">
          <a:xfrm>
            <a:off x="5003800" y="2132013"/>
            <a:ext cx="3168650" cy="316865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35529" name="Picture 9" descr="qrcodeM053V07_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84438" y="1714500"/>
            <a:ext cx="4019550" cy="4019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235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2355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2355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2355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35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5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6" grpId="0"/>
      <p:bldP spid="235527" grpId="0" animBg="1"/>
      <p:bldP spid="235527" grpId="1" animBg="1"/>
      <p:bldP spid="235528" grpId="0" animBg="1"/>
      <p:bldP spid="235528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マスクパターンの種類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38877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800"/>
              <a:t>000</a:t>
            </a:r>
            <a:r>
              <a:rPr lang="ja-JP" altLang="en-US" sz="2800"/>
              <a:t>： </a:t>
            </a:r>
            <a:r>
              <a:rPr lang="ja-JP" altLang="en-US" sz="2800">
                <a:sym typeface="Wingdings" panose="05000000000000000000" pitchFamily="2" charset="2"/>
              </a:rPr>
              <a:t>（</a:t>
            </a:r>
            <a:r>
              <a:rPr lang="en-US" altLang="ja-JP" sz="2800"/>
              <a:t>i</a:t>
            </a:r>
            <a:r>
              <a:rPr lang="ja-JP" altLang="en-US" sz="2800"/>
              <a:t>＋</a:t>
            </a:r>
            <a:r>
              <a:rPr lang="en-US" altLang="ja-JP" sz="2800"/>
              <a:t>j</a:t>
            </a:r>
            <a:r>
              <a:rPr lang="ja-JP" altLang="en-US" sz="2800"/>
              <a:t>） </a:t>
            </a:r>
            <a:r>
              <a:rPr lang="en-US" altLang="ja-JP" sz="2800"/>
              <a:t>mod 2</a:t>
            </a:r>
            <a:r>
              <a:rPr lang="ja-JP" altLang="en-US" sz="2800"/>
              <a:t>＝</a:t>
            </a:r>
            <a:r>
              <a:rPr lang="en-US" altLang="ja-JP" sz="2800"/>
              <a:t>0</a:t>
            </a:r>
          </a:p>
          <a:p>
            <a:pPr>
              <a:lnSpc>
                <a:spcPct val="90000"/>
              </a:lnSpc>
            </a:pPr>
            <a:r>
              <a:rPr lang="en-US" altLang="ja-JP" sz="2800"/>
              <a:t>001</a:t>
            </a:r>
            <a:r>
              <a:rPr lang="ja-JP" altLang="en-US" sz="2800"/>
              <a:t>： </a:t>
            </a:r>
            <a:r>
              <a:rPr lang="en-US" altLang="ja-JP" sz="2800"/>
              <a:t>i</a:t>
            </a:r>
            <a:r>
              <a:rPr lang="ja-JP" altLang="en-US" sz="2800"/>
              <a:t> </a:t>
            </a:r>
            <a:r>
              <a:rPr lang="en-US" altLang="ja-JP" sz="2800"/>
              <a:t>mod 2</a:t>
            </a:r>
            <a:r>
              <a:rPr lang="ja-JP" altLang="en-US" sz="2800"/>
              <a:t>＝</a:t>
            </a:r>
            <a:r>
              <a:rPr lang="en-US" altLang="ja-JP" sz="2800"/>
              <a:t>0</a:t>
            </a:r>
            <a:endParaRPr lang="ja-JP" altLang="en-US" sz="2800"/>
          </a:p>
          <a:p>
            <a:pPr>
              <a:lnSpc>
                <a:spcPct val="90000"/>
              </a:lnSpc>
            </a:pPr>
            <a:r>
              <a:rPr lang="en-US" altLang="ja-JP" sz="2800"/>
              <a:t>010</a:t>
            </a:r>
            <a:r>
              <a:rPr lang="ja-JP" altLang="en-US" sz="2800"/>
              <a:t>： </a:t>
            </a:r>
            <a:r>
              <a:rPr lang="en-US" altLang="ja-JP" sz="2800"/>
              <a:t>j</a:t>
            </a:r>
            <a:r>
              <a:rPr lang="ja-JP" altLang="en-US" sz="2800"/>
              <a:t> </a:t>
            </a:r>
            <a:r>
              <a:rPr lang="en-US" altLang="ja-JP" sz="2800"/>
              <a:t>mod 3</a:t>
            </a:r>
            <a:r>
              <a:rPr lang="ja-JP" altLang="en-US" sz="2800"/>
              <a:t>＝</a:t>
            </a:r>
            <a:r>
              <a:rPr lang="en-US" altLang="ja-JP" sz="2800"/>
              <a:t>0</a:t>
            </a:r>
            <a:endParaRPr lang="ja-JP" altLang="en-US" sz="2800"/>
          </a:p>
          <a:p>
            <a:pPr>
              <a:lnSpc>
                <a:spcPct val="90000"/>
              </a:lnSpc>
            </a:pPr>
            <a:r>
              <a:rPr lang="en-US" altLang="ja-JP" sz="2800"/>
              <a:t>011</a:t>
            </a:r>
            <a:r>
              <a:rPr lang="ja-JP" altLang="en-US" sz="2800"/>
              <a:t>： </a:t>
            </a:r>
            <a:r>
              <a:rPr lang="ja-JP" altLang="en-US" sz="2800">
                <a:sym typeface="Wingdings" panose="05000000000000000000" pitchFamily="2" charset="2"/>
              </a:rPr>
              <a:t>（</a:t>
            </a:r>
            <a:r>
              <a:rPr lang="en-US" altLang="ja-JP" sz="2800"/>
              <a:t>i</a:t>
            </a:r>
            <a:r>
              <a:rPr lang="ja-JP" altLang="en-US" sz="2800"/>
              <a:t>＋</a:t>
            </a:r>
            <a:r>
              <a:rPr lang="en-US" altLang="ja-JP" sz="2800"/>
              <a:t>j</a:t>
            </a:r>
            <a:r>
              <a:rPr lang="ja-JP" altLang="en-US" sz="2800"/>
              <a:t>） </a:t>
            </a:r>
            <a:r>
              <a:rPr lang="en-US" altLang="ja-JP" sz="2800"/>
              <a:t>mod 3</a:t>
            </a:r>
            <a:r>
              <a:rPr lang="ja-JP" altLang="en-US" sz="2800"/>
              <a:t>＝</a:t>
            </a:r>
            <a:r>
              <a:rPr lang="en-US" altLang="ja-JP" sz="2800"/>
              <a:t>0</a:t>
            </a:r>
            <a:endParaRPr lang="ja-JP" altLang="en-US" sz="2800"/>
          </a:p>
          <a:p>
            <a:pPr>
              <a:lnSpc>
                <a:spcPct val="90000"/>
              </a:lnSpc>
            </a:pPr>
            <a:r>
              <a:rPr lang="en-US" altLang="ja-JP" sz="2800"/>
              <a:t>100</a:t>
            </a:r>
            <a:r>
              <a:rPr lang="ja-JP" altLang="en-US" sz="2800"/>
              <a:t>： </a:t>
            </a:r>
            <a:r>
              <a:rPr lang="ja-JP" altLang="en-US" sz="2800">
                <a:sym typeface="Wingdings" panose="05000000000000000000" pitchFamily="2" charset="2"/>
              </a:rPr>
              <a:t>（（</a:t>
            </a:r>
            <a:r>
              <a:rPr lang="en-US" altLang="ja-JP" sz="2800"/>
              <a:t>i div 2</a:t>
            </a:r>
            <a:r>
              <a:rPr lang="ja-JP" altLang="en-US" sz="2800"/>
              <a:t>）＋（</a:t>
            </a:r>
            <a:r>
              <a:rPr lang="en-US" altLang="ja-JP" sz="2800"/>
              <a:t>j div 3</a:t>
            </a:r>
            <a:r>
              <a:rPr lang="ja-JP" altLang="en-US" sz="2800"/>
              <a:t>）） </a:t>
            </a:r>
            <a:r>
              <a:rPr lang="en-US" altLang="ja-JP" sz="2800"/>
              <a:t>mod 2</a:t>
            </a:r>
            <a:r>
              <a:rPr lang="ja-JP" altLang="en-US" sz="2800"/>
              <a:t>＝</a:t>
            </a:r>
            <a:r>
              <a:rPr lang="en-US" altLang="ja-JP" sz="2800"/>
              <a:t>0</a:t>
            </a:r>
            <a:endParaRPr lang="ja-JP" altLang="en-US" sz="2800"/>
          </a:p>
          <a:p>
            <a:pPr>
              <a:lnSpc>
                <a:spcPct val="90000"/>
              </a:lnSpc>
            </a:pPr>
            <a:r>
              <a:rPr lang="en-US" altLang="ja-JP" sz="2800"/>
              <a:t>101</a:t>
            </a:r>
            <a:r>
              <a:rPr lang="ja-JP" altLang="en-US" sz="2800"/>
              <a:t>： </a:t>
            </a:r>
            <a:r>
              <a:rPr lang="ja-JP" altLang="en-US" sz="2800">
                <a:sym typeface="Wingdings" panose="05000000000000000000" pitchFamily="2" charset="2"/>
              </a:rPr>
              <a:t>（</a:t>
            </a:r>
            <a:r>
              <a:rPr lang="en-US" altLang="ja-JP" sz="2800"/>
              <a:t>i</a:t>
            </a:r>
            <a:r>
              <a:rPr lang="ja-JP" altLang="en-US" sz="2800"/>
              <a:t>＊</a:t>
            </a:r>
            <a:r>
              <a:rPr lang="en-US" altLang="ja-JP" sz="2800"/>
              <a:t>j</a:t>
            </a:r>
            <a:r>
              <a:rPr lang="ja-JP" altLang="en-US" sz="2800"/>
              <a:t>） </a:t>
            </a:r>
            <a:r>
              <a:rPr lang="en-US" altLang="ja-JP" sz="2800"/>
              <a:t>mod 2</a:t>
            </a:r>
            <a:r>
              <a:rPr lang="ja-JP" altLang="en-US" sz="2800"/>
              <a:t>＋</a:t>
            </a:r>
            <a:r>
              <a:rPr lang="ja-JP" altLang="en-US" sz="2800">
                <a:sym typeface="Wingdings" panose="05000000000000000000" pitchFamily="2" charset="2"/>
              </a:rPr>
              <a:t>（</a:t>
            </a:r>
            <a:r>
              <a:rPr lang="en-US" altLang="ja-JP" sz="2800"/>
              <a:t>i</a:t>
            </a:r>
            <a:r>
              <a:rPr lang="ja-JP" altLang="en-US" sz="2800"/>
              <a:t>＊</a:t>
            </a:r>
            <a:r>
              <a:rPr lang="en-US" altLang="ja-JP" sz="2800"/>
              <a:t>j</a:t>
            </a:r>
            <a:r>
              <a:rPr lang="ja-JP" altLang="en-US" sz="2800"/>
              <a:t>） </a:t>
            </a:r>
            <a:r>
              <a:rPr lang="en-US" altLang="ja-JP" sz="2800"/>
              <a:t>mod 3</a:t>
            </a:r>
            <a:r>
              <a:rPr lang="ja-JP" altLang="en-US" sz="2800"/>
              <a:t>＝</a:t>
            </a:r>
            <a:r>
              <a:rPr lang="en-US" altLang="ja-JP" sz="2800"/>
              <a:t>0</a:t>
            </a:r>
            <a:endParaRPr lang="ja-JP" altLang="en-US" sz="2800"/>
          </a:p>
          <a:p>
            <a:pPr>
              <a:lnSpc>
                <a:spcPct val="90000"/>
              </a:lnSpc>
            </a:pPr>
            <a:r>
              <a:rPr lang="en-US" altLang="ja-JP" sz="2800"/>
              <a:t>110</a:t>
            </a:r>
            <a:r>
              <a:rPr lang="ja-JP" altLang="en-US" sz="2800"/>
              <a:t>： </a:t>
            </a:r>
            <a:r>
              <a:rPr lang="ja-JP" altLang="en-US" sz="2400"/>
              <a:t>（</a:t>
            </a:r>
            <a:r>
              <a:rPr lang="ja-JP" altLang="en-US" sz="2400">
                <a:sym typeface="Wingdings" panose="05000000000000000000" pitchFamily="2" charset="2"/>
              </a:rPr>
              <a:t>（</a:t>
            </a:r>
            <a:r>
              <a:rPr lang="en-US" altLang="ja-JP" sz="2400"/>
              <a:t>i</a:t>
            </a:r>
            <a:r>
              <a:rPr lang="ja-JP" altLang="en-US" sz="2400"/>
              <a:t>＊</a:t>
            </a:r>
            <a:r>
              <a:rPr lang="en-US" altLang="ja-JP" sz="2400"/>
              <a:t>j</a:t>
            </a:r>
            <a:r>
              <a:rPr lang="ja-JP" altLang="en-US" sz="2400"/>
              <a:t>） </a:t>
            </a:r>
            <a:r>
              <a:rPr lang="en-US" altLang="ja-JP" sz="2400"/>
              <a:t>mod 2</a:t>
            </a:r>
            <a:r>
              <a:rPr lang="ja-JP" altLang="en-US" sz="2400"/>
              <a:t>＋</a:t>
            </a:r>
            <a:r>
              <a:rPr lang="ja-JP" altLang="en-US" sz="2400">
                <a:sym typeface="Wingdings" panose="05000000000000000000" pitchFamily="2" charset="2"/>
              </a:rPr>
              <a:t>（</a:t>
            </a:r>
            <a:r>
              <a:rPr lang="en-US" altLang="ja-JP" sz="2400"/>
              <a:t>i</a:t>
            </a:r>
            <a:r>
              <a:rPr lang="ja-JP" altLang="en-US" sz="2400"/>
              <a:t>＊</a:t>
            </a:r>
            <a:r>
              <a:rPr lang="en-US" altLang="ja-JP" sz="2400"/>
              <a:t>j</a:t>
            </a:r>
            <a:r>
              <a:rPr lang="ja-JP" altLang="en-US" sz="2400"/>
              <a:t>） </a:t>
            </a:r>
            <a:r>
              <a:rPr lang="en-US" altLang="ja-JP" sz="2400"/>
              <a:t>mod 3</a:t>
            </a:r>
            <a:r>
              <a:rPr lang="ja-JP" altLang="en-US" sz="2400"/>
              <a:t>） </a:t>
            </a:r>
            <a:r>
              <a:rPr lang="en-US" altLang="ja-JP" sz="2400"/>
              <a:t>mod 2</a:t>
            </a:r>
            <a:r>
              <a:rPr lang="ja-JP" altLang="en-US" sz="2400"/>
              <a:t>＝</a:t>
            </a:r>
            <a:r>
              <a:rPr lang="en-US" altLang="ja-JP" sz="2400"/>
              <a:t>0</a:t>
            </a:r>
            <a:endParaRPr lang="ja-JP" altLang="en-US" sz="2400"/>
          </a:p>
          <a:p>
            <a:pPr>
              <a:lnSpc>
                <a:spcPct val="90000"/>
              </a:lnSpc>
            </a:pPr>
            <a:r>
              <a:rPr lang="en-US" altLang="ja-JP" sz="2800"/>
              <a:t>111</a:t>
            </a:r>
            <a:r>
              <a:rPr lang="ja-JP" altLang="en-US" sz="2800"/>
              <a:t>： </a:t>
            </a:r>
            <a:r>
              <a:rPr lang="ja-JP" altLang="en-US" sz="2400"/>
              <a:t>（</a:t>
            </a:r>
            <a:r>
              <a:rPr lang="ja-JP" altLang="en-US" sz="2400">
                <a:sym typeface="Wingdings" panose="05000000000000000000" pitchFamily="2" charset="2"/>
              </a:rPr>
              <a:t>（</a:t>
            </a:r>
            <a:r>
              <a:rPr lang="en-US" altLang="ja-JP" sz="2400"/>
              <a:t>i</a:t>
            </a:r>
            <a:r>
              <a:rPr lang="ja-JP" altLang="en-US" sz="2400"/>
              <a:t>＊</a:t>
            </a:r>
            <a:r>
              <a:rPr lang="en-US" altLang="ja-JP" sz="2400"/>
              <a:t>j</a:t>
            </a:r>
            <a:r>
              <a:rPr lang="ja-JP" altLang="en-US" sz="2400"/>
              <a:t>） </a:t>
            </a:r>
            <a:r>
              <a:rPr lang="en-US" altLang="ja-JP" sz="2400"/>
              <a:t>mod 3</a:t>
            </a:r>
            <a:r>
              <a:rPr lang="ja-JP" altLang="en-US" sz="2400"/>
              <a:t>＋</a:t>
            </a:r>
            <a:r>
              <a:rPr lang="ja-JP" altLang="en-US" sz="2400">
                <a:sym typeface="Wingdings" panose="05000000000000000000" pitchFamily="2" charset="2"/>
              </a:rPr>
              <a:t>（</a:t>
            </a:r>
            <a:r>
              <a:rPr lang="en-US" altLang="ja-JP" sz="2400"/>
              <a:t>i</a:t>
            </a:r>
            <a:r>
              <a:rPr lang="ja-JP" altLang="en-US" sz="2400"/>
              <a:t>＋</a:t>
            </a:r>
            <a:r>
              <a:rPr lang="en-US" altLang="ja-JP" sz="2400"/>
              <a:t>j</a:t>
            </a:r>
            <a:r>
              <a:rPr lang="ja-JP" altLang="en-US" sz="2400"/>
              <a:t>） </a:t>
            </a:r>
            <a:r>
              <a:rPr lang="en-US" altLang="ja-JP" sz="2400"/>
              <a:t>mod 2</a:t>
            </a:r>
            <a:r>
              <a:rPr lang="ja-JP" altLang="en-US" sz="2400"/>
              <a:t>） </a:t>
            </a:r>
            <a:r>
              <a:rPr lang="en-US" altLang="ja-JP" sz="2400"/>
              <a:t>mod 2</a:t>
            </a:r>
            <a:r>
              <a:rPr lang="ja-JP" altLang="en-US" sz="2400"/>
              <a:t>＝</a:t>
            </a:r>
            <a:r>
              <a:rPr lang="en-US" altLang="ja-JP" sz="2400"/>
              <a:t>0</a:t>
            </a:r>
            <a:endParaRPr lang="ja-JP" altLang="en-US" sz="2800"/>
          </a:p>
          <a:p>
            <a:pPr>
              <a:lnSpc>
                <a:spcPct val="90000"/>
              </a:lnSpc>
            </a:pPr>
            <a:endParaRPr kumimoji="0" lang="ja-JP" altLang="en-US" sz="2800"/>
          </a:p>
        </p:txBody>
      </p:sp>
      <p:sp>
        <p:nvSpPr>
          <p:cNvPr id="256004" name="Text Box 4"/>
          <p:cNvSpPr txBox="1">
            <a:spLocks noChangeArrowheads="1"/>
          </p:cNvSpPr>
          <p:nvPr/>
        </p:nvSpPr>
        <p:spPr bwMode="auto">
          <a:xfrm>
            <a:off x="411163" y="5895975"/>
            <a:ext cx="8321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条件式が真であれば黒（</a:t>
            </a:r>
            <a:r>
              <a:rPr lang="en-US" altLang="ja-JP" sz="2400"/>
              <a:t>1</a:t>
            </a:r>
            <a:r>
              <a:rPr lang="ja-JP" altLang="en-US" sz="2400"/>
              <a:t>）で、偽であれば白（</a:t>
            </a:r>
            <a:r>
              <a:rPr lang="en-US" altLang="ja-JP" sz="2400"/>
              <a:t>0</a:t>
            </a:r>
            <a:r>
              <a:rPr lang="ja-JP" altLang="en-US" sz="2400"/>
              <a:t>）でマスクを施す</a:t>
            </a:r>
            <a:endParaRPr lang="en-US" altLang="ja-JP" sz="2400"/>
          </a:p>
        </p:txBody>
      </p:sp>
      <p:sp>
        <p:nvSpPr>
          <p:cNvPr id="256005" name="Text Box 5"/>
          <p:cNvSpPr txBox="1">
            <a:spLocks noChangeArrowheads="1"/>
          </p:cNvSpPr>
          <p:nvPr/>
        </p:nvSpPr>
        <p:spPr bwMode="auto">
          <a:xfrm>
            <a:off x="4779963" y="2035175"/>
            <a:ext cx="4278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FF"/>
                </a:solidFill>
              </a:rPr>
              <a:t>“X mod 2”</a:t>
            </a:r>
            <a:r>
              <a:rPr lang="ja-JP" altLang="en-US" sz="2400">
                <a:solidFill>
                  <a:srgbClr val="0000FF"/>
                </a:solidFill>
              </a:rPr>
              <a:t>は</a:t>
            </a:r>
            <a:r>
              <a:rPr lang="en-US" altLang="ja-JP" sz="2400">
                <a:solidFill>
                  <a:srgbClr val="0000FF"/>
                </a:solidFill>
              </a:rPr>
              <a:t>X</a:t>
            </a:r>
            <a:r>
              <a:rPr lang="ja-JP" altLang="en-US" sz="2400">
                <a:solidFill>
                  <a:srgbClr val="0000FF"/>
                </a:solidFill>
              </a:rPr>
              <a:t>を</a:t>
            </a:r>
            <a:r>
              <a:rPr lang="en-US" altLang="ja-JP" sz="2400">
                <a:solidFill>
                  <a:srgbClr val="0000FF"/>
                </a:solidFill>
              </a:rPr>
              <a:t>2</a:t>
            </a:r>
            <a:r>
              <a:rPr lang="ja-JP" altLang="en-US" sz="2400">
                <a:solidFill>
                  <a:srgbClr val="0000FF"/>
                </a:solidFill>
              </a:rPr>
              <a:t>で割った剰余</a:t>
            </a:r>
          </a:p>
        </p:txBody>
      </p:sp>
      <p:sp>
        <p:nvSpPr>
          <p:cNvPr id="256006" name="Text Box 6"/>
          <p:cNvSpPr txBox="1">
            <a:spLocks noChangeArrowheads="1"/>
          </p:cNvSpPr>
          <p:nvPr/>
        </p:nvSpPr>
        <p:spPr bwMode="auto">
          <a:xfrm>
            <a:off x="4787900" y="2466975"/>
            <a:ext cx="377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FF"/>
                </a:solidFill>
              </a:rPr>
              <a:t>“X div 3”</a:t>
            </a:r>
            <a:r>
              <a:rPr lang="ja-JP" altLang="en-US" sz="2400">
                <a:solidFill>
                  <a:srgbClr val="0000FF"/>
                </a:solidFill>
              </a:rPr>
              <a:t>は</a:t>
            </a:r>
            <a:r>
              <a:rPr lang="en-US" altLang="ja-JP" sz="2400">
                <a:solidFill>
                  <a:srgbClr val="0000FF"/>
                </a:solidFill>
              </a:rPr>
              <a:t>X</a:t>
            </a:r>
            <a:r>
              <a:rPr lang="ja-JP" altLang="en-US" sz="2400">
                <a:solidFill>
                  <a:srgbClr val="0000FF"/>
                </a:solidFill>
              </a:rPr>
              <a:t>を</a:t>
            </a:r>
            <a:r>
              <a:rPr lang="en-US" altLang="ja-JP" sz="2400">
                <a:solidFill>
                  <a:srgbClr val="0000FF"/>
                </a:solidFill>
              </a:rPr>
              <a:t>3</a:t>
            </a:r>
            <a:r>
              <a:rPr lang="ja-JP" altLang="en-US" sz="2400">
                <a:solidFill>
                  <a:srgbClr val="0000FF"/>
                </a:solidFill>
              </a:rPr>
              <a:t>で割った商</a:t>
            </a:r>
            <a:endParaRPr lang="en-US" altLang="ja-JP" sz="2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マスク処理</a:t>
            </a:r>
          </a:p>
        </p:txBody>
      </p:sp>
      <p:pic>
        <p:nvPicPr>
          <p:cNvPr id="262147" name="Picture 3" descr="qrcode型番１の構造_12_マスク処理_00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463" y="1681163"/>
            <a:ext cx="4437062" cy="44370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62148" name="Line 4"/>
          <p:cNvSpPr>
            <a:spLocks noChangeShapeType="1"/>
          </p:cNvSpPr>
          <p:nvPr/>
        </p:nvSpPr>
        <p:spPr bwMode="auto">
          <a:xfrm>
            <a:off x="431800" y="2257425"/>
            <a:ext cx="0" cy="1223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2149" name="Line 5"/>
          <p:cNvSpPr>
            <a:spLocks noChangeShapeType="1"/>
          </p:cNvSpPr>
          <p:nvPr/>
        </p:nvSpPr>
        <p:spPr bwMode="auto">
          <a:xfrm>
            <a:off x="792163" y="1970088"/>
            <a:ext cx="12239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2150" name="Text Box 6"/>
          <p:cNvSpPr txBox="1">
            <a:spLocks noChangeArrowheads="1"/>
          </p:cNvSpPr>
          <p:nvPr/>
        </p:nvSpPr>
        <p:spPr bwMode="auto">
          <a:xfrm>
            <a:off x="34925" y="2592388"/>
            <a:ext cx="252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i</a:t>
            </a:r>
          </a:p>
        </p:txBody>
      </p:sp>
      <p:sp>
        <p:nvSpPr>
          <p:cNvPr id="262151" name="Text Box 7"/>
          <p:cNvSpPr txBox="1">
            <a:spLocks noChangeArrowheads="1"/>
          </p:cNvSpPr>
          <p:nvPr/>
        </p:nvSpPr>
        <p:spPr bwMode="auto">
          <a:xfrm>
            <a:off x="1258888" y="1412875"/>
            <a:ext cx="252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j</a:t>
            </a:r>
          </a:p>
        </p:txBody>
      </p:sp>
      <p:sp>
        <p:nvSpPr>
          <p:cNvPr id="262152" name="Text Box 8"/>
          <p:cNvSpPr txBox="1">
            <a:spLocks noChangeArrowheads="1"/>
          </p:cNvSpPr>
          <p:nvPr/>
        </p:nvSpPr>
        <p:spPr bwMode="auto">
          <a:xfrm>
            <a:off x="4479925" y="1557338"/>
            <a:ext cx="4340225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/>
              <a:t>マスク処理はデータおよび誤り訂正コード語の領域に排他的論理和の演算を施すことで行なわれる（形式情報を含む）</a:t>
            </a:r>
          </a:p>
          <a:p>
            <a:endParaRPr lang="ja-JP" altLang="en-US" sz="2400"/>
          </a:p>
          <a:p>
            <a:r>
              <a:rPr lang="ja-JP" altLang="en-US" sz="2400"/>
              <a:t>マスクは</a:t>
            </a:r>
            <a:r>
              <a:rPr lang="en-US" altLang="ja-JP" sz="2400"/>
              <a:t>8</a:t>
            </a:r>
            <a:r>
              <a:rPr lang="ja-JP" altLang="en-US" sz="2400"/>
              <a:t>種類あり、評価基準にしたがって減点法で採点され、一番得点の高いマスク処理が施される</a:t>
            </a:r>
          </a:p>
          <a:p>
            <a:endParaRPr lang="ja-JP" altLang="en-US" sz="2400"/>
          </a:p>
          <a:p>
            <a:r>
              <a:rPr lang="ja-JP" altLang="en-US" sz="2400"/>
              <a:t>・黒と白の比が</a:t>
            </a:r>
            <a:r>
              <a:rPr lang="en-US" altLang="ja-JP" sz="2400"/>
              <a:t>1:1</a:t>
            </a:r>
            <a:endParaRPr lang="ja-JP" altLang="en-US" sz="2400"/>
          </a:p>
          <a:p>
            <a:r>
              <a:rPr lang="ja-JP" altLang="en-US" sz="2400"/>
              <a:t>・特殊なパターンの出現を抑える</a:t>
            </a:r>
          </a:p>
          <a:p>
            <a:r>
              <a:rPr lang="ja-JP" altLang="en-US" sz="2400"/>
              <a:t>・黒（白）の連続配置を抑える</a:t>
            </a:r>
          </a:p>
        </p:txBody>
      </p:sp>
      <p:sp>
        <p:nvSpPr>
          <p:cNvPr id="262153" name="Text Box 9"/>
          <p:cNvSpPr txBox="1">
            <a:spLocks noChangeArrowheads="1"/>
          </p:cNvSpPr>
          <p:nvPr/>
        </p:nvSpPr>
        <p:spPr bwMode="auto">
          <a:xfrm>
            <a:off x="455613" y="5984875"/>
            <a:ext cx="35798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マスクパターン：</a:t>
            </a:r>
            <a:r>
              <a:rPr lang="en-US" altLang="ja-JP"/>
              <a:t>000</a:t>
            </a:r>
            <a:r>
              <a:rPr lang="ja-JP" altLang="en-US"/>
              <a:t>（市松模様）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モデル</a:t>
            </a:r>
            <a:r>
              <a:rPr lang="en-US" altLang="ja-JP"/>
              <a:t>1</a:t>
            </a:r>
            <a:r>
              <a:rPr lang="ja-JP" altLang="en-US"/>
              <a:t>とモデル</a:t>
            </a:r>
            <a:r>
              <a:rPr lang="en-US" altLang="ja-JP"/>
              <a:t>2</a:t>
            </a:r>
            <a:r>
              <a:rPr lang="ja-JP" altLang="en-US"/>
              <a:t>の違い</a:t>
            </a:r>
          </a:p>
        </p:txBody>
      </p:sp>
      <p:pic>
        <p:nvPicPr>
          <p:cNvPr id="237571" name="Picture 3" descr="qrcodeモデル１_6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447800"/>
            <a:ext cx="4038600" cy="403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7572" name="Picture 4" descr="qrcodeモデル２_6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9638" y="1447800"/>
            <a:ext cx="4038600" cy="403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7573" name="Text Box 5"/>
          <p:cNvSpPr txBox="1">
            <a:spLocks noChangeArrowheads="1"/>
          </p:cNvSpPr>
          <p:nvPr/>
        </p:nvSpPr>
        <p:spPr bwMode="auto">
          <a:xfrm>
            <a:off x="1887538" y="5480050"/>
            <a:ext cx="10525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モデル</a:t>
            </a:r>
            <a:r>
              <a:rPr lang="en-US" altLang="ja-JP"/>
              <a:t>1</a:t>
            </a:r>
          </a:p>
        </p:txBody>
      </p:sp>
      <p:sp>
        <p:nvSpPr>
          <p:cNvPr id="237574" name="Text Box 6"/>
          <p:cNvSpPr txBox="1">
            <a:spLocks noChangeArrowheads="1"/>
          </p:cNvSpPr>
          <p:nvPr/>
        </p:nvSpPr>
        <p:spPr bwMode="auto">
          <a:xfrm>
            <a:off x="6213475" y="5480050"/>
            <a:ext cx="1052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モデル</a:t>
            </a:r>
            <a:r>
              <a:rPr lang="en-US" altLang="ja-JP"/>
              <a:t>2</a:t>
            </a:r>
          </a:p>
        </p:txBody>
      </p:sp>
      <p:sp>
        <p:nvSpPr>
          <p:cNvPr id="237575" name="Rectangle 7"/>
          <p:cNvSpPr>
            <a:spLocks noChangeArrowheads="1"/>
          </p:cNvSpPr>
          <p:nvPr/>
        </p:nvSpPr>
        <p:spPr bwMode="auto">
          <a:xfrm>
            <a:off x="3933825" y="3038475"/>
            <a:ext cx="215900" cy="358775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7576" name="Rectangle 8"/>
          <p:cNvSpPr>
            <a:spLocks noChangeArrowheads="1"/>
          </p:cNvSpPr>
          <p:nvPr/>
        </p:nvSpPr>
        <p:spPr bwMode="auto">
          <a:xfrm>
            <a:off x="2565400" y="4981575"/>
            <a:ext cx="360363" cy="215900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7577" name="Rectangle 9"/>
          <p:cNvSpPr>
            <a:spLocks noChangeArrowheads="1"/>
          </p:cNvSpPr>
          <p:nvPr/>
        </p:nvSpPr>
        <p:spPr bwMode="auto">
          <a:xfrm>
            <a:off x="3933825" y="4981575"/>
            <a:ext cx="215900" cy="215900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7578" name="Rectangle 10"/>
          <p:cNvSpPr>
            <a:spLocks noChangeArrowheads="1"/>
          </p:cNvSpPr>
          <p:nvPr/>
        </p:nvSpPr>
        <p:spPr bwMode="auto">
          <a:xfrm>
            <a:off x="7740650" y="4437063"/>
            <a:ext cx="430213" cy="431800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7579" name="Text Box 11"/>
          <p:cNvSpPr txBox="1">
            <a:spLocks noChangeArrowheads="1"/>
          </p:cNvSpPr>
          <p:nvPr/>
        </p:nvSpPr>
        <p:spPr bwMode="auto">
          <a:xfrm>
            <a:off x="2246313" y="6188075"/>
            <a:ext cx="46275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1600">
                <a:solidFill>
                  <a:srgbClr val="FF0000"/>
                </a:solidFill>
              </a:rPr>
              <a:t>＊モデル</a:t>
            </a:r>
            <a:r>
              <a:rPr lang="en-US" altLang="ja-JP" sz="1600">
                <a:solidFill>
                  <a:srgbClr val="FF0000"/>
                </a:solidFill>
              </a:rPr>
              <a:t>1</a:t>
            </a:r>
            <a:r>
              <a:rPr lang="ja-JP" altLang="en-US" sz="1600">
                <a:solidFill>
                  <a:srgbClr val="FF0000"/>
                </a:solidFill>
              </a:rPr>
              <a:t>とモデル</a:t>
            </a:r>
            <a:r>
              <a:rPr lang="en-US" altLang="ja-JP" sz="1600">
                <a:solidFill>
                  <a:srgbClr val="FF0000"/>
                </a:solidFill>
              </a:rPr>
              <a:t>2</a:t>
            </a:r>
            <a:r>
              <a:rPr lang="ja-JP" altLang="en-US" sz="1600">
                <a:solidFill>
                  <a:srgbClr val="FF0000"/>
                </a:solidFill>
              </a:rPr>
              <a:t>では位置合せパターンが異なる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モデル</a:t>
            </a:r>
            <a:r>
              <a:rPr lang="en-US" altLang="ja-JP"/>
              <a:t>2</a:t>
            </a:r>
            <a:r>
              <a:rPr lang="ja-JP" altLang="en-US"/>
              <a:t>の歪み補正</a:t>
            </a:r>
          </a:p>
        </p:txBody>
      </p:sp>
      <p:pic>
        <p:nvPicPr>
          <p:cNvPr id="239619" name="Picture 3" descr="qrcodeモデル２_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1463" y="1838325"/>
            <a:ext cx="4038600" cy="403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9620" name="Line 4"/>
          <p:cNvSpPr>
            <a:spLocks noChangeShapeType="1"/>
          </p:cNvSpPr>
          <p:nvPr/>
        </p:nvSpPr>
        <p:spPr bwMode="auto">
          <a:xfrm>
            <a:off x="900113" y="2636838"/>
            <a:ext cx="51847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9621" name="Line 5"/>
          <p:cNvSpPr>
            <a:spLocks noChangeShapeType="1"/>
          </p:cNvSpPr>
          <p:nvPr/>
        </p:nvSpPr>
        <p:spPr bwMode="auto">
          <a:xfrm>
            <a:off x="900113" y="5084763"/>
            <a:ext cx="51847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9622" name="Line 6"/>
          <p:cNvSpPr>
            <a:spLocks noChangeShapeType="1"/>
          </p:cNvSpPr>
          <p:nvPr/>
        </p:nvSpPr>
        <p:spPr bwMode="auto">
          <a:xfrm>
            <a:off x="900113" y="3860800"/>
            <a:ext cx="51847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9623" name="Line 7"/>
          <p:cNvSpPr>
            <a:spLocks noChangeShapeType="1"/>
          </p:cNvSpPr>
          <p:nvPr/>
        </p:nvSpPr>
        <p:spPr bwMode="auto">
          <a:xfrm>
            <a:off x="4787900" y="1484313"/>
            <a:ext cx="0" cy="47529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9624" name="Line 8"/>
          <p:cNvSpPr>
            <a:spLocks noChangeShapeType="1"/>
          </p:cNvSpPr>
          <p:nvPr/>
        </p:nvSpPr>
        <p:spPr bwMode="auto">
          <a:xfrm>
            <a:off x="2339975" y="1484313"/>
            <a:ext cx="0" cy="47529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9625" name="Line 9"/>
          <p:cNvSpPr>
            <a:spLocks noChangeShapeType="1"/>
          </p:cNvSpPr>
          <p:nvPr/>
        </p:nvSpPr>
        <p:spPr bwMode="auto">
          <a:xfrm>
            <a:off x="3563938" y="1484313"/>
            <a:ext cx="0" cy="47529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9626" name="Text Box 10"/>
          <p:cNvSpPr txBox="1">
            <a:spLocks noChangeArrowheads="1"/>
          </p:cNvSpPr>
          <p:nvPr/>
        </p:nvSpPr>
        <p:spPr bwMode="auto">
          <a:xfrm>
            <a:off x="5940425" y="5445125"/>
            <a:ext cx="28082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/>
              <a:t>位置合せパターンにより一定間隔で歪み補正が可能となる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9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39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39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39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39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39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9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9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20" grpId="0" animBg="1"/>
      <p:bldP spid="239621" grpId="0" animBg="1"/>
      <p:bldP spid="239622" grpId="0" animBg="1"/>
      <p:bldP spid="239623" grpId="0" animBg="1"/>
      <p:bldP spid="239624" grpId="0" animBg="1"/>
      <p:bldP spid="239625" grpId="0" animBg="1"/>
      <p:bldP spid="2396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モデル</a:t>
            </a:r>
            <a:r>
              <a:rPr lang="en-US" altLang="ja-JP"/>
              <a:t>2</a:t>
            </a:r>
            <a:r>
              <a:rPr lang="ja-JP" altLang="en-US"/>
              <a:t>が優れている点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103687"/>
          </a:xfrm>
        </p:spPr>
        <p:txBody>
          <a:bodyPr/>
          <a:lstStyle/>
          <a:p>
            <a:r>
              <a:rPr lang="ja-JP" altLang="en-US"/>
              <a:t>位置検出パターンが全体に散らばっているため、全体の歪みに強い（モデル</a:t>
            </a:r>
            <a:r>
              <a:rPr lang="en-US" altLang="ja-JP"/>
              <a:t>1</a:t>
            </a:r>
            <a:r>
              <a:rPr lang="ja-JP" altLang="en-US"/>
              <a:t>は中心部分の歪みを補正することができない）。</a:t>
            </a:r>
            <a:br>
              <a:rPr lang="ja-JP" altLang="en-US"/>
            </a:br>
            <a:r>
              <a:rPr lang="ja-JP" altLang="en-US" sz="2400">
                <a:solidFill>
                  <a:srgbClr val="FF0000"/>
                </a:solidFill>
              </a:rPr>
              <a:t>＊モデル</a:t>
            </a:r>
            <a:r>
              <a:rPr lang="en-US" altLang="ja-JP" sz="2400">
                <a:solidFill>
                  <a:srgbClr val="FF0000"/>
                </a:solidFill>
              </a:rPr>
              <a:t>1</a:t>
            </a:r>
            <a:r>
              <a:rPr lang="ja-JP" altLang="en-US" sz="2400">
                <a:solidFill>
                  <a:srgbClr val="FF0000"/>
                </a:solidFill>
              </a:rPr>
              <a:t>より大きな型番の</a:t>
            </a:r>
            <a:r>
              <a:rPr lang="en-US" altLang="ja-JP" sz="2400">
                <a:solidFill>
                  <a:srgbClr val="FF0000"/>
                </a:solidFill>
              </a:rPr>
              <a:t>QR</a:t>
            </a:r>
            <a:r>
              <a:rPr lang="ja-JP" altLang="en-US" sz="2400">
                <a:solidFill>
                  <a:srgbClr val="FF0000"/>
                </a:solidFill>
              </a:rPr>
              <a:t>コードが作成可能</a:t>
            </a:r>
          </a:p>
          <a:p>
            <a:r>
              <a:rPr lang="ja-JP" altLang="en-US"/>
              <a:t>データおよび誤り訂正コード語が全体に散らばるように配置されるためバースト誤りに強い（モデル</a:t>
            </a:r>
            <a:r>
              <a:rPr lang="en-US" altLang="ja-JP"/>
              <a:t>1</a:t>
            </a:r>
            <a:r>
              <a:rPr lang="ja-JP" altLang="en-US"/>
              <a:t>ではデータと誤り訂正コード語が塊として配置される）</a:t>
            </a:r>
          </a:p>
        </p:txBody>
      </p:sp>
      <p:sp>
        <p:nvSpPr>
          <p:cNvPr id="241668" name="Text Box 4"/>
          <p:cNvSpPr txBox="1">
            <a:spLocks noChangeArrowheads="1"/>
          </p:cNvSpPr>
          <p:nvPr/>
        </p:nvSpPr>
        <p:spPr bwMode="auto">
          <a:xfrm>
            <a:off x="1655763" y="5802313"/>
            <a:ext cx="58293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3200" b="1">
                <a:solidFill>
                  <a:srgbClr val="0000FF"/>
                </a:solidFill>
              </a:rPr>
              <a:t>モデル</a:t>
            </a:r>
            <a:r>
              <a:rPr lang="en-US" altLang="ja-JP" sz="3200" b="1">
                <a:solidFill>
                  <a:srgbClr val="0000FF"/>
                </a:solidFill>
              </a:rPr>
              <a:t>2</a:t>
            </a:r>
            <a:r>
              <a:rPr lang="ja-JP" altLang="en-US" sz="3200" b="1">
                <a:solidFill>
                  <a:srgbClr val="0000FF"/>
                </a:solidFill>
              </a:rPr>
              <a:t>の使用が推奨されている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QR</a:t>
            </a:r>
            <a:r>
              <a:rPr lang="ja-JP" altLang="en-US"/>
              <a:t>コードの誤り訂正レベル</a:t>
            </a:r>
          </a:p>
        </p:txBody>
      </p:sp>
      <p:graphicFrame>
        <p:nvGraphicFramePr>
          <p:cNvPr id="247811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877660589"/>
              </p:ext>
            </p:extLst>
          </p:nvPr>
        </p:nvGraphicFramePr>
        <p:xfrm>
          <a:off x="2051050" y="2043113"/>
          <a:ext cx="5113338" cy="3041651"/>
        </p:xfrm>
        <a:graphic>
          <a:graphicData uri="http://schemas.openxmlformats.org/drawingml/2006/table">
            <a:tbl>
              <a:tblPr/>
              <a:tblGrid>
                <a:gridCol w="2557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5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8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誤り訂正レベル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復元能力（％）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　（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01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）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M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　（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00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）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Q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　（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11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）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8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H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　（</a:t>
                      </a: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）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7831" name="Text Box 23"/>
          <p:cNvSpPr txBox="1">
            <a:spLocks noChangeArrowheads="1"/>
          </p:cNvSpPr>
          <p:nvPr/>
        </p:nvSpPr>
        <p:spPr bwMode="auto">
          <a:xfrm>
            <a:off x="395288" y="5911850"/>
            <a:ext cx="8350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復元能力は全体の長さ（データ＋誤り訂正コード語）に対する復元能力である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型番（バージョン）の比較</a:t>
            </a:r>
            <a:endParaRPr lang="en-US" altLang="ja-JP"/>
          </a:p>
        </p:txBody>
      </p:sp>
      <p:pic>
        <p:nvPicPr>
          <p:cNvPr id="249859" name="Picture 3" descr="qrcodeS029V01_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701800"/>
            <a:ext cx="736600" cy="736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49860" name="Picture 4" descr="qrcodeM053V07_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3141663"/>
            <a:ext cx="1346200" cy="1346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9861" name="Text Box 5"/>
          <p:cNvSpPr txBox="1">
            <a:spLocks noChangeArrowheads="1"/>
          </p:cNvSpPr>
          <p:nvPr/>
        </p:nvSpPr>
        <p:spPr bwMode="auto">
          <a:xfrm>
            <a:off x="611188" y="2395538"/>
            <a:ext cx="2981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型番</a:t>
            </a:r>
            <a:r>
              <a:rPr lang="en-US" altLang="ja-JP" sz="2400"/>
              <a:t>1</a:t>
            </a:r>
            <a:r>
              <a:rPr lang="ja-JP" altLang="en-US" sz="2400"/>
              <a:t>（</a:t>
            </a:r>
            <a:r>
              <a:rPr lang="en-US" altLang="ja-JP" sz="2400"/>
              <a:t>21×21</a:t>
            </a:r>
            <a:r>
              <a:rPr lang="ja-JP" altLang="en-US" sz="2400"/>
              <a:t>）</a:t>
            </a:r>
            <a:r>
              <a:rPr lang="ja-JP" altLang="en-US" sz="2400">
                <a:solidFill>
                  <a:srgbClr val="FF0000"/>
                </a:solidFill>
              </a:rPr>
              <a:t>*最小</a:t>
            </a:r>
          </a:p>
        </p:txBody>
      </p:sp>
      <p:sp>
        <p:nvSpPr>
          <p:cNvPr id="249862" name="Text Box 6"/>
          <p:cNvSpPr txBox="1">
            <a:spLocks noChangeArrowheads="1"/>
          </p:cNvSpPr>
          <p:nvPr/>
        </p:nvSpPr>
        <p:spPr bwMode="auto">
          <a:xfrm>
            <a:off x="611188" y="4460875"/>
            <a:ext cx="22526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型番</a:t>
            </a:r>
            <a:r>
              <a:rPr lang="en-US" altLang="ja-JP" sz="2400"/>
              <a:t>7</a:t>
            </a:r>
            <a:r>
              <a:rPr lang="ja-JP" altLang="en-US" sz="2400"/>
              <a:t>（</a:t>
            </a:r>
            <a:r>
              <a:rPr lang="en-US" altLang="ja-JP" sz="2400"/>
              <a:t>45×45</a:t>
            </a:r>
            <a:r>
              <a:rPr lang="ja-JP" altLang="en-US" sz="2400"/>
              <a:t>）</a:t>
            </a:r>
          </a:p>
        </p:txBody>
      </p:sp>
      <p:sp>
        <p:nvSpPr>
          <p:cNvPr id="249863" name="Text Box 7"/>
          <p:cNvSpPr txBox="1">
            <a:spLocks noChangeArrowheads="1"/>
          </p:cNvSpPr>
          <p:nvPr/>
        </p:nvSpPr>
        <p:spPr bwMode="auto">
          <a:xfrm>
            <a:off x="4500563" y="5876925"/>
            <a:ext cx="36718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/>
              <a:t>型番</a:t>
            </a:r>
            <a:r>
              <a:rPr lang="en-US" altLang="ja-JP" sz="2400"/>
              <a:t>29</a:t>
            </a:r>
            <a:r>
              <a:rPr lang="ja-JP" altLang="en-US" sz="2400"/>
              <a:t>（</a:t>
            </a:r>
            <a:r>
              <a:rPr lang="en-US" altLang="ja-JP" sz="2400"/>
              <a:t>133×133</a:t>
            </a:r>
            <a:r>
              <a:rPr lang="ja-JP" altLang="en-US" sz="2400"/>
              <a:t>）</a:t>
            </a:r>
          </a:p>
          <a:p>
            <a:r>
              <a:rPr lang="ja-JP" altLang="en-US" sz="2400">
                <a:solidFill>
                  <a:srgbClr val="888888"/>
                </a:solidFill>
              </a:rPr>
              <a:t>型番</a:t>
            </a:r>
            <a:r>
              <a:rPr lang="en-US" altLang="ja-JP" sz="2400">
                <a:solidFill>
                  <a:srgbClr val="888888"/>
                </a:solidFill>
              </a:rPr>
              <a:t>40</a:t>
            </a:r>
            <a:r>
              <a:rPr lang="ja-JP" altLang="en-US" sz="2400">
                <a:solidFill>
                  <a:srgbClr val="888888"/>
                </a:solidFill>
              </a:rPr>
              <a:t>（</a:t>
            </a:r>
            <a:r>
              <a:rPr lang="en-US" altLang="ja-JP" sz="2400">
                <a:solidFill>
                  <a:srgbClr val="888888"/>
                </a:solidFill>
              </a:rPr>
              <a:t>177×177</a:t>
            </a:r>
            <a:r>
              <a:rPr lang="ja-JP" altLang="en-US" sz="2400">
                <a:solidFill>
                  <a:srgbClr val="888888"/>
                </a:solidFill>
              </a:rPr>
              <a:t>）</a:t>
            </a:r>
            <a:r>
              <a:rPr lang="ja-JP" altLang="en-US" sz="2400">
                <a:solidFill>
                  <a:srgbClr val="FF0000"/>
                </a:solidFill>
              </a:rPr>
              <a:t>*最大</a:t>
            </a:r>
            <a:endParaRPr lang="ja-JP" altLang="en-US" sz="2400">
              <a:solidFill>
                <a:srgbClr val="888888"/>
              </a:solidFill>
            </a:endParaRPr>
          </a:p>
        </p:txBody>
      </p:sp>
      <p:pic>
        <p:nvPicPr>
          <p:cNvPr id="249864" name="Picture 8" descr="qrcodeL185V40_2"/>
          <p:cNvPicPr>
            <a:picLocks noGrp="1" noChangeAspect="1" noChangeArrowheads="1"/>
          </p:cNvPicPr>
          <p:nvPr>
            <p:ph sz="half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08425" y="1181100"/>
            <a:ext cx="4695825" cy="4695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9865" name="Text Box 9"/>
          <p:cNvSpPr txBox="1">
            <a:spLocks noChangeArrowheads="1"/>
          </p:cNvSpPr>
          <p:nvPr/>
        </p:nvSpPr>
        <p:spPr bwMode="auto">
          <a:xfrm>
            <a:off x="611188" y="5300663"/>
            <a:ext cx="266541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b="1">
                <a:solidFill>
                  <a:srgbClr val="0000FF"/>
                </a:solidFill>
              </a:rPr>
              <a:t>型番が</a:t>
            </a:r>
            <a:r>
              <a:rPr lang="en-US" altLang="ja-JP" b="1">
                <a:solidFill>
                  <a:srgbClr val="0000FF"/>
                </a:solidFill>
              </a:rPr>
              <a:t>1</a:t>
            </a:r>
            <a:r>
              <a:rPr lang="ja-JP" altLang="en-US" b="1">
                <a:solidFill>
                  <a:srgbClr val="0000FF"/>
                </a:solidFill>
              </a:rPr>
              <a:t>つ増すたびに</a:t>
            </a:r>
            <a:r>
              <a:rPr lang="en-US" altLang="ja-JP" b="1">
                <a:solidFill>
                  <a:srgbClr val="0000FF"/>
                </a:solidFill>
              </a:rPr>
              <a:t>4</a:t>
            </a:r>
            <a:r>
              <a:rPr lang="ja-JP" altLang="en-US" b="1">
                <a:solidFill>
                  <a:srgbClr val="0000FF"/>
                </a:solidFill>
              </a:rPr>
              <a:t>モジュール（セル）増える（型番</a:t>
            </a:r>
            <a:r>
              <a:rPr lang="en-US" altLang="ja-JP" b="1">
                <a:solidFill>
                  <a:srgbClr val="0000FF"/>
                </a:solidFill>
              </a:rPr>
              <a:t>×4</a:t>
            </a:r>
            <a:r>
              <a:rPr lang="ja-JP" altLang="en-US" b="1">
                <a:solidFill>
                  <a:srgbClr val="0000FF"/>
                </a:solidFill>
              </a:rPr>
              <a:t>＋</a:t>
            </a:r>
            <a:r>
              <a:rPr lang="en-US" altLang="ja-JP" b="1">
                <a:solidFill>
                  <a:srgbClr val="0000FF"/>
                </a:solidFill>
              </a:rPr>
              <a:t>17</a:t>
            </a:r>
            <a:r>
              <a:rPr lang="ja-JP" altLang="en-US" b="1">
                <a:solidFill>
                  <a:srgbClr val="0000FF"/>
                </a:solidFill>
              </a:rPr>
              <a:t>）。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QR</a:t>
            </a:r>
            <a:r>
              <a:rPr lang="ja-JP" altLang="en-US"/>
              <a:t>コードの情報量</a:t>
            </a:r>
          </a:p>
        </p:txBody>
      </p:sp>
      <p:graphicFrame>
        <p:nvGraphicFramePr>
          <p:cNvPr id="251908" name="Group 4"/>
          <p:cNvGraphicFramePr>
            <a:graphicFrameLocks noGrp="1"/>
          </p:cNvGraphicFramePr>
          <p:nvPr>
            <p:ph type="tbl" idx="1"/>
          </p:nvPr>
        </p:nvGraphicFramePr>
        <p:xfrm>
          <a:off x="457200" y="1485900"/>
          <a:ext cx="7889875" cy="4598806"/>
        </p:xfrm>
        <a:graphic>
          <a:graphicData uri="http://schemas.openxmlformats.org/drawingml/2006/table">
            <a:tbl>
              <a:tblPr/>
              <a:tblGrid>
                <a:gridCol w="159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8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型番</a:t>
                      </a:r>
                    </a:p>
                  </a:txBody>
                  <a:tcPr marL="90000" marR="90000" marT="46800" marB="46800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誤り訂正レベル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数字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英数字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</a:t>
                      </a: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漢字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650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21×21</a:t>
                      </a: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L="90000" marR="90000" marT="46800" marB="46800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41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25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17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10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5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M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34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20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14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Q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27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16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11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7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5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H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17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10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7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：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：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：</a:t>
                      </a:r>
                    </a:p>
                  </a:txBody>
                  <a:tcPr marL="90000" marR="90000" marT="46800" marB="46800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：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：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：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：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：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：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：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175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0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177×177</a:t>
                      </a:r>
                      <a:r>
                        <a:rPr kumimoji="0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L="90000" marR="90000" marT="46800" marB="46800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7089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4296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2953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1817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1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M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5596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3391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2331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1435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78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Q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3993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2420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1663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1024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78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H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3057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1852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1273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784</a:t>
                      </a:r>
                    </a:p>
                  </a:txBody>
                  <a:tcPr marL="90000" marR="90000" marT="46800" marB="468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AutoShape 2"/>
          <p:cNvSpPr>
            <a:spLocks noChangeArrowheads="1"/>
          </p:cNvSpPr>
          <p:nvPr/>
        </p:nvSpPr>
        <p:spPr bwMode="auto">
          <a:xfrm>
            <a:off x="7380288" y="3716338"/>
            <a:ext cx="1690687" cy="2087562"/>
          </a:xfrm>
          <a:prstGeom prst="flowChartAlternateProcess">
            <a:avLst/>
          </a:prstGeom>
          <a:solidFill>
            <a:srgbClr val="FFFF00"/>
          </a:solidFill>
          <a:ln w="38100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1" name="AutoShape 3"/>
          <p:cNvSpPr>
            <a:spLocks noChangeArrowheads="1"/>
          </p:cNvSpPr>
          <p:nvPr/>
        </p:nvSpPr>
        <p:spPr bwMode="auto">
          <a:xfrm>
            <a:off x="179388" y="1341438"/>
            <a:ext cx="6985000" cy="5183187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2" name="AutoShape 4"/>
          <p:cNvSpPr>
            <a:spLocks noChangeArrowheads="1"/>
          </p:cNvSpPr>
          <p:nvPr/>
        </p:nvSpPr>
        <p:spPr bwMode="auto">
          <a:xfrm>
            <a:off x="468313" y="2205038"/>
            <a:ext cx="5976937" cy="4032250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3962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誤り訂正符号理論（講義後半）</a:t>
            </a:r>
          </a:p>
        </p:txBody>
      </p:sp>
      <p:sp>
        <p:nvSpPr>
          <p:cNvPr id="396294" name="AutoShape 6"/>
          <p:cNvSpPr>
            <a:spLocks noChangeArrowheads="1"/>
          </p:cNvSpPr>
          <p:nvPr/>
        </p:nvSpPr>
        <p:spPr bwMode="auto">
          <a:xfrm>
            <a:off x="2916238" y="2708275"/>
            <a:ext cx="3024187" cy="3313113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5" name="AutoShape 7"/>
          <p:cNvSpPr>
            <a:spLocks noChangeArrowheads="1"/>
          </p:cNvSpPr>
          <p:nvPr/>
        </p:nvSpPr>
        <p:spPr bwMode="auto">
          <a:xfrm>
            <a:off x="3348038" y="4438650"/>
            <a:ext cx="2305050" cy="1295400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6" name="AutoShape 8"/>
          <p:cNvSpPr>
            <a:spLocks noChangeArrowheads="1"/>
          </p:cNvSpPr>
          <p:nvPr/>
        </p:nvSpPr>
        <p:spPr bwMode="auto">
          <a:xfrm>
            <a:off x="3563938" y="4941888"/>
            <a:ext cx="1871662" cy="576262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7" name="Text Box 9"/>
          <p:cNvSpPr txBox="1">
            <a:spLocks noChangeArrowheads="1"/>
          </p:cNvSpPr>
          <p:nvPr/>
        </p:nvSpPr>
        <p:spPr bwMode="auto">
          <a:xfrm>
            <a:off x="3737255" y="5014913"/>
            <a:ext cx="10583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b="1" dirty="0"/>
              <a:t>RS</a:t>
            </a:r>
            <a:r>
              <a:rPr lang="ja-JP" altLang="en-US" b="1" dirty="0"/>
              <a:t>符号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298" name="Text Box 10"/>
          <p:cNvSpPr txBox="1">
            <a:spLocks noChangeArrowheads="1"/>
          </p:cNvSpPr>
          <p:nvPr/>
        </p:nvSpPr>
        <p:spPr bwMode="auto">
          <a:xfrm>
            <a:off x="3618811" y="4510088"/>
            <a:ext cx="125867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en-US" altLang="ja-JP" b="1" dirty="0"/>
              <a:t>BCH</a:t>
            </a:r>
            <a:r>
              <a:rPr kumimoji="0" lang="ja-JP" altLang="en-US" b="1" dirty="0"/>
              <a:t>符</a:t>
            </a:r>
            <a:r>
              <a:rPr lang="ja-JP" altLang="en-US" b="1" dirty="0"/>
              <a:t>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299" name="Text Box 11"/>
          <p:cNvSpPr txBox="1">
            <a:spLocks noChangeArrowheads="1"/>
          </p:cNvSpPr>
          <p:nvPr/>
        </p:nvSpPr>
        <p:spPr bwMode="auto">
          <a:xfrm>
            <a:off x="910738" y="2290763"/>
            <a:ext cx="121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b="1" dirty="0"/>
              <a:t>線形</a:t>
            </a:r>
            <a:r>
              <a:rPr lang="ja-JP" altLang="en-US" b="1" dirty="0"/>
              <a:t>符号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300" name="Text Box 12"/>
          <p:cNvSpPr txBox="1">
            <a:spLocks noChangeArrowheads="1"/>
          </p:cNvSpPr>
          <p:nvPr/>
        </p:nvSpPr>
        <p:spPr bwMode="auto">
          <a:xfrm>
            <a:off x="3291988" y="2795588"/>
            <a:ext cx="121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b="1" dirty="0"/>
              <a:t>巡回符</a:t>
            </a:r>
            <a:r>
              <a:rPr lang="ja-JP" altLang="en-US" b="1" dirty="0"/>
              <a:t>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301" name="AutoShape 13"/>
          <p:cNvSpPr>
            <a:spLocks noChangeArrowheads="1"/>
          </p:cNvSpPr>
          <p:nvPr/>
        </p:nvSpPr>
        <p:spPr bwMode="auto">
          <a:xfrm>
            <a:off x="6589713" y="2205038"/>
            <a:ext cx="360362" cy="2016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02" name="Text Box 14"/>
          <p:cNvSpPr txBox="1">
            <a:spLocks noChangeArrowheads="1"/>
          </p:cNvSpPr>
          <p:nvPr/>
        </p:nvSpPr>
        <p:spPr bwMode="auto">
          <a:xfrm>
            <a:off x="6530975" y="2708275"/>
            <a:ext cx="488950" cy="117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algn="ctr"/>
            <a:r>
              <a:rPr lang="ja-JP" altLang="en-US" b="1"/>
              <a:t>算術符号</a:t>
            </a:r>
            <a:r>
              <a:rPr lang="en-US" altLang="ja-JP" b="1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96303" name="Text Box 15"/>
          <p:cNvSpPr txBox="1">
            <a:spLocks noChangeArrowheads="1"/>
          </p:cNvSpPr>
          <p:nvPr/>
        </p:nvSpPr>
        <p:spPr bwMode="auto">
          <a:xfrm>
            <a:off x="654050" y="1462088"/>
            <a:ext cx="2222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b="1" dirty="0"/>
              <a:t>誤り訂正符号理論</a:t>
            </a:r>
            <a:endParaRPr lang="en-US" altLang="ja-JP" b="1" dirty="0">
              <a:solidFill>
                <a:schemeClr val="folHlink"/>
              </a:solidFill>
            </a:endParaRPr>
          </a:p>
        </p:txBody>
      </p:sp>
      <p:sp>
        <p:nvSpPr>
          <p:cNvPr id="396304" name="Text Box 16"/>
          <p:cNvSpPr txBox="1">
            <a:spLocks noChangeArrowheads="1"/>
          </p:cNvSpPr>
          <p:nvPr/>
        </p:nvSpPr>
        <p:spPr bwMode="auto">
          <a:xfrm>
            <a:off x="695325" y="2754313"/>
            <a:ext cx="20891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/>
              <a:t>●</a:t>
            </a:r>
            <a:r>
              <a:rPr lang="ja-JP" altLang="en-US" sz="1800"/>
              <a:t>ハミング距離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線形写像，像，核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生成行列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検査行列</a:t>
            </a:r>
          </a:p>
        </p:txBody>
      </p:sp>
      <p:sp>
        <p:nvSpPr>
          <p:cNvPr id="396305" name="Text Box 17"/>
          <p:cNvSpPr txBox="1">
            <a:spLocks noChangeArrowheads="1"/>
          </p:cNvSpPr>
          <p:nvPr/>
        </p:nvSpPr>
        <p:spPr bwMode="auto">
          <a:xfrm>
            <a:off x="2089150" y="2300288"/>
            <a:ext cx="1403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sz="1600">
                <a:solidFill>
                  <a:srgbClr val="FF0000"/>
                </a:solidFill>
              </a:rPr>
              <a:t>＊線</a:t>
            </a:r>
            <a:r>
              <a:rPr lang="ja-JP" altLang="en-US" sz="1600">
                <a:solidFill>
                  <a:srgbClr val="FF0000"/>
                </a:solidFill>
              </a:rPr>
              <a:t>形代数学</a:t>
            </a:r>
          </a:p>
        </p:txBody>
      </p:sp>
      <p:sp>
        <p:nvSpPr>
          <p:cNvPr id="396306" name="Text Box 18"/>
          <p:cNvSpPr txBox="1">
            <a:spLocks noChangeArrowheads="1"/>
          </p:cNvSpPr>
          <p:nvPr/>
        </p:nvSpPr>
        <p:spPr bwMode="auto">
          <a:xfrm>
            <a:off x="4500563" y="2805113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sz="1600">
                <a:solidFill>
                  <a:srgbClr val="FF0000"/>
                </a:solidFill>
              </a:rPr>
              <a:t>＊</a:t>
            </a:r>
            <a:r>
              <a:rPr lang="ja-JP" altLang="en-US" sz="1600">
                <a:solidFill>
                  <a:srgbClr val="FF0000"/>
                </a:solidFill>
              </a:rPr>
              <a:t>代数学</a:t>
            </a:r>
          </a:p>
        </p:txBody>
      </p:sp>
      <p:sp>
        <p:nvSpPr>
          <p:cNvPr id="396307" name="Text Box 19"/>
          <p:cNvSpPr txBox="1">
            <a:spLocks noChangeArrowheads="1"/>
          </p:cNvSpPr>
          <p:nvPr/>
        </p:nvSpPr>
        <p:spPr bwMode="auto">
          <a:xfrm>
            <a:off x="3205163" y="3305175"/>
            <a:ext cx="27813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/>
              <a:t>●</a:t>
            </a:r>
            <a:r>
              <a:rPr lang="ja-JP" altLang="en-US" sz="1800"/>
              <a:t>生成多項式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検査多項式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ガロア体（ガロア拡大体）</a:t>
            </a:r>
          </a:p>
        </p:txBody>
      </p:sp>
      <p:sp>
        <p:nvSpPr>
          <p:cNvPr id="396308" name="Line 20"/>
          <p:cNvSpPr>
            <a:spLocks noChangeShapeType="1"/>
          </p:cNvSpPr>
          <p:nvPr/>
        </p:nvSpPr>
        <p:spPr bwMode="auto">
          <a:xfrm>
            <a:off x="2051050" y="3500438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09" name="Line 21"/>
          <p:cNvSpPr>
            <a:spLocks noChangeShapeType="1"/>
          </p:cNvSpPr>
          <p:nvPr/>
        </p:nvSpPr>
        <p:spPr bwMode="auto">
          <a:xfrm>
            <a:off x="2052638" y="3789363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0" name="Line 22"/>
          <p:cNvSpPr>
            <a:spLocks noChangeShapeType="1"/>
          </p:cNvSpPr>
          <p:nvPr/>
        </p:nvSpPr>
        <p:spPr bwMode="auto">
          <a:xfrm>
            <a:off x="4870450" y="4724400"/>
            <a:ext cx="287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1" name="Line 23"/>
          <p:cNvSpPr>
            <a:spLocks noChangeShapeType="1"/>
          </p:cNvSpPr>
          <p:nvPr/>
        </p:nvSpPr>
        <p:spPr bwMode="auto">
          <a:xfrm>
            <a:off x="4870450" y="5229225"/>
            <a:ext cx="287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2" name="Text Box 24"/>
          <p:cNvSpPr txBox="1">
            <a:spLocks noChangeArrowheads="1"/>
          </p:cNvSpPr>
          <p:nvPr/>
        </p:nvSpPr>
        <p:spPr bwMode="auto">
          <a:xfrm>
            <a:off x="7812088" y="4508500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形式情報</a:t>
            </a:r>
          </a:p>
        </p:txBody>
      </p:sp>
      <p:sp>
        <p:nvSpPr>
          <p:cNvPr id="396313" name="Text Box 25"/>
          <p:cNvSpPr txBox="1">
            <a:spLocks noChangeArrowheads="1"/>
          </p:cNvSpPr>
          <p:nvPr/>
        </p:nvSpPr>
        <p:spPr bwMode="auto">
          <a:xfrm>
            <a:off x="7812088" y="5013325"/>
            <a:ext cx="11477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/>
              <a:t>データの誤り訂正</a:t>
            </a:r>
          </a:p>
        </p:txBody>
      </p:sp>
      <p:sp>
        <p:nvSpPr>
          <p:cNvPr id="396314" name="Text Box 26"/>
          <p:cNvSpPr txBox="1">
            <a:spLocks noChangeArrowheads="1"/>
          </p:cNvSpPr>
          <p:nvPr/>
        </p:nvSpPr>
        <p:spPr bwMode="auto">
          <a:xfrm>
            <a:off x="7593013" y="3860800"/>
            <a:ext cx="1263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b="1"/>
              <a:t>QR</a:t>
            </a:r>
            <a:r>
              <a:rPr lang="ja-JP" altLang="en-US" b="1"/>
              <a:t>コード</a:t>
            </a:r>
            <a:r>
              <a:rPr lang="en-US" altLang="ja-JP" b="1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88324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補足：型番情報</a:t>
            </a:r>
          </a:p>
        </p:txBody>
      </p:sp>
      <p:pic>
        <p:nvPicPr>
          <p:cNvPr id="253955" name="Picture 3" descr="qrcodeM053V07_6_型番情報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7713" y="1773238"/>
            <a:ext cx="4040187" cy="40401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3956" name="Oval 4"/>
          <p:cNvSpPr>
            <a:spLocks noChangeArrowheads="1"/>
          </p:cNvSpPr>
          <p:nvPr/>
        </p:nvSpPr>
        <p:spPr bwMode="auto">
          <a:xfrm>
            <a:off x="3419475" y="1916113"/>
            <a:ext cx="720725" cy="720725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3957" name="Oval 5"/>
          <p:cNvSpPr>
            <a:spLocks noChangeArrowheads="1"/>
          </p:cNvSpPr>
          <p:nvPr/>
        </p:nvSpPr>
        <p:spPr bwMode="auto">
          <a:xfrm>
            <a:off x="898525" y="4437063"/>
            <a:ext cx="720725" cy="720725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3958" name="Text Box 6"/>
          <p:cNvSpPr txBox="1">
            <a:spLocks noChangeArrowheads="1"/>
          </p:cNvSpPr>
          <p:nvPr/>
        </p:nvSpPr>
        <p:spPr bwMode="auto">
          <a:xfrm>
            <a:off x="5292725" y="2160588"/>
            <a:ext cx="3024188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ja-JP" altLang="en-US" b="1">
                <a:solidFill>
                  <a:srgbClr val="0000FF"/>
                </a:solidFill>
              </a:rPr>
              <a:t>型番</a:t>
            </a:r>
            <a:r>
              <a:rPr kumimoji="0" lang="en-US" altLang="ja-JP" b="1">
                <a:solidFill>
                  <a:srgbClr val="0000FF"/>
                </a:solidFill>
              </a:rPr>
              <a:t>7</a:t>
            </a:r>
            <a:r>
              <a:rPr kumimoji="0" lang="ja-JP" altLang="en-US" b="1">
                <a:solidFill>
                  <a:srgbClr val="0000FF"/>
                </a:solidFill>
              </a:rPr>
              <a:t>以降</a:t>
            </a:r>
            <a:r>
              <a:rPr kumimoji="0" lang="ja-JP" altLang="en-US"/>
              <a:t>は型番情報が付加され、タイミングパターンの情報を補足する。</a:t>
            </a:r>
          </a:p>
          <a:p>
            <a:endParaRPr lang="ja-JP" altLang="en-US"/>
          </a:p>
          <a:p>
            <a:r>
              <a:rPr lang="ja-JP" altLang="en-US"/>
              <a:t>型番（</a:t>
            </a:r>
            <a:r>
              <a:rPr lang="en-US" altLang="ja-JP"/>
              <a:t>6</a:t>
            </a:r>
            <a:r>
              <a:rPr lang="ja-JP" altLang="en-US"/>
              <a:t>ビット）およびその誤り訂正コード語（</a:t>
            </a:r>
            <a:r>
              <a:rPr lang="en-US" altLang="ja-JP"/>
              <a:t>12</a:t>
            </a:r>
            <a:r>
              <a:rPr lang="ja-JP" altLang="en-US"/>
              <a:t>ビット）が</a:t>
            </a:r>
            <a:r>
              <a:rPr lang="en-US" altLang="ja-JP"/>
              <a:t>3×6</a:t>
            </a:r>
            <a:r>
              <a:rPr lang="ja-JP" altLang="en-US"/>
              <a:t>（</a:t>
            </a:r>
            <a:r>
              <a:rPr lang="en-US" altLang="ja-JP"/>
              <a:t>6×3</a:t>
            </a:r>
            <a:r>
              <a:rPr lang="ja-JP" altLang="en-US"/>
              <a:t>）モジュールの領域に配置される。</a:t>
            </a:r>
          </a:p>
          <a:p>
            <a:endParaRPr lang="ja-JP" altLang="en-US"/>
          </a:p>
          <a:p>
            <a:r>
              <a:rPr lang="ja-JP" altLang="en-US"/>
              <a:t>冗長度を増すために</a:t>
            </a:r>
            <a:r>
              <a:rPr lang="en-US" altLang="ja-JP"/>
              <a:t>2</a:t>
            </a:r>
            <a:r>
              <a:rPr lang="ja-JP" altLang="en-US"/>
              <a:t>箇所に配置される。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QR</a:t>
            </a:r>
            <a:r>
              <a:rPr lang="ja-JP" altLang="en-US"/>
              <a:t>コードの作成条件</a:t>
            </a:r>
          </a:p>
        </p:txBody>
      </p:sp>
      <p:pic>
        <p:nvPicPr>
          <p:cNvPr id="155651" name="Picture 3" descr="qrcode型番１の構造_1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" y="1268413"/>
            <a:ext cx="4421188" cy="44211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1116013" y="5535613"/>
            <a:ext cx="2308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QR</a:t>
            </a:r>
            <a:r>
              <a:rPr lang="ja-JP" altLang="en-US" sz="2400"/>
              <a:t>コードの構造</a:t>
            </a:r>
          </a:p>
        </p:txBody>
      </p:sp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4427538" y="1792288"/>
            <a:ext cx="456565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・モデル：</a:t>
            </a:r>
            <a:r>
              <a:rPr lang="en-US" altLang="ja-JP" sz="2400"/>
              <a:t>2</a:t>
            </a:r>
            <a:r>
              <a:rPr lang="ja-JP" altLang="en-US" sz="2400"/>
              <a:t>（推奨されている）</a:t>
            </a:r>
          </a:p>
          <a:p>
            <a:r>
              <a:rPr lang="ja-JP" altLang="en-US" sz="2400"/>
              <a:t>・型番：</a:t>
            </a:r>
            <a:r>
              <a:rPr lang="en-US" altLang="ja-JP" sz="2400"/>
              <a:t>1</a:t>
            </a:r>
            <a:r>
              <a:rPr lang="ja-JP" altLang="en-US" sz="2400"/>
              <a:t>（最小サイズ）</a:t>
            </a:r>
          </a:p>
          <a:p>
            <a:r>
              <a:rPr lang="ja-JP" altLang="en-US" sz="2400"/>
              <a:t>・誤り訂正レベル：</a:t>
            </a:r>
            <a:r>
              <a:rPr lang="en-US" altLang="ja-JP" sz="2400"/>
              <a:t>L</a:t>
            </a:r>
            <a:r>
              <a:rPr lang="ja-JP" altLang="en-US" sz="2400"/>
              <a:t>（復元率</a:t>
            </a:r>
            <a:r>
              <a:rPr lang="en-US" altLang="ja-JP" sz="2400"/>
              <a:t>7%</a:t>
            </a:r>
            <a:r>
              <a:rPr lang="ja-JP" altLang="en-US" sz="2400"/>
              <a:t>）</a:t>
            </a:r>
          </a:p>
          <a:p>
            <a:r>
              <a:rPr lang="ja-JP" altLang="en-US" sz="2400"/>
              <a:t>・マスクパターン：</a:t>
            </a:r>
            <a:r>
              <a:rPr lang="en-US" altLang="ja-JP" sz="2400"/>
              <a:t>000</a:t>
            </a:r>
            <a:r>
              <a:rPr lang="ja-JP" altLang="en-US" sz="2400"/>
              <a:t>（市松模様）</a:t>
            </a:r>
          </a:p>
          <a:p>
            <a:r>
              <a:rPr lang="ja-JP" altLang="en-US" sz="2400"/>
              <a:t>・モード指示子：</a:t>
            </a:r>
            <a:r>
              <a:rPr lang="en-US" altLang="ja-JP" sz="2400"/>
              <a:t>1000</a:t>
            </a:r>
            <a:r>
              <a:rPr lang="ja-JP" altLang="en-US" sz="2400"/>
              <a:t>（漢字モード）</a:t>
            </a:r>
          </a:p>
          <a:p>
            <a:endParaRPr lang="ja-JP" altLang="en-US" sz="2400"/>
          </a:p>
          <a:p>
            <a:r>
              <a:rPr lang="en-US" altLang="ja-JP" sz="2400">
                <a:solidFill>
                  <a:srgbClr val="0000FF"/>
                </a:solidFill>
              </a:rPr>
              <a:t>■</a:t>
            </a:r>
            <a:r>
              <a:rPr lang="ja-JP" altLang="en-US" sz="2400"/>
              <a:t>：位置検出パターン</a:t>
            </a:r>
          </a:p>
          <a:p>
            <a:r>
              <a:rPr lang="en-US" altLang="ja-JP" sz="2400">
                <a:solidFill>
                  <a:srgbClr val="FF0000"/>
                </a:solidFill>
              </a:rPr>
              <a:t>■</a:t>
            </a:r>
            <a:r>
              <a:rPr lang="ja-JP" altLang="en-US" sz="2400"/>
              <a:t>：タイミングパターン</a:t>
            </a:r>
          </a:p>
          <a:p>
            <a:r>
              <a:rPr lang="en-US" altLang="ja-JP" sz="2400">
                <a:solidFill>
                  <a:srgbClr val="008040"/>
                </a:solidFill>
              </a:rPr>
              <a:t>■</a:t>
            </a:r>
            <a:r>
              <a:rPr lang="ja-JP" altLang="en-US" sz="2400"/>
              <a:t>：形式情報</a:t>
            </a:r>
          </a:p>
          <a:p>
            <a:r>
              <a:rPr lang="en-US" altLang="ja-JP" sz="2400">
                <a:solidFill>
                  <a:srgbClr val="FFFF00"/>
                </a:solidFill>
              </a:rPr>
              <a:t>■</a:t>
            </a:r>
            <a:r>
              <a:rPr lang="ja-JP" altLang="en-US" sz="2400"/>
              <a:t>：データおよび誤り訂正コード語</a:t>
            </a:r>
          </a:p>
          <a:p>
            <a:r>
              <a:rPr kumimoji="0" lang="en-US" altLang="ja-JP" sz="2400"/>
              <a:t>□</a:t>
            </a:r>
            <a:r>
              <a:rPr kumimoji="0" lang="ja-JP" altLang="en-US" sz="2400"/>
              <a:t>と</a:t>
            </a:r>
            <a:r>
              <a:rPr kumimoji="0" lang="en-US" altLang="ja-JP" sz="2400"/>
              <a:t>■</a:t>
            </a:r>
            <a:r>
              <a:rPr kumimoji="0" lang="ja-JP" altLang="en-US" sz="2400"/>
              <a:t>：固定</a:t>
            </a:r>
          </a:p>
        </p:txBody>
      </p:sp>
      <p:sp>
        <p:nvSpPr>
          <p:cNvPr id="155654" name="Text Box 6"/>
          <p:cNvSpPr txBox="1">
            <a:spLocks noChangeArrowheads="1"/>
          </p:cNvSpPr>
          <p:nvPr/>
        </p:nvSpPr>
        <p:spPr bwMode="auto">
          <a:xfrm>
            <a:off x="519113" y="6280150"/>
            <a:ext cx="3600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>
                <a:solidFill>
                  <a:srgbClr val="FF0000"/>
                </a:solidFill>
              </a:rPr>
              <a:t>＊型番</a:t>
            </a:r>
            <a:r>
              <a:rPr lang="en-US" altLang="ja-JP" sz="1600">
                <a:solidFill>
                  <a:srgbClr val="FF0000"/>
                </a:solidFill>
              </a:rPr>
              <a:t>1</a:t>
            </a:r>
            <a:r>
              <a:rPr lang="ja-JP" altLang="en-US" sz="1600">
                <a:solidFill>
                  <a:srgbClr val="FF0000"/>
                </a:solidFill>
              </a:rPr>
              <a:t>なので位置合せパターンはない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データの種類（モード指示子）</a:t>
            </a:r>
          </a:p>
        </p:txBody>
      </p:sp>
      <p:sp>
        <p:nvSpPr>
          <p:cNvPr id="157699" name="Text Box 3"/>
          <p:cNvSpPr txBox="1">
            <a:spLocks noChangeArrowheads="1"/>
          </p:cNvSpPr>
          <p:nvPr/>
        </p:nvSpPr>
        <p:spPr bwMode="auto">
          <a:xfrm>
            <a:off x="468313" y="1557338"/>
            <a:ext cx="820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en-US" altLang="ja-JP" sz="2400"/>
              <a:t>QR</a:t>
            </a:r>
            <a:r>
              <a:rPr kumimoji="0" lang="ja-JP" altLang="en-US" sz="2400"/>
              <a:t>コードで扱える主なデータの種類は以下のとおりである。</a:t>
            </a:r>
            <a:endParaRPr lang="ja-JP" altLang="en-US" sz="2400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91513" cy="4581525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ja-JP" altLang="en-US" sz="2800"/>
              <a:t>数字</a:t>
            </a:r>
            <a:r>
              <a:rPr lang="ja-JP" altLang="en-US" sz="2000"/>
              <a:t>（モード指示子：</a:t>
            </a:r>
            <a:r>
              <a:rPr lang="en-US" altLang="ja-JP" sz="2000"/>
              <a:t>0001</a:t>
            </a:r>
            <a:r>
              <a:rPr lang="ja-JP" altLang="en-US" sz="2000"/>
              <a:t>）</a:t>
            </a:r>
            <a:br>
              <a:rPr lang="en-US" altLang="ja-JP" sz="2800"/>
            </a:br>
            <a:r>
              <a:rPr lang="ja-JP" altLang="en-US" sz="2800"/>
              <a:t>　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r>
              <a:rPr lang="ja-JP" altLang="en-US" sz="2400"/>
              <a:t>～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2400"/>
              <a:t>（数字）</a:t>
            </a:r>
          </a:p>
          <a:p>
            <a:pPr>
              <a:lnSpc>
                <a:spcPct val="80000"/>
              </a:lnSpc>
            </a:pPr>
            <a:r>
              <a:rPr lang="ja-JP" altLang="en-US" sz="2800"/>
              <a:t>英数字</a:t>
            </a:r>
            <a:r>
              <a:rPr lang="ja-JP" altLang="en-US" sz="2000"/>
              <a:t>（モード指示子： </a:t>
            </a:r>
            <a:r>
              <a:rPr lang="en-US" altLang="ja-JP" sz="2000"/>
              <a:t>0010</a:t>
            </a:r>
            <a:r>
              <a:rPr lang="ja-JP" altLang="en-US" sz="2000"/>
              <a:t>）</a:t>
            </a:r>
            <a:br>
              <a:rPr lang="en-US" altLang="ja-JP" sz="2800"/>
            </a:br>
            <a:r>
              <a:rPr lang="ja-JP" altLang="en-US" sz="2800"/>
              <a:t>　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r>
              <a:rPr lang="ja-JP" altLang="en-US" sz="2400"/>
              <a:t>～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2400"/>
              <a:t>（数字）</a:t>
            </a:r>
            <a:r>
              <a:rPr lang="en-US" altLang="ja-JP" sz="2400"/>
              <a:t>,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</a:t>
            </a:r>
            <a:r>
              <a:rPr lang="ja-JP" altLang="en-US" sz="2400"/>
              <a:t>～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Z</a:t>
            </a:r>
            <a:r>
              <a:rPr lang="ja-JP" altLang="en-US" sz="2400"/>
              <a:t>（アルファベット大文字）</a:t>
            </a:r>
            <a:br>
              <a:rPr lang="ja-JP" altLang="en-US" sz="2400"/>
            </a:br>
            <a:r>
              <a:rPr lang="ja-JP" altLang="en-US" sz="2400"/>
              <a:t>　スペース　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$</a:t>
            </a:r>
            <a:r>
              <a:rPr lang="ja-JP" altLang="en-US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%</a:t>
            </a:r>
            <a:r>
              <a:rPr lang="ja-JP" altLang="en-US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*　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+</a:t>
            </a:r>
            <a:r>
              <a:rPr lang="ja-JP" altLang="en-US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</a:t>
            </a:r>
            <a:r>
              <a:rPr lang="ja-JP" altLang="en-US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r>
              <a:rPr lang="ja-JP" altLang="en-US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/</a:t>
            </a:r>
            <a:r>
              <a:rPr lang="ja-JP" altLang="en-US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en-US" altLang="ja-JP" sz="2800"/>
              <a:t>8</a:t>
            </a:r>
            <a:r>
              <a:rPr lang="ja-JP" altLang="en-US" sz="2800"/>
              <a:t>ビットバイト</a:t>
            </a:r>
            <a:r>
              <a:rPr lang="ja-JP" altLang="en-US" sz="2000"/>
              <a:t>（モード指示子： </a:t>
            </a:r>
            <a:r>
              <a:rPr lang="en-US" altLang="ja-JP" sz="2000"/>
              <a:t>0100</a:t>
            </a:r>
            <a:r>
              <a:rPr lang="ja-JP" altLang="en-US" sz="2000"/>
              <a:t>）</a:t>
            </a:r>
            <a:br>
              <a:rPr lang="ja-JP" altLang="en-US" sz="2800"/>
            </a:br>
            <a:r>
              <a:rPr lang="ja-JP" altLang="en-US" sz="2800"/>
              <a:t>　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</a:t>
            </a:r>
            <a:r>
              <a:rPr lang="en-US" altLang="ja-JP" sz="2400" baseline="-25000"/>
              <a:t>16</a:t>
            </a:r>
            <a:r>
              <a:rPr lang="ja-JP" altLang="en-US" sz="2400"/>
              <a:t>～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FF</a:t>
            </a:r>
            <a:r>
              <a:rPr lang="en-US" altLang="ja-JP" sz="2400" baseline="-25000"/>
              <a:t>16</a:t>
            </a:r>
            <a:br>
              <a:rPr lang="ja-JP" altLang="en-US" sz="2800"/>
            </a:br>
            <a:r>
              <a:rPr lang="ja-JP" altLang="en-US" sz="2800"/>
              <a:t>　 </a:t>
            </a:r>
            <a:r>
              <a:rPr lang="ja-JP" altLang="en-US" sz="1800"/>
              <a:t>＊</a:t>
            </a:r>
            <a:r>
              <a:rPr lang="en-US" altLang="ja-JP" sz="1800"/>
              <a:t>ASCII</a:t>
            </a:r>
            <a:r>
              <a:rPr lang="ja-JP" altLang="en-US" sz="1800"/>
              <a:t>コード（制御キャラクタ</a:t>
            </a:r>
            <a:r>
              <a:rPr lang="en-US" altLang="ja-JP" sz="1800"/>
              <a:t>,</a:t>
            </a:r>
            <a:r>
              <a:rPr lang="ja-JP" altLang="en-US" sz="1800"/>
              <a:t>アルファベット</a:t>
            </a:r>
            <a:r>
              <a:rPr lang="en-US" altLang="ja-JP" sz="1800"/>
              <a:t>,</a:t>
            </a:r>
            <a:r>
              <a:rPr lang="ja-JP" altLang="en-US" sz="1800"/>
              <a:t>半角カタカナなど）</a:t>
            </a:r>
          </a:p>
          <a:p>
            <a:pPr>
              <a:lnSpc>
                <a:spcPct val="80000"/>
              </a:lnSpc>
            </a:pPr>
            <a:r>
              <a:rPr lang="ja-JP" altLang="en-US" sz="2800"/>
              <a:t>漢字</a:t>
            </a:r>
            <a:r>
              <a:rPr lang="ja-JP" altLang="en-US" sz="2000"/>
              <a:t>（モード指示子： </a:t>
            </a:r>
            <a:r>
              <a:rPr lang="en-US" altLang="ja-JP" sz="2000"/>
              <a:t>1000</a:t>
            </a:r>
            <a:r>
              <a:rPr lang="ja-JP" altLang="en-US" sz="2000"/>
              <a:t>）</a:t>
            </a:r>
            <a:br>
              <a:rPr lang="en-US" altLang="ja-JP" sz="2800"/>
            </a:br>
            <a:r>
              <a:rPr lang="ja-JP" altLang="en-US" sz="2800"/>
              <a:t>　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8140</a:t>
            </a:r>
            <a:r>
              <a:rPr lang="en-US" altLang="ja-JP" sz="2400" baseline="-25000"/>
              <a:t>16</a:t>
            </a:r>
            <a:r>
              <a:rPr lang="ja-JP" altLang="en-US" sz="2400"/>
              <a:t>（“　”）～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9FFC</a:t>
            </a:r>
            <a:r>
              <a:rPr lang="en-US" altLang="ja-JP" sz="2400" baseline="-25000"/>
              <a:t>16</a:t>
            </a:r>
            <a:r>
              <a:rPr lang="ja-JP" altLang="en-US" sz="2400"/>
              <a:t>（“條”）</a:t>
            </a:r>
            <a:br>
              <a:rPr lang="ja-JP" altLang="en-US" sz="2400"/>
            </a:br>
            <a:r>
              <a:rPr lang="ja-JP" altLang="en-US" sz="2400"/>
              <a:t>　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E046</a:t>
            </a:r>
            <a:r>
              <a:rPr lang="en-US" altLang="ja-JP" sz="2400" baseline="-25000"/>
              <a:t>16</a:t>
            </a:r>
            <a:r>
              <a:rPr lang="ja-JP" altLang="en-US" sz="2400"/>
              <a:t>（“澁”）～</a:t>
            </a:r>
            <a:r>
              <a:rPr lang="en-US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EAA4</a:t>
            </a:r>
            <a:r>
              <a:rPr lang="en-US" altLang="ja-JP" sz="2400" baseline="-25000"/>
              <a:t>16</a:t>
            </a:r>
            <a:r>
              <a:rPr lang="ja-JP" altLang="en-US" sz="2400"/>
              <a:t>（“熙”）</a:t>
            </a:r>
            <a:br>
              <a:rPr lang="ja-JP" altLang="en-US" sz="2800"/>
            </a:br>
            <a:r>
              <a:rPr lang="ja-JP" altLang="en-US" sz="2800"/>
              <a:t> 　</a:t>
            </a:r>
            <a:r>
              <a:rPr lang="ja-JP" altLang="en-US" sz="1800"/>
              <a:t>＊シフト</a:t>
            </a:r>
            <a:r>
              <a:rPr lang="en-US" altLang="ja-JP" sz="1800"/>
              <a:t>JIS</a:t>
            </a:r>
            <a:r>
              <a:rPr lang="ja-JP" altLang="en-US" sz="1800"/>
              <a:t>コード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/>
              <a:t>QR</a:t>
            </a:r>
            <a:r>
              <a:rPr kumimoji="0" lang="ja-JP" altLang="en-US"/>
              <a:t>コードのデ</a:t>
            </a:r>
            <a:r>
              <a:rPr lang="ja-JP" altLang="en-US"/>
              <a:t>ータ構造</a:t>
            </a:r>
          </a:p>
        </p:txBody>
      </p:sp>
      <p:grpSp>
        <p:nvGrpSpPr>
          <p:cNvPr id="159747" name="Group 3"/>
          <p:cNvGrpSpPr>
            <a:grpSpLocks/>
          </p:cNvGrpSpPr>
          <p:nvPr/>
        </p:nvGrpSpPr>
        <p:grpSpPr bwMode="auto">
          <a:xfrm>
            <a:off x="755650" y="1557338"/>
            <a:ext cx="6861175" cy="406400"/>
            <a:chOff x="476" y="1269"/>
            <a:chExt cx="4322" cy="256"/>
          </a:xfrm>
        </p:grpSpPr>
        <p:sp>
          <p:nvSpPr>
            <p:cNvPr id="159748" name="Text Box 4"/>
            <p:cNvSpPr txBox="1">
              <a:spLocks noChangeArrowheads="1"/>
            </p:cNvSpPr>
            <p:nvPr/>
          </p:nvSpPr>
          <p:spPr bwMode="auto">
            <a:xfrm>
              <a:off x="476" y="1269"/>
              <a:ext cx="1013" cy="256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>
              <a:spAutoFit/>
            </a:bodyPr>
            <a:lstStyle/>
            <a:p>
              <a:r>
                <a:rPr lang="ja-JP" altLang="en-US"/>
                <a:t>モード指示子</a:t>
              </a:r>
            </a:p>
          </p:txBody>
        </p:sp>
        <p:sp>
          <p:nvSpPr>
            <p:cNvPr id="159749" name="Text Box 5"/>
            <p:cNvSpPr txBox="1">
              <a:spLocks noChangeArrowheads="1"/>
            </p:cNvSpPr>
            <p:nvPr/>
          </p:nvSpPr>
          <p:spPr bwMode="auto">
            <a:xfrm>
              <a:off x="1467" y="1269"/>
              <a:ext cx="602" cy="25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>
              <a:spAutoFit/>
            </a:bodyPr>
            <a:lstStyle/>
            <a:p>
              <a:r>
                <a:rPr lang="ja-JP" altLang="en-US"/>
                <a:t>文字数</a:t>
              </a:r>
            </a:p>
          </p:txBody>
        </p:sp>
        <p:sp>
          <p:nvSpPr>
            <p:cNvPr id="159750" name="Text Box 6"/>
            <p:cNvSpPr txBox="1">
              <a:spLocks noChangeArrowheads="1"/>
            </p:cNvSpPr>
            <p:nvPr/>
          </p:nvSpPr>
          <p:spPr bwMode="auto">
            <a:xfrm>
              <a:off x="2064" y="1269"/>
              <a:ext cx="2734" cy="25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>
              <a:spAutoFit/>
            </a:bodyPr>
            <a:lstStyle/>
            <a:p>
              <a:r>
                <a:rPr lang="ja-JP" altLang="en-US"/>
                <a:t>データ（情報）</a:t>
              </a:r>
            </a:p>
          </p:txBody>
        </p:sp>
      </p:grpSp>
      <p:grpSp>
        <p:nvGrpSpPr>
          <p:cNvPr id="159751" name="Group 7"/>
          <p:cNvGrpSpPr>
            <a:grpSpLocks/>
          </p:cNvGrpSpPr>
          <p:nvPr/>
        </p:nvGrpSpPr>
        <p:grpSpPr bwMode="auto">
          <a:xfrm>
            <a:off x="755650" y="2709863"/>
            <a:ext cx="5761038" cy="406400"/>
            <a:chOff x="476" y="1995"/>
            <a:chExt cx="3629" cy="256"/>
          </a:xfrm>
        </p:grpSpPr>
        <p:sp>
          <p:nvSpPr>
            <p:cNvPr id="159752" name="Text Box 8"/>
            <p:cNvSpPr txBox="1">
              <a:spLocks noChangeArrowheads="1"/>
            </p:cNvSpPr>
            <p:nvPr/>
          </p:nvSpPr>
          <p:spPr bwMode="auto">
            <a:xfrm>
              <a:off x="476" y="1995"/>
              <a:ext cx="1013" cy="256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>
              <a:spAutoFit/>
            </a:bodyPr>
            <a:lstStyle/>
            <a:p>
              <a:r>
                <a:rPr lang="ja-JP" altLang="en-US"/>
                <a:t>モード指示子</a:t>
              </a:r>
            </a:p>
          </p:txBody>
        </p:sp>
        <p:sp>
          <p:nvSpPr>
            <p:cNvPr id="159753" name="Text Box 9"/>
            <p:cNvSpPr txBox="1">
              <a:spLocks noChangeArrowheads="1"/>
            </p:cNvSpPr>
            <p:nvPr/>
          </p:nvSpPr>
          <p:spPr bwMode="auto">
            <a:xfrm>
              <a:off x="1467" y="1995"/>
              <a:ext cx="602" cy="25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>
              <a:spAutoFit/>
            </a:bodyPr>
            <a:lstStyle/>
            <a:p>
              <a:r>
                <a:rPr lang="ja-JP" altLang="en-US"/>
                <a:t>文字数</a:t>
              </a:r>
            </a:p>
          </p:txBody>
        </p:sp>
        <p:sp>
          <p:nvSpPr>
            <p:cNvPr id="159754" name="Text Box 10"/>
            <p:cNvSpPr txBox="1">
              <a:spLocks noChangeArrowheads="1"/>
            </p:cNvSpPr>
            <p:nvPr/>
          </p:nvSpPr>
          <p:spPr bwMode="auto">
            <a:xfrm>
              <a:off x="2064" y="1995"/>
              <a:ext cx="2041" cy="25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>
              <a:spAutoFit/>
            </a:bodyPr>
            <a:lstStyle/>
            <a:p>
              <a:r>
                <a:rPr lang="ja-JP" altLang="en-US"/>
                <a:t>データ（情報）</a:t>
              </a:r>
            </a:p>
          </p:txBody>
        </p:sp>
      </p:grpSp>
      <p:grpSp>
        <p:nvGrpSpPr>
          <p:cNvPr id="159755" name="Group 11"/>
          <p:cNvGrpSpPr>
            <a:grpSpLocks/>
          </p:cNvGrpSpPr>
          <p:nvPr/>
        </p:nvGrpSpPr>
        <p:grpSpPr bwMode="auto">
          <a:xfrm>
            <a:off x="755650" y="3860800"/>
            <a:ext cx="7777163" cy="406400"/>
            <a:chOff x="476" y="2720"/>
            <a:chExt cx="4899" cy="256"/>
          </a:xfrm>
        </p:grpSpPr>
        <p:sp>
          <p:nvSpPr>
            <p:cNvPr id="159756" name="Text Box 12"/>
            <p:cNvSpPr txBox="1">
              <a:spLocks noChangeArrowheads="1"/>
            </p:cNvSpPr>
            <p:nvPr/>
          </p:nvSpPr>
          <p:spPr bwMode="auto">
            <a:xfrm>
              <a:off x="476" y="2720"/>
              <a:ext cx="1013" cy="256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>
              <a:spAutoFit/>
            </a:bodyPr>
            <a:lstStyle/>
            <a:p>
              <a:r>
                <a:rPr lang="ja-JP" altLang="en-US"/>
                <a:t>モード指示子</a:t>
              </a:r>
            </a:p>
          </p:txBody>
        </p:sp>
        <p:sp>
          <p:nvSpPr>
            <p:cNvPr id="159757" name="Text Box 13"/>
            <p:cNvSpPr txBox="1">
              <a:spLocks noChangeArrowheads="1"/>
            </p:cNvSpPr>
            <p:nvPr/>
          </p:nvSpPr>
          <p:spPr bwMode="auto">
            <a:xfrm>
              <a:off x="1467" y="2720"/>
              <a:ext cx="602" cy="25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>
              <a:spAutoFit/>
            </a:bodyPr>
            <a:lstStyle/>
            <a:p>
              <a:r>
                <a:rPr lang="ja-JP" altLang="en-US"/>
                <a:t>文字数</a:t>
              </a:r>
            </a:p>
          </p:txBody>
        </p:sp>
        <p:sp>
          <p:nvSpPr>
            <p:cNvPr id="159758" name="Text Box 14"/>
            <p:cNvSpPr txBox="1">
              <a:spLocks noChangeArrowheads="1"/>
            </p:cNvSpPr>
            <p:nvPr/>
          </p:nvSpPr>
          <p:spPr bwMode="auto">
            <a:xfrm>
              <a:off x="2064" y="2720"/>
              <a:ext cx="3311" cy="25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>
              <a:spAutoFit/>
            </a:bodyPr>
            <a:lstStyle/>
            <a:p>
              <a:r>
                <a:rPr lang="ja-JP" altLang="en-US"/>
                <a:t>データ（情報）</a:t>
              </a:r>
            </a:p>
          </p:txBody>
        </p:sp>
      </p:grpSp>
      <p:grpSp>
        <p:nvGrpSpPr>
          <p:cNvPr id="159759" name="Group 15"/>
          <p:cNvGrpSpPr>
            <a:grpSpLocks/>
          </p:cNvGrpSpPr>
          <p:nvPr/>
        </p:nvGrpSpPr>
        <p:grpSpPr bwMode="auto">
          <a:xfrm>
            <a:off x="755650" y="4986338"/>
            <a:ext cx="4464050" cy="406400"/>
            <a:chOff x="476" y="3430"/>
            <a:chExt cx="2812" cy="256"/>
          </a:xfrm>
        </p:grpSpPr>
        <p:sp>
          <p:nvSpPr>
            <p:cNvPr id="159760" name="Text Box 16"/>
            <p:cNvSpPr txBox="1">
              <a:spLocks noChangeArrowheads="1"/>
            </p:cNvSpPr>
            <p:nvPr/>
          </p:nvSpPr>
          <p:spPr bwMode="auto">
            <a:xfrm>
              <a:off x="476" y="3430"/>
              <a:ext cx="1013" cy="256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>
              <a:spAutoFit/>
            </a:bodyPr>
            <a:lstStyle/>
            <a:p>
              <a:r>
                <a:rPr lang="ja-JP" altLang="en-US"/>
                <a:t>モード指示子</a:t>
              </a:r>
            </a:p>
          </p:txBody>
        </p:sp>
        <p:sp>
          <p:nvSpPr>
            <p:cNvPr id="159761" name="Text Box 17"/>
            <p:cNvSpPr txBox="1">
              <a:spLocks noChangeArrowheads="1"/>
            </p:cNvSpPr>
            <p:nvPr/>
          </p:nvSpPr>
          <p:spPr bwMode="auto">
            <a:xfrm>
              <a:off x="1467" y="3430"/>
              <a:ext cx="602" cy="25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>
              <a:spAutoFit/>
            </a:bodyPr>
            <a:lstStyle/>
            <a:p>
              <a:r>
                <a:rPr lang="ja-JP" altLang="en-US"/>
                <a:t>文字数</a:t>
              </a:r>
            </a:p>
          </p:txBody>
        </p:sp>
        <p:sp>
          <p:nvSpPr>
            <p:cNvPr id="159762" name="Text Box 18"/>
            <p:cNvSpPr txBox="1">
              <a:spLocks noChangeArrowheads="1"/>
            </p:cNvSpPr>
            <p:nvPr/>
          </p:nvSpPr>
          <p:spPr bwMode="auto">
            <a:xfrm>
              <a:off x="2064" y="3430"/>
              <a:ext cx="1224" cy="25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>
              <a:spAutoFit/>
            </a:bodyPr>
            <a:lstStyle/>
            <a:p>
              <a:r>
                <a:rPr lang="ja-JP" altLang="en-US"/>
                <a:t>データ（情報）</a:t>
              </a:r>
            </a:p>
          </p:txBody>
        </p:sp>
      </p:grpSp>
      <p:grpSp>
        <p:nvGrpSpPr>
          <p:cNvPr id="159763" name="Group 19"/>
          <p:cNvGrpSpPr>
            <a:grpSpLocks/>
          </p:cNvGrpSpPr>
          <p:nvPr/>
        </p:nvGrpSpPr>
        <p:grpSpPr bwMode="auto">
          <a:xfrm>
            <a:off x="323850" y="1747838"/>
            <a:ext cx="7632700" cy="1152525"/>
            <a:chOff x="204" y="1389"/>
            <a:chExt cx="4808" cy="726"/>
          </a:xfrm>
        </p:grpSpPr>
        <p:sp>
          <p:nvSpPr>
            <p:cNvPr id="159764" name="Line 20"/>
            <p:cNvSpPr>
              <a:spLocks noChangeShapeType="1"/>
            </p:cNvSpPr>
            <p:nvPr/>
          </p:nvSpPr>
          <p:spPr bwMode="auto">
            <a:xfrm>
              <a:off x="4785" y="1389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9765" name="Line 21"/>
            <p:cNvSpPr>
              <a:spLocks noChangeShapeType="1"/>
            </p:cNvSpPr>
            <p:nvPr/>
          </p:nvSpPr>
          <p:spPr bwMode="auto">
            <a:xfrm>
              <a:off x="5012" y="1389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9766" name="Line 22"/>
            <p:cNvSpPr>
              <a:spLocks noChangeShapeType="1"/>
            </p:cNvSpPr>
            <p:nvPr/>
          </p:nvSpPr>
          <p:spPr bwMode="auto">
            <a:xfrm flipH="1">
              <a:off x="204" y="1752"/>
              <a:ext cx="48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9767" name="Line 23"/>
            <p:cNvSpPr>
              <a:spLocks noChangeShapeType="1"/>
            </p:cNvSpPr>
            <p:nvPr/>
          </p:nvSpPr>
          <p:spPr bwMode="auto">
            <a:xfrm>
              <a:off x="204" y="2115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9768" name="Line 24"/>
            <p:cNvSpPr>
              <a:spLocks noChangeShapeType="1"/>
            </p:cNvSpPr>
            <p:nvPr/>
          </p:nvSpPr>
          <p:spPr bwMode="auto">
            <a:xfrm>
              <a:off x="204" y="1752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59769" name="Group 25"/>
          <p:cNvGrpSpPr>
            <a:grpSpLocks/>
          </p:cNvGrpSpPr>
          <p:nvPr/>
        </p:nvGrpSpPr>
        <p:grpSpPr bwMode="auto">
          <a:xfrm>
            <a:off x="323850" y="2898775"/>
            <a:ext cx="6553200" cy="1152525"/>
            <a:chOff x="204" y="2114"/>
            <a:chExt cx="4128" cy="726"/>
          </a:xfrm>
        </p:grpSpPr>
        <p:sp>
          <p:nvSpPr>
            <p:cNvPr id="159770" name="Line 26"/>
            <p:cNvSpPr>
              <a:spLocks noChangeShapeType="1"/>
            </p:cNvSpPr>
            <p:nvPr/>
          </p:nvSpPr>
          <p:spPr bwMode="auto">
            <a:xfrm>
              <a:off x="4105" y="2114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9771" name="Line 27"/>
            <p:cNvSpPr>
              <a:spLocks noChangeShapeType="1"/>
            </p:cNvSpPr>
            <p:nvPr/>
          </p:nvSpPr>
          <p:spPr bwMode="auto">
            <a:xfrm>
              <a:off x="4332" y="2114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9772" name="Line 28"/>
            <p:cNvSpPr>
              <a:spLocks noChangeShapeType="1"/>
            </p:cNvSpPr>
            <p:nvPr/>
          </p:nvSpPr>
          <p:spPr bwMode="auto">
            <a:xfrm flipH="1" flipV="1">
              <a:off x="204" y="2477"/>
              <a:ext cx="4128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9773" name="Line 29"/>
            <p:cNvSpPr>
              <a:spLocks noChangeShapeType="1"/>
            </p:cNvSpPr>
            <p:nvPr/>
          </p:nvSpPr>
          <p:spPr bwMode="auto">
            <a:xfrm>
              <a:off x="204" y="2840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9774" name="Line 30"/>
            <p:cNvSpPr>
              <a:spLocks noChangeShapeType="1"/>
            </p:cNvSpPr>
            <p:nvPr/>
          </p:nvSpPr>
          <p:spPr bwMode="auto">
            <a:xfrm>
              <a:off x="204" y="2477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59775" name="Group 31"/>
          <p:cNvGrpSpPr>
            <a:grpSpLocks/>
          </p:cNvGrpSpPr>
          <p:nvPr/>
        </p:nvGrpSpPr>
        <p:grpSpPr bwMode="auto">
          <a:xfrm>
            <a:off x="323850" y="4051300"/>
            <a:ext cx="8569325" cy="1152525"/>
            <a:chOff x="204" y="2840"/>
            <a:chExt cx="5398" cy="726"/>
          </a:xfrm>
        </p:grpSpPr>
        <p:sp>
          <p:nvSpPr>
            <p:cNvPr id="159776" name="Line 32"/>
            <p:cNvSpPr>
              <a:spLocks noChangeShapeType="1"/>
            </p:cNvSpPr>
            <p:nvPr/>
          </p:nvSpPr>
          <p:spPr bwMode="auto">
            <a:xfrm>
              <a:off x="5375" y="2840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9777" name="Line 33"/>
            <p:cNvSpPr>
              <a:spLocks noChangeShapeType="1"/>
            </p:cNvSpPr>
            <p:nvPr/>
          </p:nvSpPr>
          <p:spPr bwMode="auto">
            <a:xfrm>
              <a:off x="5602" y="2840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9778" name="Line 34"/>
            <p:cNvSpPr>
              <a:spLocks noChangeShapeType="1"/>
            </p:cNvSpPr>
            <p:nvPr/>
          </p:nvSpPr>
          <p:spPr bwMode="auto">
            <a:xfrm flipH="1">
              <a:off x="204" y="3203"/>
              <a:ext cx="539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9779" name="Line 35"/>
            <p:cNvSpPr>
              <a:spLocks noChangeShapeType="1"/>
            </p:cNvSpPr>
            <p:nvPr/>
          </p:nvSpPr>
          <p:spPr bwMode="auto">
            <a:xfrm>
              <a:off x="204" y="3566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9780" name="Line 36"/>
            <p:cNvSpPr>
              <a:spLocks noChangeShapeType="1"/>
            </p:cNvSpPr>
            <p:nvPr/>
          </p:nvSpPr>
          <p:spPr bwMode="auto">
            <a:xfrm>
              <a:off x="204" y="3203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59781" name="Text Box 37"/>
          <p:cNvSpPr txBox="1">
            <a:spLocks noChangeArrowheads="1"/>
          </p:cNvSpPr>
          <p:nvPr/>
        </p:nvSpPr>
        <p:spPr bwMode="auto">
          <a:xfrm>
            <a:off x="5219700" y="4984750"/>
            <a:ext cx="243363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/>
              <a:t>終端パターン（</a:t>
            </a:r>
            <a:r>
              <a:rPr lang="en-US" altLang="ja-JP"/>
              <a:t>0000</a:t>
            </a:r>
            <a:r>
              <a:rPr lang="ja-JP" altLang="en-US"/>
              <a:t>）</a:t>
            </a:r>
          </a:p>
        </p:txBody>
      </p:sp>
      <p:sp>
        <p:nvSpPr>
          <p:cNvPr id="159782" name="Text Box 38"/>
          <p:cNvSpPr txBox="1">
            <a:spLocks noChangeArrowheads="1"/>
          </p:cNvSpPr>
          <p:nvPr/>
        </p:nvSpPr>
        <p:spPr bwMode="auto">
          <a:xfrm>
            <a:off x="938213" y="6176963"/>
            <a:ext cx="72675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1600">
                <a:solidFill>
                  <a:srgbClr val="FF0000"/>
                </a:solidFill>
              </a:rPr>
              <a:t>＊次に解説するデータ圧縮と合わせて、全体のデータ列の長さが最小となるように基本データ列（モード指示子＋文字数＋データ）に最適化（分割）するのが望ましい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9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9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9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9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59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59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59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9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9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8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データの節約術（数字）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0</a:t>
            </a:r>
            <a:r>
              <a:rPr lang="ja-JP" altLang="en-US"/>
              <a:t>（</a:t>
            </a:r>
            <a:r>
              <a:rPr lang="en-US" altLang="ja-JP"/>
              <a:t>0000</a:t>
            </a:r>
            <a:r>
              <a:rPr lang="en-US" altLang="ja-JP" baseline="-25000"/>
              <a:t>2</a:t>
            </a:r>
            <a:r>
              <a:rPr lang="ja-JP" altLang="en-US"/>
              <a:t>）～</a:t>
            </a:r>
            <a:r>
              <a:rPr lang="en-US" altLang="ja-JP"/>
              <a:t>9</a:t>
            </a:r>
            <a:r>
              <a:rPr lang="ja-JP" altLang="en-US"/>
              <a:t>（</a:t>
            </a:r>
            <a:r>
              <a:rPr lang="en-US" altLang="ja-JP"/>
              <a:t>1001</a:t>
            </a:r>
            <a:r>
              <a:rPr lang="en-US" altLang="ja-JP" baseline="-25000"/>
              <a:t>2</a:t>
            </a:r>
            <a:r>
              <a:rPr lang="ja-JP" altLang="en-US"/>
              <a:t>）を表すには</a:t>
            </a:r>
            <a:r>
              <a:rPr lang="en-US" altLang="ja-JP"/>
              <a:t>4</a:t>
            </a:r>
            <a:r>
              <a:rPr lang="ja-JP" altLang="en-US"/>
              <a:t>ビット必要である（無駄が多い）</a:t>
            </a:r>
            <a:br>
              <a:rPr lang="ja-JP" altLang="en-US"/>
            </a:br>
            <a:r>
              <a:rPr lang="ja-JP" altLang="en-US"/>
              <a:t>　</a:t>
            </a:r>
            <a:r>
              <a:rPr lang="en-US" altLang="ja-JP"/>
              <a:t>→ 1</a:t>
            </a:r>
            <a:r>
              <a:rPr lang="ja-JP" altLang="en-US"/>
              <a:t>文字あたり</a:t>
            </a:r>
            <a:r>
              <a:rPr lang="en-US" altLang="ja-JP"/>
              <a:t>4</a:t>
            </a:r>
            <a:r>
              <a:rPr lang="ja-JP" altLang="en-US"/>
              <a:t>ビット</a:t>
            </a:r>
          </a:p>
          <a:p>
            <a:r>
              <a:rPr lang="en-US" altLang="ja-JP"/>
              <a:t>2</a:t>
            </a:r>
            <a:r>
              <a:rPr lang="en-US" altLang="ja-JP" baseline="30000"/>
              <a:t>10</a:t>
            </a:r>
            <a:r>
              <a:rPr lang="ja-JP" altLang="en-US"/>
              <a:t>＝</a:t>
            </a:r>
            <a:r>
              <a:rPr lang="en-US" altLang="ja-JP"/>
              <a:t>1024</a:t>
            </a:r>
            <a:r>
              <a:rPr lang="ja-JP" altLang="en-US"/>
              <a:t>　（</a:t>
            </a:r>
            <a:r>
              <a:rPr lang="en-US" altLang="ja-JP"/>
              <a:t>000</a:t>
            </a:r>
            <a:r>
              <a:rPr lang="ja-JP" altLang="en-US"/>
              <a:t>～</a:t>
            </a:r>
            <a:r>
              <a:rPr lang="en-US" altLang="ja-JP"/>
              <a:t>999</a:t>
            </a:r>
            <a:r>
              <a:rPr lang="ja-JP" altLang="en-US"/>
              <a:t>の数字列を表せる）</a:t>
            </a:r>
            <a:br>
              <a:rPr lang="ja-JP" altLang="en-US"/>
            </a:br>
            <a:r>
              <a:rPr lang="en-US" altLang="ja-JP"/>
              <a:t>3</a:t>
            </a:r>
            <a:r>
              <a:rPr lang="ja-JP" altLang="en-US"/>
              <a:t>文字を</a:t>
            </a:r>
            <a:r>
              <a:rPr lang="en-US" altLang="ja-JP"/>
              <a:t>10</a:t>
            </a:r>
            <a:r>
              <a:rPr lang="ja-JP" altLang="en-US"/>
              <a:t>ビットで表せる（無駄が少ない） </a:t>
            </a:r>
            <a:br>
              <a:rPr lang="ja-JP" altLang="en-US"/>
            </a:br>
            <a:r>
              <a:rPr lang="ja-JP" altLang="en-US"/>
              <a:t>　</a:t>
            </a:r>
            <a:r>
              <a:rPr lang="en-US" altLang="ja-JP"/>
              <a:t>→ 1</a:t>
            </a:r>
            <a:r>
              <a:rPr lang="ja-JP" altLang="en-US"/>
              <a:t>文字あたり</a:t>
            </a:r>
            <a:r>
              <a:rPr lang="en-US" altLang="ja-JP"/>
              <a:t>3.3</a:t>
            </a:r>
            <a:r>
              <a:rPr lang="ja-JP" altLang="en-US"/>
              <a:t>ビット</a:t>
            </a:r>
          </a:p>
          <a:p>
            <a:r>
              <a:rPr kumimoji="0" lang="en-US" altLang="ja-JP"/>
              <a:t>2</a:t>
            </a:r>
            <a:r>
              <a:rPr kumimoji="0" lang="en-US" altLang="ja-JP" baseline="30000"/>
              <a:t>7</a:t>
            </a:r>
            <a:r>
              <a:rPr kumimoji="0" lang="ja-JP" altLang="en-US"/>
              <a:t>＝</a:t>
            </a:r>
            <a:r>
              <a:rPr kumimoji="0" lang="en-US" altLang="ja-JP"/>
              <a:t>128</a:t>
            </a:r>
            <a:r>
              <a:rPr lang="ja-JP" altLang="en-US"/>
              <a:t>　（</a:t>
            </a:r>
            <a:r>
              <a:rPr lang="en-US" altLang="ja-JP"/>
              <a:t>00</a:t>
            </a:r>
            <a:r>
              <a:rPr lang="ja-JP" altLang="en-US"/>
              <a:t>～</a:t>
            </a:r>
            <a:r>
              <a:rPr lang="en-US" altLang="ja-JP"/>
              <a:t>99</a:t>
            </a:r>
            <a:r>
              <a:rPr lang="ja-JP" altLang="en-US"/>
              <a:t>の数字列を表せる）</a:t>
            </a:r>
            <a:br>
              <a:rPr lang="ja-JP" altLang="en-US"/>
            </a:br>
            <a:r>
              <a:rPr lang="en-US" altLang="ja-JP"/>
              <a:t>2</a:t>
            </a:r>
            <a:r>
              <a:rPr lang="ja-JP" altLang="en-US"/>
              <a:t>文字を</a:t>
            </a:r>
            <a:r>
              <a:rPr lang="en-US" altLang="ja-JP"/>
              <a:t>7</a:t>
            </a:r>
            <a:r>
              <a:rPr lang="ja-JP" altLang="en-US"/>
              <a:t>ビットで表せる（無駄が少ない） </a:t>
            </a:r>
            <a:br>
              <a:rPr lang="ja-JP" altLang="en-US"/>
            </a:br>
            <a:r>
              <a:rPr lang="ja-JP" altLang="en-US"/>
              <a:t>　</a:t>
            </a:r>
            <a:r>
              <a:rPr lang="en-US" altLang="ja-JP"/>
              <a:t>→ 1</a:t>
            </a:r>
            <a:r>
              <a:rPr lang="ja-JP" altLang="en-US"/>
              <a:t>文字あたり</a:t>
            </a:r>
            <a:r>
              <a:rPr lang="en-US" altLang="ja-JP"/>
              <a:t>3.5</a:t>
            </a:r>
            <a:r>
              <a:rPr lang="ja-JP" altLang="en-US"/>
              <a:t>ビット</a:t>
            </a:r>
            <a:endParaRPr lang="en-US" altLang="ja-JP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データの節約術（数字）の例</a:t>
            </a:r>
          </a:p>
        </p:txBody>
      </p:sp>
      <p:sp>
        <p:nvSpPr>
          <p:cNvPr id="163843" name="Text Box 3"/>
          <p:cNvSpPr txBox="1">
            <a:spLocks noChangeArrowheads="1"/>
          </p:cNvSpPr>
          <p:nvPr/>
        </p:nvSpPr>
        <p:spPr bwMode="auto">
          <a:xfrm>
            <a:off x="468313" y="1628775"/>
            <a:ext cx="2373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例</a:t>
            </a:r>
            <a:r>
              <a:rPr lang="en-US" altLang="ja-JP" sz="2400"/>
              <a:t>1</a:t>
            </a:r>
            <a:r>
              <a:rPr lang="ja-JP" altLang="en-US" sz="2400"/>
              <a:t>：　</a:t>
            </a:r>
            <a:r>
              <a:rPr lang="en-US" altLang="ja-JP" sz="2400"/>
              <a:t>12345678</a:t>
            </a:r>
          </a:p>
        </p:txBody>
      </p:sp>
      <p:sp>
        <p:nvSpPr>
          <p:cNvPr id="163844" name="Text Box 4"/>
          <p:cNvSpPr txBox="1">
            <a:spLocks noChangeArrowheads="1"/>
          </p:cNvSpPr>
          <p:nvPr/>
        </p:nvSpPr>
        <p:spPr bwMode="auto">
          <a:xfrm>
            <a:off x="1331913" y="2106613"/>
            <a:ext cx="4335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123</a:t>
            </a:r>
            <a:r>
              <a:rPr lang="ja-JP" altLang="en-US" sz="2400"/>
              <a:t>　</a:t>
            </a:r>
            <a:r>
              <a:rPr lang="en-US" altLang="ja-JP" sz="2400"/>
              <a:t>456</a:t>
            </a:r>
            <a:r>
              <a:rPr lang="ja-JP" altLang="en-US" sz="2400"/>
              <a:t>　</a:t>
            </a:r>
            <a:r>
              <a:rPr lang="en-US" altLang="ja-JP" sz="2400">
                <a:solidFill>
                  <a:srgbClr val="00CC00"/>
                </a:solidFill>
              </a:rPr>
              <a:t>78</a:t>
            </a:r>
            <a:r>
              <a:rPr lang="ja-JP" altLang="en-US" sz="2400"/>
              <a:t>　（</a:t>
            </a:r>
            <a:r>
              <a:rPr lang="en-US" altLang="ja-JP" sz="2400"/>
              <a:t>3</a:t>
            </a:r>
            <a:r>
              <a:rPr lang="ja-JP" altLang="en-US" sz="2400"/>
              <a:t>桁ごとに分割）</a:t>
            </a:r>
          </a:p>
        </p:txBody>
      </p:sp>
      <p:sp>
        <p:nvSpPr>
          <p:cNvPr id="163845" name="Text Box 5"/>
          <p:cNvSpPr txBox="1">
            <a:spLocks noChangeArrowheads="1"/>
          </p:cNvSpPr>
          <p:nvPr/>
        </p:nvSpPr>
        <p:spPr bwMode="auto">
          <a:xfrm>
            <a:off x="1331913" y="2540000"/>
            <a:ext cx="78073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en-US" altLang="ja-JP" sz="2400"/>
              <a:t>0001</a:t>
            </a:r>
            <a:r>
              <a:rPr lang="en-US" altLang="en-US" sz="2400"/>
              <a:t>111011</a:t>
            </a:r>
            <a:r>
              <a:rPr lang="ja-JP" altLang="en-US" sz="2400"/>
              <a:t>　</a:t>
            </a:r>
            <a:r>
              <a:rPr lang="en-US" altLang="ja-JP" sz="2400"/>
              <a:t>0111001000</a:t>
            </a:r>
            <a:r>
              <a:rPr lang="ja-JP" altLang="en-US" sz="2400"/>
              <a:t>　</a:t>
            </a:r>
            <a:r>
              <a:rPr lang="en-US" altLang="ja-JP" sz="2400">
                <a:solidFill>
                  <a:srgbClr val="00CC00"/>
                </a:solidFill>
              </a:rPr>
              <a:t>1001110</a:t>
            </a:r>
          </a:p>
          <a:p>
            <a:r>
              <a:rPr lang="ja-JP" altLang="en-US" sz="2400">
                <a:solidFill>
                  <a:srgbClr val="0000FF"/>
                </a:solidFill>
              </a:rPr>
              <a:t>			</a:t>
            </a:r>
            <a:r>
              <a:rPr lang="ja-JP" altLang="en-US" sz="2400"/>
              <a:t>（各ブロックを</a:t>
            </a:r>
            <a:r>
              <a:rPr lang="en-US" altLang="ja-JP" sz="2400"/>
              <a:t>10</a:t>
            </a:r>
            <a:r>
              <a:rPr lang="ja-JP" altLang="en-US" sz="2400"/>
              <a:t>ビットの</a:t>
            </a:r>
            <a:r>
              <a:rPr lang="en-US" altLang="ja-JP" sz="2400"/>
              <a:t>2</a:t>
            </a:r>
            <a:r>
              <a:rPr lang="ja-JP" altLang="en-US" sz="2400"/>
              <a:t>進数に変換）</a:t>
            </a:r>
          </a:p>
        </p:txBody>
      </p:sp>
      <p:sp>
        <p:nvSpPr>
          <p:cNvPr id="163846" name="Text Box 6"/>
          <p:cNvSpPr txBox="1">
            <a:spLocks noChangeArrowheads="1"/>
          </p:cNvSpPr>
          <p:nvPr/>
        </p:nvSpPr>
        <p:spPr bwMode="auto">
          <a:xfrm>
            <a:off x="4457700" y="1693863"/>
            <a:ext cx="4435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800">
                <a:solidFill>
                  <a:srgbClr val="00CC00"/>
                </a:solidFill>
              </a:rPr>
              <a:t>残りが</a:t>
            </a:r>
            <a:r>
              <a:rPr lang="en-US" altLang="ja-JP" sz="1800">
                <a:solidFill>
                  <a:srgbClr val="00CC00"/>
                </a:solidFill>
              </a:rPr>
              <a:t>2</a:t>
            </a:r>
            <a:r>
              <a:rPr lang="ja-JP" altLang="en-US" sz="1800">
                <a:solidFill>
                  <a:srgbClr val="00CC00"/>
                </a:solidFill>
              </a:rPr>
              <a:t>文字の場合は</a:t>
            </a:r>
            <a:r>
              <a:rPr lang="en-US" altLang="ja-JP" sz="1800">
                <a:solidFill>
                  <a:srgbClr val="00CC00"/>
                </a:solidFill>
              </a:rPr>
              <a:t>7</a:t>
            </a:r>
            <a:r>
              <a:rPr lang="ja-JP" altLang="en-US" sz="1800">
                <a:solidFill>
                  <a:srgbClr val="00CC00"/>
                </a:solidFill>
              </a:rPr>
              <a:t>ビットの</a:t>
            </a:r>
            <a:r>
              <a:rPr lang="en-US" altLang="ja-JP" sz="1800">
                <a:solidFill>
                  <a:srgbClr val="00CC00"/>
                </a:solidFill>
              </a:rPr>
              <a:t>2</a:t>
            </a:r>
            <a:r>
              <a:rPr lang="ja-JP" altLang="en-US" sz="1800">
                <a:solidFill>
                  <a:srgbClr val="00CC00"/>
                </a:solidFill>
              </a:rPr>
              <a:t>進数に変換</a:t>
            </a:r>
          </a:p>
        </p:txBody>
      </p:sp>
      <p:sp>
        <p:nvSpPr>
          <p:cNvPr id="163847" name="Text Box 7"/>
          <p:cNvSpPr txBox="1">
            <a:spLocks noChangeArrowheads="1"/>
          </p:cNvSpPr>
          <p:nvPr/>
        </p:nvSpPr>
        <p:spPr bwMode="auto">
          <a:xfrm>
            <a:off x="1403350" y="3357563"/>
            <a:ext cx="64627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>
                <a:solidFill>
                  <a:srgbClr val="0000FF"/>
                </a:solidFill>
              </a:rPr>
              <a:t>32</a:t>
            </a:r>
            <a:r>
              <a:rPr lang="ja-JP" altLang="en-US" sz="3200">
                <a:solidFill>
                  <a:srgbClr val="0000FF"/>
                </a:solidFill>
              </a:rPr>
              <a:t>ビット　</a:t>
            </a:r>
            <a:r>
              <a:rPr lang="en-US" altLang="ja-JP" sz="3200">
                <a:solidFill>
                  <a:srgbClr val="0000FF"/>
                </a:solidFill>
              </a:rPr>
              <a:t>⇒</a:t>
            </a:r>
            <a:r>
              <a:rPr lang="ja-JP" altLang="en-US" sz="3200">
                <a:solidFill>
                  <a:srgbClr val="0000FF"/>
                </a:solidFill>
              </a:rPr>
              <a:t>　</a:t>
            </a:r>
            <a:r>
              <a:rPr lang="en-US" altLang="ja-JP" sz="3200">
                <a:solidFill>
                  <a:srgbClr val="0000FF"/>
                </a:solidFill>
              </a:rPr>
              <a:t>27</a:t>
            </a:r>
            <a:r>
              <a:rPr lang="ja-JP" altLang="en-US" sz="3200">
                <a:solidFill>
                  <a:srgbClr val="0000FF"/>
                </a:solidFill>
              </a:rPr>
              <a:t>ビット　（</a:t>
            </a:r>
            <a:r>
              <a:rPr lang="en-US" altLang="ja-JP" sz="3200">
                <a:solidFill>
                  <a:srgbClr val="0000FF"/>
                </a:solidFill>
              </a:rPr>
              <a:t>5</a:t>
            </a:r>
            <a:r>
              <a:rPr lang="ja-JP" altLang="en-US" sz="3200">
                <a:solidFill>
                  <a:srgbClr val="0000FF"/>
                </a:solidFill>
              </a:rPr>
              <a:t>ビットお得）</a:t>
            </a:r>
          </a:p>
        </p:txBody>
      </p:sp>
      <p:sp>
        <p:nvSpPr>
          <p:cNvPr id="163848" name="Text Box 8"/>
          <p:cNvSpPr txBox="1">
            <a:spLocks noChangeArrowheads="1"/>
          </p:cNvSpPr>
          <p:nvPr/>
        </p:nvSpPr>
        <p:spPr bwMode="auto">
          <a:xfrm>
            <a:off x="468313" y="4294188"/>
            <a:ext cx="2203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例</a:t>
            </a:r>
            <a:r>
              <a:rPr lang="en-US" altLang="ja-JP" sz="2400"/>
              <a:t>2</a:t>
            </a:r>
            <a:r>
              <a:rPr lang="ja-JP" altLang="en-US" sz="2400"/>
              <a:t>：　</a:t>
            </a:r>
            <a:r>
              <a:rPr lang="en-US" altLang="ja-JP" sz="2400"/>
              <a:t>1234567</a:t>
            </a:r>
          </a:p>
        </p:txBody>
      </p:sp>
      <p:sp>
        <p:nvSpPr>
          <p:cNvPr id="163849" name="Text Box 9"/>
          <p:cNvSpPr txBox="1">
            <a:spLocks noChangeArrowheads="1"/>
          </p:cNvSpPr>
          <p:nvPr/>
        </p:nvSpPr>
        <p:spPr bwMode="auto">
          <a:xfrm>
            <a:off x="1331913" y="4772025"/>
            <a:ext cx="416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123</a:t>
            </a:r>
            <a:r>
              <a:rPr lang="ja-JP" altLang="en-US" sz="2400"/>
              <a:t>　</a:t>
            </a:r>
            <a:r>
              <a:rPr lang="en-US" altLang="ja-JP" sz="2400"/>
              <a:t>456</a:t>
            </a:r>
            <a:r>
              <a:rPr lang="ja-JP" altLang="en-US" sz="2400"/>
              <a:t>　</a:t>
            </a:r>
            <a:r>
              <a:rPr lang="en-US" altLang="ja-JP" sz="2400">
                <a:solidFill>
                  <a:srgbClr val="00CC00"/>
                </a:solidFill>
              </a:rPr>
              <a:t>7</a:t>
            </a:r>
            <a:r>
              <a:rPr lang="ja-JP" altLang="en-US" sz="2400"/>
              <a:t>　（</a:t>
            </a:r>
            <a:r>
              <a:rPr lang="en-US" altLang="ja-JP" sz="2400"/>
              <a:t>3</a:t>
            </a:r>
            <a:r>
              <a:rPr lang="ja-JP" altLang="en-US" sz="2400"/>
              <a:t>桁ごとに分割）</a:t>
            </a:r>
          </a:p>
        </p:txBody>
      </p:sp>
      <p:sp>
        <p:nvSpPr>
          <p:cNvPr id="163850" name="Text Box 10"/>
          <p:cNvSpPr txBox="1">
            <a:spLocks noChangeArrowheads="1"/>
          </p:cNvSpPr>
          <p:nvPr/>
        </p:nvSpPr>
        <p:spPr bwMode="auto">
          <a:xfrm>
            <a:off x="1331913" y="5205413"/>
            <a:ext cx="78073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en-US" altLang="ja-JP" sz="2400"/>
              <a:t>0001</a:t>
            </a:r>
            <a:r>
              <a:rPr lang="en-US" altLang="en-US" sz="2400"/>
              <a:t>111011</a:t>
            </a:r>
            <a:r>
              <a:rPr lang="ja-JP" altLang="en-US" sz="2400"/>
              <a:t>　</a:t>
            </a:r>
            <a:r>
              <a:rPr lang="en-US" altLang="ja-JP" sz="2400"/>
              <a:t>0111001000</a:t>
            </a:r>
            <a:r>
              <a:rPr lang="ja-JP" altLang="en-US" sz="2400"/>
              <a:t>　</a:t>
            </a:r>
            <a:r>
              <a:rPr lang="en-US" altLang="ja-JP" sz="2400">
                <a:solidFill>
                  <a:srgbClr val="00CC00"/>
                </a:solidFill>
              </a:rPr>
              <a:t>0111</a:t>
            </a:r>
          </a:p>
          <a:p>
            <a:r>
              <a:rPr lang="ja-JP" altLang="en-US" sz="2400">
                <a:solidFill>
                  <a:srgbClr val="0000FF"/>
                </a:solidFill>
              </a:rPr>
              <a:t>			</a:t>
            </a:r>
            <a:r>
              <a:rPr lang="ja-JP" altLang="en-US" sz="2400"/>
              <a:t>（各ブロックを</a:t>
            </a:r>
            <a:r>
              <a:rPr lang="en-US" altLang="ja-JP" sz="2400"/>
              <a:t>10</a:t>
            </a:r>
            <a:r>
              <a:rPr lang="ja-JP" altLang="en-US" sz="2400"/>
              <a:t>ビットの</a:t>
            </a:r>
            <a:r>
              <a:rPr lang="en-US" altLang="ja-JP" sz="2400"/>
              <a:t>2</a:t>
            </a:r>
            <a:r>
              <a:rPr lang="ja-JP" altLang="en-US" sz="2400"/>
              <a:t>進数に変換）</a:t>
            </a:r>
          </a:p>
        </p:txBody>
      </p:sp>
      <p:sp>
        <p:nvSpPr>
          <p:cNvPr id="163851" name="Line 11"/>
          <p:cNvSpPr>
            <a:spLocks noChangeShapeType="1"/>
          </p:cNvSpPr>
          <p:nvPr/>
        </p:nvSpPr>
        <p:spPr bwMode="auto">
          <a:xfrm flipH="1">
            <a:off x="5651500" y="4797425"/>
            <a:ext cx="735013" cy="43180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3852" name="Text Box 12"/>
          <p:cNvSpPr txBox="1">
            <a:spLocks noChangeArrowheads="1"/>
          </p:cNvSpPr>
          <p:nvPr/>
        </p:nvSpPr>
        <p:spPr bwMode="auto">
          <a:xfrm>
            <a:off x="4457700" y="4430713"/>
            <a:ext cx="4435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800">
                <a:solidFill>
                  <a:srgbClr val="00CC00"/>
                </a:solidFill>
              </a:rPr>
              <a:t>残りが</a:t>
            </a:r>
            <a:r>
              <a:rPr lang="en-US" altLang="ja-JP" sz="1800">
                <a:solidFill>
                  <a:srgbClr val="00CC00"/>
                </a:solidFill>
              </a:rPr>
              <a:t>1</a:t>
            </a:r>
            <a:r>
              <a:rPr lang="ja-JP" altLang="en-US" sz="1800">
                <a:solidFill>
                  <a:srgbClr val="00CC00"/>
                </a:solidFill>
              </a:rPr>
              <a:t>文字の場合は</a:t>
            </a:r>
            <a:r>
              <a:rPr lang="en-US" altLang="ja-JP" sz="1800">
                <a:solidFill>
                  <a:srgbClr val="00CC00"/>
                </a:solidFill>
              </a:rPr>
              <a:t>4</a:t>
            </a:r>
            <a:r>
              <a:rPr lang="ja-JP" altLang="en-US" sz="1800">
                <a:solidFill>
                  <a:srgbClr val="00CC00"/>
                </a:solidFill>
              </a:rPr>
              <a:t>ビットの</a:t>
            </a:r>
            <a:r>
              <a:rPr lang="en-US" altLang="ja-JP" sz="1800">
                <a:solidFill>
                  <a:srgbClr val="00CC00"/>
                </a:solidFill>
              </a:rPr>
              <a:t>2</a:t>
            </a:r>
            <a:r>
              <a:rPr lang="ja-JP" altLang="en-US" sz="1800">
                <a:solidFill>
                  <a:srgbClr val="00CC00"/>
                </a:solidFill>
              </a:rPr>
              <a:t>進数に変換</a:t>
            </a:r>
          </a:p>
        </p:txBody>
      </p:sp>
      <p:sp>
        <p:nvSpPr>
          <p:cNvPr id="163853" name="Text Box 13"/>
          <p:cNvSpPr txBox="1">
            <a:spLocks noChangeArrowheads="1"/>
          </p:cNvSpPr>
          <p:nvPr/>
        </p:nvSpPr>
        <p:spPr bwMode="auto">
          <a:xfrm>
            <a:off x="1403350" y="6021388"/>
            <a:ext cx="64627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en-US" altLang="ja-JP" sz="3200">
                <a:solidFill>
                  <a:srgbClr val="0000FF"/>
                </a:solidFill>
              </a:rPr>
              <a:t>28</a:t>
            </a:r>
            <a:r>
              <a:rPr kumimoji="0" lang="ja-JP" altLang="en-US" sz="3200">
                <a:solidFill>
                  <a:srgbClr val="0000FF"/>
                </a:solidFill>
              </a:rPr>
              <a:t>ビ</a:t>
            </a:r>
            <a:r>
              <a:rPr lang="ja-JP" altLang="en-US" sz="3200">
                <a:solidFill>
                  <a:srgbClr val="0000FF"/>
                </a:solidFill>
              </a:rPr>
              <a:t>ット　</a:t>
            </a:r>
            <a:r>
              <a:rPr lang="en-US" altLang="ja-JP" sz="3200">
                <a:solidFill>
                  <a:srgbClr val="0000FF"/>
                </a:solidFill>
              </a:rPr>
              <a:t>⇒</a:t>
            </a:r>
            <a:r>
              <a:rPr lang="ja-JP" altLang="en-US" sz="3200">
                <a:solidFill>
                  <a:srgbClr val="0000FF"/>
                </a:solidFill>
              </a:rPr>
              <a:t>　</a:t>
            </a:r>
            <a:r>
              <a:rPr lang="en-US" altLang="ja-JP" sz="3200">
                <a:solidFill>
                  <a:srgbClr val="0000FF"/>
                </a:solidFill>
              </a:rPr>
              <a:t>24</a:t>
            </a:r>
            <a:r>
              <a:rPr lang="ja-JP" altLang="en-US" sz="3200">
                <a:solidFill>
                  <a:srgbClr val="0000FF"/>
                </a:solidFill>
              </a:rPr>
              <a:t>ビット　（</a:t>
            </a:r>
            <a:r>
              <a:rPr lang="en-US" altLang="ja-JP" sz="3200">
                <a:solidFill>
                  <a:srgbClr val="0000FF"/>
                </a:solidFill>
              </a:rPr>
              <a:t>4</a:t>
            </a:r>
            <a:r>
              <a:rPr lang="ja-JP" altLang="en-US" sz="3200">
                <a:solidFill>
                  <a:srgbClr val="0000FF"/>
                </a:solidFill>
              </a:rPr>
              <a:t>ビットお得）</a:t>
            </a:r>
          </a:p>
        </p:txBody>
      </p:sp>
      <p:sp>
        <p:nvSpPr>
          <p:cNvPr id="163854" name="Line 14"/>
          <p:cNvSpPr>
            <a:spLocks noChangeShapeType="1"/>
          </p:cNvSpPr>
          <p:nvPr/>
        </p:nvSpPr>
        <p:spPr bwMode="auto">
          <a:xfrm flipH="1">
            <a:off x="5651500" y="2133600"/>
            <a:ext cx="735013" cy="43180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データの節約術（漢字）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2160588"/>
          </a:xfrm>
        </p:spPr>
        <p:txBody>
          <a:bodyPr/>
          <a:lstStyle/>
          <a:p>
            <a:r>
              <a:rPr lang="ja-JP" altLang="en-US" sz="2800"/>
              <a:t>コンピュータは</a:t>
            </a:r>
            <a:r>
              <a:rPr lang="en-US" altLang="ja-JP" sz="2800"/>
              <a:t>8</a:t>
            </a:r>
            <a:r>
              <a:rPr lang="ja-JP" altLang="en-US" sz="2800"/>
              <a:t>ビットを</a:t>
            </a:r>
            <a:r>
              <a:rPr lang="en-US" altLang="ja-JP" sz="2800"/>
              <a:t>1</a:t>
            </a:r>
            <a:r>
              <a:rPr lang="ja-JP" altLang="en-US" sz="2800"/>
              <a:t>語として処理する</a:t>
            </a:r>
          </a:p>
          <a:p>
            <a:r>
              <a:rPr lang="ja-JP" altLang="en-US" sz="2800"/>
              <a:t>漢字は種類が多く、</a:t>
            </a:r>
            <a:r>
              <a:rPr lang="en-US" altLang="ja-JP" sz="2800"/>
              <a:t>8</a:t>
            </a:r>
            <a:r>
              <a:rPr lang="ja-JP" altLang="en-US" sz="2800"/>
              <a:t>ビット</a:t>
            </a:r>
            <a:r>
              <a:rPr lang="en-US" altLang="ja-JP" sz="2800"/>
              <a:t>1</a:t>
            </a:r>
            <a:r>
              <a:rPr lang="ja-JP" altLang="en-US" sz="2800"/>
              <a:t>語を基準にすれば、</a:t>
            </a:r>
            <a:r>
              <a:rPr lang="en-US" altLang="ja-JP" sz="2800"/>
              <a:t>2</a:t>
            </a:r>
            <a:r>
              <a:rPr lang="ja-JP" altLang="en-US" sz="2800"/>
              <a:t>バイト（</a:t>
            </a:r>
            <a:r>
              <a:rPr lang="en-US" altLang="ja-JP" sz="2800"/>
              <a:t>16</a:t>
            </a:r>
            <a:r>
              <a:rPr lang="ja-JP" altLang="en-US" sz="2800"/>
              <a:t>ビット）必要である</a:t>
            </a:r>
            <a:br>
              <a:rPr lang="ja-JP" altLang="en-US" sz="2800"/>
            </a:br>
            <a:r>
              <a:rPr lang="ja-JP" altLang="en-US" sz="2800"/>
              <a:t>　</a:t>
            </a:r>
            <a:r>
              <a:rPr lang="en-US" altLang="ja-JP" sz="2800"/>
              <a:t>→ </a:t>
            </a:r>
            <a:r>
              <a:rPr lang="ja-JP" altLang="en-US" sz="2800"/>
              <a:t>実際には</a:t>
            </a:r>
            <a:r>
              <a:rPr lang="en-US" altLang="ja-JP" sz="2800"/>
              <a:t>13</a:t>
            </a:r>
            <a:r>
              <a:rPr lang="ja-JP" altLang="en-US" sz="2800"/>
              <a:t>ビット（</a:t>
            </a:r>
            <a:r>
              <a:rPr lang="en-US" altLang="ja-JP" sz="2800"/>
              <a:t>8192</a:t>
            </a:r>
            <a:r>
              <a:rPr lang="ja-JP" altLang="en-US" sz="2800"/>
              <a:t>文字以下）で十分</a:t>
            </a:r>
          </a:p>
        </p:txBody>
      </p:sp>
      <p:sp>
        <p:nvSpPr>
          <p:cNvPr id="165892" name="Text Box 4"/>
          <p:cNvSpPr txBox="1">
            <a:spLocks noChangeArrowheads="1"/>
          </p:cNvSpPr>
          <p:nvPr/>
        </p:nvSpPr>
        <p:spPr bwMode="auto">
          <a:xfrm>
            <a:off x="539750" y="3309938"/>
            <a:ext cx="35242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/>
              <a:t>例：　幸　</a:t>
            </a:r>
            <a:r>
              <a:rPr lang="en-US" altLang="ja-JP" sz="3200"/>
              <a:t>⇒</a:t>
            </a:r>
            <a:r>
              <a:rPr lang="ja-JP" altLang="en-US" sz="3200"/>
              <a:t>　</a:t>
            </a:r>
            <a:r>
              <a:rPr lang="en-US" altLang="ja-JP" sz="3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8D4B</a:t>
            </a:r>
            <a:r>
              <a:rPr lang="en-US" altLang="ja-JP" sz="3200" baseline="-25000"/>
              <a:t>16</a:t>
            </a:r>
            <a:endParaRPr lang="ja-JP" altLang="en-US" sz="3200" baseline="-25000">
              <a:solidFill>
                <a:srgbClr val="0000FF"/>
              </a:solidFill>
            </a:endParaRPr>
          </a:p>
        </p:txBody>
      </p:sp>
      <p:sp>
        <p:nvSpPr>
          <p:cNvPr id="165893" name="Line 5"/>
          <p:cNvSpPr>
            <a:spLocks noChangeShapeType="1"/>
          </p:cNvSpPr>
          <p:nvPr/>
        </p:nvSpPr>
        <p:spPr bwMode="auto">
          <a:xfrm>
            <a:off x="3406775" y="4413250"/>
            <a:ext cx="0" cy="6477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5894" name="Text Box 6"/>
          <p:cNvSpPr txBox="1">
            <a:spLocks noChangeArrowheads="1"/>
          </p:cNvSpPr>
          <p:nvPr/>
        </p:nvSpPr>
        <p:spPr bwMode="auto">
          <a:xfrm>
            <a:off x="2111375" y="4389438"/>
            <a:ext cx="21717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/>
              <a:t>⇒</a:t>
            </a:r>
            <a:r>
              <a:rPr lang="ja-JP" altLang="en-US" sz="3200"/>
              <a:t>　</a:t>
            </a:r>
            <a:r>
              <a:rPr lang="en-US" altLang="ja-JP" sz="3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0C 0B</a:t>
            </a:r>
            <a:r>
              <a:rPr lang="en-US" altLang="ja-JP" sz="3200" baseline="-25000"/>
              <a:t>16</a:t>
            </a:r>
            <a:endParaRPr lang="ja-JP" altLang="en-US" sz="3200" baseline="-25000"/>
          </a:p>
        </p:txBody>
      </p:sp>
      <p:sp>
        <p:nvSpPr>
          <p:cNvPr id="165895" name="Text Box 7"/>
          <p:cNvSpPr txBox="1">
            <a:spLocks noChangeArrowheads="1"/>
          </p:cNvSpPr>
          <p:nvPr/>
        </p:nvSpPr>
        <p:spPr bwMode="auto">
          <a:xfrm>
            <a:off x="2111375" y="5418138"/>
            <a:ext cx="60896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/>
              <a:t>⇒</a:t>
            </a:r>
            <a:r>
              <a:rPr lang="ja-JP" altLang="en-US" sz="3200"/>
              <a:t>　</a:t>
            </a:r>
            <a:r>
              <a:rPr lang="en-US" altLang="ja-JP" sz="3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0C</a:t>
            </a:r>
            <a:r>
              <a:rPr lang="en-US" altLang="ja-JP" sz="3200" baseline="-25000"/>
              <a:t>16</a:t>
            </a:r>
            <a:r>
              <a:rPr lang="en-US" altLang="ja-JP" sz="3200">
                <a:latin typeface="ＭＳ Ｐゴシック" panose="020B0600070205080204" pitchFamily="50" charset="-128"/>
              </a:rPr>
              <a:t>×</a:t>
            </a:r>
            <a:r>
              <a:rPr lang="en-US" altLang="ja-JP" sz="32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C0</a:t>
            </a:r>
            <a:r>
              <a:rPr lang="en-US" altLang="ja-JP" sz="3200" baseline="-25000">
                <a:solidFill>
                  <a:srgbClr val="0000FF"/>
                </a:solidFill>
              </a:rPr>
              <a:t>16</a:t>
            </a:r>
            <a:r>
              <a:rPr lang="en-US" altLang="ja-JP" sz="3200">
                <a:latin typeface="ＭＳ Ｐゴシック" panose="020B0600070205080204" pitchFamily="50" charset="-128"/>
              </a:rPr>
              <a:t> </a:t>
            </a:r>
            <a:r>
              <a:rPr lang="ja-JP" altLang="en-US" sz="3200">
                <a:latin typeface="ＭＳ Ｐゴシック" panose="020B0600070205080204" pitchFamily="50" charset="-128"/>
              </a:rPr>
              <a:t>＋</a:t>
            </a:r>
            <a:r>
              <a:rPr lang="ja-JP" altLang="en-US" sz="3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3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0B</a:t>
            </a:r>
            <a:r>
              <a:rPr lang="en-US" altLang="ja-JP" sz="3200" baseline="-25000">
                <a:ea typeface="ＭＳ ゴシック" panose="020B0609070205080204" pitchFamily="49" charset="-128"/>
              </a:rPr>
              <a:t>16</a:t>
            </a:r>
            <a:r>
              <a:rPr lang="ja-JP" altLang="en-US" sz="3200" baseline="-25000">
                <a:ea typeface="ＭＳ ゴシック" panose="020B0609070205080204" pitchFamily="49" charset="-128"/>
              </a:rPr>
              <a:t>　</a:t>
            </a:r>
            <a:r>
              <a:rPr lang="en-US" altLang="ja-JP" sz="3200">
                <a:ea typeface="ＭＳ ゴシック" panose="020B0609070205080204" pitchFamily="49" charset="-128"/>
              </a:rPr>
              <a:t>⇒</a:t>
            </a:r>
            <a:r>
              <a:rPr lang="ja-JP" altLang="en-US" sz="2400"/>
              <a:t>　</a:t>
            </a:r>
            <a:r>
              <a:rPr lang="en-US" altLang="ja-JP" sz="3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090B</a:t>
            </a:r>
            <a:r>
              <a:rPr lang="en-US" altLang="ja-JP" sz="3200" baseline="-25000">
                <a:ea typeface="ＭＳ ゴシック" panose="020B0609070205080204" pitchFamily="49" charset="-128"/>
              </a:rPr>
              <a:t>16</a:t>
            </a:r>
            <a:endParaRPr lang="ja-JP" altLang="en-US" sz="3200" baseline="-25000">
              <a:ea typeface="ＭＳ ゴシック" panose="020B0609070205080204" pitchFamily="49" charset="-128"/>
            </a:endParaRPr>
          </a:p>
        </p:txBody>
      </p:sp>
      <p:sp>
        <p:nvSpPr>
          <p:cNvPr id="165896" name="Text Box 8"/>
          <p:cNvSpPr txBox="1">
            <a:spLocks noChangeArrowheads="1"/>
          </p:cNvSpPr>
          <p:nvPr/>
        </p:nvSpPr>
        <p:spPr bwMode="auto">
          <a:xfrm>
            <a:off x="2111375" y="3836988"/>
            <a:ext cx="3708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/>
              <a:t>⇒</a:t>
            </a:r>
            <a:r>
              <a:rPr lang="ja-JP" altLang="en-US" sz="3200"/>
              <a:t>　</a:t>
            </a:r>
            <a:r>
              <a:rPr lang="en-US" altLang="ja-JP" sz="3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8D4B</a:t>
            </a:r>
            <a:r>
              <a:rPr lang="en-US" altLang="ja-JP" sz="3200" baseline="-25000"/>
              <a:t>16</a:t>
            </a:r>
            <a:r>
              <a:rPr lang="en-US" altLang="ja-JP" sz="3200"/>
              <a:t> </a:t>
            </a:r>
            <a:r>
              <a:rPr lang="ja-JP" altLang="en-US" sz="3200"/>
              <a:t>－</a:t>
            </a:r>
            <a:r>
              <a:rPr lang="ja-JP" altLang="en-US" sz="3200">
                <a:solidFill>
                  <a:srgbClr val="0000FF"/>
                </a:solidFill>
              </a:rPr>
              <a:t> </a:t>
            </a:r>
            <a:r>
              <a:rPr lang="en-US" altLang="ja-JP" sz="320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8140</a:t>
            </a:r>
            <a:r>
              <a:rPr lang="en-US" altLang="ja-JP" sz="3200" baseline="-25000">
                <a:solidFill>
                  <a:srgbClr val="0000FF"/>
                </a:solidFill>
              </a:rPr>
              <a:t>16</a:t>
            </a:r>
            <a:endParaRPr lang="ja-JP" altLang="en-US" sz="3200" baseline="-25000">
              <a:solidFill>
                <a:srgbClr val="0000FF"/>
              </a:solidFill>
            </a:endParaRPr>
          </a:p>
        </p:txBody>
      </p:sp>
      <p:sp>
        <p:nvSpPr>
          <p:cNvPr id="165897" name="Line 9"/>
          <p:cNvSpPr>
            <a:spLocks noChangeShapeType="1"/>
          </p:cNvSpPr>
          <p:nvPr/>
        </p:nvSpPr>
        <p:spPr bwMode="auto">
          <a:xfrm>
            <a:off x="3119438" y="4989513"/>
            <a:ext cx="0" cy="50323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5898" name="Line 10"/>
          <p:cNvSpPr>
            <a:spLocks noChangeShapeType="1"/>
          </p:cNvSpPr>
          <p:nvPr/>
        </p:nvSpPr>
        <p:spPr bwMode="auto">
          <a:xfrm>
            <a:off x="3767138" y="4989513"/>
            <a:ext cx="1728787" cy="4635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5899" name="Text Box 11"/>
          <p:cNvSpPr txBox="1">
            <a:spLocks noChangeArrowheads="1"/>
          </p:cNvSpPr>
          <p:nvPr/>
        </p:nvSpPr>
        <p:spPr bwMode="auto">
          <a:xfrm>
            <a:off x="2124075" y="6092825"/>
            <a:ext cx="68532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/>
              <a:t>⇒</a:t>
            </a:r>
            <a:r>
              <a:rPr lang="ja-JP" altLang="en-US" sz="3200"/>
              <a:t>　</a:t>
            </a:r>
            <a:r>
              <a:rPr lang="en-US" altLang="ja-JP" sz="3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0100100001011</a:t>
            </a:r>
            <a:r>
              <a:rPr lang="en-US" altLang="ja-JP" sz="3200" baseline="-25000"/>
              <a:t>2</a:t>
            </a:r>
            <a:r>
              <a:rPr lang="ja-JP" altLang="en-US" sz="3200"/>
              <a:t>　（</a:t>
            </a:r>
            <a:r>
              <a:rPr lang="en-US" altLang="ja-JP" sz="3200"/>
              <a:t>13</a:t>
            </a:r>
            <a:r>
              <a:rPr lang="ja-JP" altLang="en-US" sz="3200"/>
              <a:t>ビットで表す）</a:t>
            </a:r>
            <a:endParaRPr lang="ja-JP" altLang="en-US" sz="3200" baseline="-250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作成するデータ列</a:t>
            </a:r>
          </a:p>
        </p:txBody>
      </p:sp>
      <p:sp>
        <p:nvSpPr>
          <p:cNvPr id="167939" name="Text Box 3"/>
          <p:cNvSpPr txBox="1">
            <a:spLocks noChangeArrowheads="1"/>
          </p:cNvSpPr>
          <p:nvPr/>
        </p:nvSpPr>
        <p:spPr bwMode="auto">
          <a:xfrm>
            <a:off x="754063" y="3371850"/>
            <a:ext cx="1608137" cy="406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>
            <a:spAutoFit/>
          </a:bodyPr>
          <a:lstStyle/>
          <a:p>
            <a:r>
              <a:rPr lang="ja-JP" altLang="en-US"/>
              <a:t>モード指示子</a:t>
            </a:r>
          </a:p>
        </p:txBody>
      </p:sp>
      <p:sp>
        <p:nvSpPr>
          <p:cNvPr id="167940" name="Text Box 4"/>
          <p:cNvSpPr txBox="1">
            <a:spLocks noChangeArrowheads="1"/>
          </p:cNvSpPr>
          <p:nvPr/>
        </p:nvSpPr>
        <p:spPr bwMode="auto">
          <a:xfrm>
            <a:off x="2327275" y="3371850"/>
            <a:ext cx="955675" cy="406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>
            <a:spAutoFit/>
          </a:bodyPr>
          <a:lstStyle/>
          <a:p>
            <a:r>
              <a:rPr lang="ja-JP" altLang="en-US"/>
              <a:t>文字数</a:t>
            </a:r>
          </a:p>
        </p:txBody>
      </p:sp>
      <p:sp>
        <p:nvSpPr>
          <p:cNvPr id="167941" name="Text Box 5"/>
          <p:cNvSpPr txBox="1">
            <a:spLocks noChangeArrowheads="1"/>
          </p:cNvSpPr>
          <p:nvPr/>
        </p:nvSpPr>
        <p:spPr bwMode="auto">
          <a:xfrm>
            <a:off x="3275013" y="3371850"/>
            <a:ext cx="3455987" cy="406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ja-JP" altLang="en-US"/>
              <a:t>データ（情報）</a:t>
            </a:r>
          </a:p>
        </p:txBody>
      </p:sp>
      <p:sp>
        <p:nvSpPr>
          <p:cNvPr id="167942" name="Text Box 6"/>
          <p:cNvSpPr txBox="1">
            <a:spLocks noChangeArrowheads="1"/>
          </p:cNvSpPr>
          <p:nvPr/>
        </p:nvSpPr>
        <p:spPr bwMode="auto">
          <a:xfrm>
            <a:off x="6731000" y="3371850"/>
            <a:ext cx="165735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/>
              <a:t>終端パターン</a:t>
            </a:r>
          </a:p>
        </p:txBody>
      </p:sp>
      <p:sp>
        <p:nvSpPr>
          <p:cNvPr id="167943" name="Line 7"/>
          <p:cNvSpPr>
            <a:spLocks noChangeShapeType="1"/>
          </p:cNvSpPr>
          <p:nvPr/>
        </p:nvSpPr>
        <p:spPr bwMode="auto">
          <a:xfrm>
            <a:off x="1547813" y="2878138"/>
            <a:ext cx="0" cy="4683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7944" name="Line 8"/>
          <p:cNvSpPr>
            <a:spLocks noChangeShapeType="1"/>
          </p:cNvSpPr>
          <p:nvPr/>
        </p:nvSpPr>
        <p:spPr bwMode="auto">
          <a:xfrm>
            <a:off x="5003800" y="2228850"/>
            <a:ext cx="0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7945" name="Line 9"/>
          <p:cNvSpPr>
            <a:spLocks noChangeShapeType="1"/>
          </p:cNvSpPr>
          <p:nvPr/>
        </p:nvSpPr>
        <p:spPr bwMode="auto">
          <a:xfrm>
            <a:off x="2771775" y="3778250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7946" name="Line 10"/>
          <p:cNvSpPr>
            <a:spLocks noChangeShapeType="1"/>
          </p:cNvSpPr>
          <p:nvPr/>
        </p:nvSpPr>
        <p:spPr bwMode="auto">
          <a:xfrm>
            <a:off x="7596188" y="3778250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7947" name="Text Box 11"/>
          <p:cNvSpPr txBox="1">
            <a:spLocks noChangeArrowheads="1"/>
          </p:cNvSpPr>
          <p:nvPr/>
        </p:nvSpPr>
        <p:spPr bwMode="auto">
          <a:xfrm>
            <a:off x="7164388" y="4473575"/>
            <a:ext cx="976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2400"/>
              <a:t>0000</a:t>
            </a:r>
            <a:r>
              <a:rPr lang="en-US" altLang="ja-JP" sz="2400" baseline="-25000"/>
              <a:t>2</a:t>
            </a:r>
          </a:p>
        </p:txBody>
      </p:sp>
      <p:sp>
        <p:nvSpPr>
          <p:cNvPr id="167948" name="Text Box 12"/>
          <p:cNvSpPr txBox="1">
            <a:spLocks noChangeArrowheads="1"/>
          </p:cNvSpPr>
          <p:nvPr/>
        </p:nvSpPr>
        <p:spPr bwMode="auto">
          <a:xfrm>
            <a:off x="284163" y="2347913"/>
            <a:ext cx="2522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/>
              <a:t>漢字モード：</a:t>
            </a:r>
            <a:r>
              <a:rPr kumimoji="0" lang="en-US" altLang="ja-JP" sz="2400"/>
              <a:t>1000</a:t>
            </a:r>
            <a:r>
              <a:rPr kumimoji="0" lang="en-US" altLang="ja-JP" sz="2400" baseline="-25000"/>
              <a:t>2</a:t>
            </a:r>
            <a:endParaRPr kumimoji="0" lang="ja-JP" altLang="en-US" sz="2400"/>
          </a:p>
        </p:txBody>
      </p:sp>
      <p:sp>
        <p:nvSpPr>
          <p:cNvPr id="167949" name="Text Box 13"/>
          <p:cNvSpPr txBox="1">
            <a:spLocks noChangeArrowheads="1"/>
          </p:cNvSpPr>
          <p:nvPr/>
        </p:nvSpPr>
        <p:spPr bwMode="auto">
          <a:xfrm>
            <a:off x="1225302" y="4498975"/>
            <a:ext cx="313739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en-US" altLang="ja-JP" sz="2400" dirty="0"/>
              <a:t>2</a:t>
            </a:r>
            <a:r>
              <a:rPr kumimoji="0" lang="ja-JP" altLang="en-US" sz="2400" dirty="0"/>
              <a:t>文字なら：</a:t>
            </a:r>
            <a:r>
              <a:rPr kumimoji="0" lang="en-US" altLang="ja-JP" sz="2400" dirty="0"/>
              <a:t>0000</a:t>
            </a:r>
            <a:r>
              <a:rPr lang="en-US" altLang="ja-JP" sz="2400" dirty="0"/>
              <a:t>0010</a:t>
            </a:r>
            <a:r>
              <a:rPr lang="en-US" altLang="ja-JP" sz="2400" baseline="-25000" dirty="0"/>
              <a:t>2</a:t>
            </a:r>
            <a:endParaRPr kumimoji="0" lang="en-US" altLang="ja-JP" sz="2400" dirty="0"/>
          </a:p>
          <a:p>
            <a:pPr algn="ctr"/>
            <a:r>
              <a:rPr kumimoji="0" lang="en-US" altLang="ja-JP" sz="2400" dirty="0"/>
              <a:t>3</a:t>
            </a:r>
            <a:r>
              <a:rPr kumimoji="0" lang="ja-JP" altLang="en-US" sz="2400" dirty="0"/>
              <a:t>文字なら：</a:t>
            </a:r>
            <a:r>
              <a:rPr kumimoji="0" lang="en-US" altLang="ja-JP" sz="2400" dirty="0"/>
              <a:t>0000</a:t>
            </a:r>
            <a:r>
              <a:rPr lang="en-US" altLang="ja-JP" sz="2400" dirty="0"/>
              <a:t>0011</a:t>
            </a:r>
            <a:r>
              <a:rPr lang="en-US" altLang="ja-JP" sz="2400" baseline="-25000" dirty="0"/>
              <a:t>2</a:t>
            </a:r>
          </a:p>
          <a:p>
            <a:pPr algn="ctr"/>
            <a:r>
              <a:rPr kumimoji="0" lang="en-US" altLang="ja-JP" sz="2400" dirty="0"/>
              <a:t>4</a:t>
            </a:r>
            <a:r>
              <a:rPr kumimoji="0" lang="ja-JP" altLang="en-US" sz="2400" dirty="0"/>
              <a:t>文字なら：</a:t>
            </a:r>
            <a:r>
              <a:rPr kumimoji="0" lang="en-US" altLang="ja-JP" sz="2400" dirty="0"/>
              <a:t>0000</a:t>
            </a:r>
            <a:r>
              <a:rPr lang="en-US" altLang="ja-JP" sz="2400" dirty="0"/>
              <a:t>0100</a:t>
            </a:r>
            <a:r>
              <a:rPr lang="en-US" altLang="ja-JP" sz="2400" baseline="-25000" dirty="0"/>
              <a:t>2</a:t>
            </a:r>
          </a:p>
          <a:p>
            <a:pPr algn="ctr"/>
            <a:r>
              <a:rPr kumimoji="0" lang="en-US" altLang="ja-JP" sz="2400" dirty="0"/>
              <a:t>5</a:t>
            </a:r>
            <a:r>
              <a:rPr kumimoji="0" lang="ja-JP" altLang="en-US" sz="2400" dirty="0"/>
              <a:t>文字なら：</a:t>
            </a:r>
            <a:r>
              <a:rPr kumimoji="0" lang="en-US" altLang="ja-JP" sz="2400" dirty="0"/>
              <a:t>0000</a:t>
            </a:r>
            <a:r>
              <a:rPr lang="en-US" altLang="ja-JP" sz="2400" dirty="0"/>
              <a:t>0101</a:t>
            </a:r>
            <a:r>
              <a:rPr lang="en-US" altLang="ja-JP" sz="2400" baseline="-25000" dirty="0"/>
              <a:t>2</a:t>
            </a:r>
          </a:p>
        </p:txBody>
      </p:sp>
      <p:sp>
        <p:nvSpPr>
          <p:cNvPr id="167950" name="Text Box 14"/>
          <p:cNvSpPr txBox="1">
            <a:spLocks noChangeArrowheads="1"/>
          </p:cNvSpPr>
          <p:nvPr/>
        </p:nvSpPr>
        <p:spPr bwMode="auto">
          <a:xfrm>
            <a:off x="2700338" y="1700213"/>
            <a:ext cx="4592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2400"/>
              <a:t>13</a:t>
            </a:r>
            <a:r>
              <a:rPr lang="ja-JP" altLang="en-US" sz="2400"/>
              <a:t>ビットに圧縮された漢字コード列</a:t>
            </a:r>
          </a:p>
        </p:txBody>
      </p:sp>
      <p:sp>
        <p:nvSpPr>
          <p:cNvPr id="167951" name="Text Box 15"/>
          <p:cNvSpPr txBox="1">
            <a:spLocks noChangeArrowheads="1"/>
          </p:cNvSpPr>
          <p:nvPr/>
        </p:nvSpPr>
        <p:spPr bwMode="auto">
          <a:xfrm>
            <a:off x="360363" y="6092825"/>
            <a:ext cx="85328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1600">
                <a:solidFill>
                  <a:srgbClr val="FF0000"/>
                </a:solidFill>
              </a:rPr>
              <a:t>＊誤り訂正レベル </a:t>
            </a:r>
            <a:r>
              <a:rPr lang="en-US" altLang="ja-JP" sz="1600">
                <a:solidFill>
                  <a:srgbClr val="FF0000"/>
                </a:solidFill>
              </a:rPr>
              <a:t>L </a:t>
            </a:r>
            <a:r>
              <a:rPr lang="ja-JP" altLang="en-US" sz="1600">
                <a:solidFill>
                  <a:srgbClr val="FF0000"/>
                </a:solidFill>
              </a:rPr>
              <a:t>かつ 型番 </a:t>
            </a:r>
            <a:r>
              <a:rPr lang="en-US" altLang="ja-JP" sz="1600">
                <a:solidFill>
                  <a:srgbClr val="FF0000"/>
                </a:solidFill>
              </a:rPr>
              <a:t>1 </a:t>
            </a:r>
            <a:r>
              <a:rPr lang="ja-JP" altLang="en-US" sz="1600">
                <a:solidFill>
                  <a:srgbClr val="FF0000"/>
                </a:solidFill>
              </a:rPr>
              <a:t>の全体のデータ列は</a:t>
            </a:r>
            <a:r>
              <a:rPr lang="en-US" altLang="ja-JP" sz="1600">
                <a:solidFill>
                  <a:srgbClr val="FF0000"/>
                </a:solidFill>
              </a:rPr>
              <a:t>19</a:t>
            </a:r>
            <a:r>
              <a:rPr lang="ja-JP" altLang="en-US" sz="1600">
                <a:solidFill>
                  <a:srgbClr val="FF0000"/>
                </a:solidFill>
              </a:rPr>
              <a:t>バイトである。従って、上図のデータ列が</a:t>
            </a:r>
            <a:r>
              <a:rPr lang="en-US" altLang="ja-JP" sz="1600">
                <a:solidFill>
                  <a:srgbClr val="FF0000"/>
                </a:solidFill>
              </a:rPr>
              <a:t>19</a:t>
            </a:r>
            <a:r>
              <a:rPr lang="ja-JP" altLang="en-US" sz="1600">
                <a:solidFill>
                  <a:srgbClr val="FF0000"/>
                </a:solidFill>
              </a:rPr>
              <a:t>バイトに満たない場合は、埋め草コードを補って全体のコード列を</a:t>
            </a:r>
            <a:r>
              <a:rPr lang="en-US" altLang="ja-JP" sz="1600">
                <a:solidFill>
                  <a:srgbClr val="FF0000"/>
                </a:solidFill>
              </a:rPr>
              <a:t>19</a:t>
            </a:r>
            <a:r>
              <a:rPr lang="ja-JP" altLang="en-US" sz="1600">
                <a:solidFill>
                  <a:srgbClr val="FF0000"/>
                </a:solidFill>
              </a:rPr>
              <a:t>バイトにする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7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7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7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7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7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7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2" grpId="0" animBg="1"/>
      <p:bldP spid="167946" grpId="0" animBg="1"/>
      <p:bldP spid="16794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(1-1)</a:t>
            </a:r>
            <a:r>
              <a:rPr kumimoji="1" lang="ja-JP" altLang="en-US" dirty="0"/>
              <a:t>の補足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1" dirty="0"/>
              <a:t>シフト</a:t>
            </a:r>
            <a:r>
              <a:rPr lang="en-US" altLang="ja-JP" b="1" dirty="0"/>
              <a:t>JIS</a:t>
            </a:r>
            <a:r>
              <a:rPr lang="ja-JP" altLang="en-US" b="1" dirty="0"/>
              <a:t>コードに定められた漢字しか保証されない（異体字の使用が制限される）</a:t>
            </a:r>
            <a:br>
              <a:rPr lang="en-US" altLang="ja-JP" b="1" dirty="0"/>
            </a:br>
            <a:r>
              <a:rPr lang="ja-JP" altLang="en-US" sz="2400" b="1" dirty="0"/>
              <a:t>＊原則、定義されていない漢字は使用しない</a:t>
            </a:r>
            <a:br>
              <a:rPr lang="en-US" altLang="ja-JP" sz="2400" b="1" dirty="0"/>
            </a:br>
            <a:r>
              <a:rPr lang="ja-JP" altLang="en-US" sz="2400" b="1" dirty="0"/>
              <a:t>＊ただし、フォントがあれば正しく表示される（システム依存）</a:t>
            </a:r>
            <a:endParaRPr lang="en-US" altLang="ja-JP" sz="2400" b="1" dirty="0"/>
          </a:p>
          <a:p>
            <a:r>
              <a:rPr lang="ja-JP" altLang="en-US" b="1" dirty="0"/>
              <a:t>今年度の授業の対象者</a:t>
            </a:r>
            <a:br>
              <a:rPr lang="en-US" altLang="ja-JP" b="1" dirty="0"/>
            </a:br>
            <a:br>
              <a:rPr lang="en-US" altLang="ja-JP" b="1" dirty="0"/>
            </a:br>
            <a:r>
              <a:rPr lang="zh-CN" altLang="en-US" b="1" dirty="0"/>
              <a:t>﨑　</a:t>
            </a:r>
            <a:r>
              <a:rPr lang="ja-JP" altLang="en-US" b="1" dirty="0"/>
              <a:t>⇒　</a:t>
            </a:r>
            <a:r>
              <a:rPr lang="zh-CN" altLang="en-US" b="1" dirty="0"/>
              <a:t>崎</a:t>
            </a:r>
            <a:r>
              <a:rPr lang="en-US" altLang="zh-CN" b="1" dirty="0"/>
              <a:t>	</a:t>
            </a:r>
            <a:r>
              <a:rPr lang="ja-JP" altLang="en-US" b="1" dirty="0"/>
              <a:t>（対象者２名）</a:t>
            </a:r>
            <a:br>
              <a:rPr lang="en-US" altLang="zh-CN" b="1" dirty="0"/>
            </a:br>
            <a:br>
              <a:rPr lang="en-US" altLang="zh-CN" b="1" dirty="0"/>
            </a:br>
            <a:r>
              <a:rPr lang="zh-CN" altLang="en-US" b="1" dirty="0"/>
              <a:t>濵　</a:t>
            </a:r>
            <a:r>
              <a:rPr lang="ja-JP" altLang="en-US" b="1" dirty="0"/>
              <a:t>⇒　</a:t>
            </a:r>
            <a:r>
              <a:rPr lang="zh-CN" altLang="en-US" b="1" dirty="0"/>
              <a:t>浜</a:t>
            </a:r>
            <a:r>
              <a:rPr lang="en-US" altLang="zh-CN" b="1" dirty="0"/>
              <a:t>	</a:t>
            </a:r>
            <a:r>
              <a:rPr lang="ja-JP" altLang="en-US" b="1" dirty="0"/>
              <a:t>（対象者２名）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90275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(1-4)</a:t>
            </a:r>
            <a:r>
              <a:rPr kumimoji="1" lang="ja-JP" altLang="en-US" dirty="0"/>
              <a:t>の補足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b="1" dirty="0"/>
              <a:t>8</a:t>
            </a:r>
            <a:r>
              <a:rPr lang="ja-JP" altLang="en-US" b="1" dirty="0"/>
              <a:t>ビットごとに区切った際に補う</a:t>
            </a:r>
            <a:r>
              <a:rPr lang="en-US" altLang="ja-JP" b="1" dirty="0"/>
              <a:t>0</a:t>
            </a:r>
            <a:r>
              <a:rPr lang="ja-JP" altLang="en-US" b="1" dirty="0"/>
              <a:t>の個数</a:t>
            </a:r>
            <a:br>
              <a:rPr lang="en-US" altLang="ja-JP" b="1" dirty="0"/>
            </a:br>
            <a:br>
              <a:rPr lang="en-US" altLang="ja-JP" b="1" dirty="0"/>
            </a:br>
            <a:r>
              <a:rPr lang="ja-JP" altLang="en-US" b="1" dirty="0"/>
              <a:t>２文字の人：</a:t>
            </a:r>
            <a:r>
              <a:rPr lang="en-US" altLang="ja-JP" b="1" dirty="0"/>
              <a:t>	000000	</a:t>
            </a:r>
            <a:r>
              <a:rPr lang="ja-JP" altLang="en-US" b="1" dirty="0"/>
              <a:t>（</a:t>
            </a:r>
            <a:r>
              <a:rPr lang="en-US" altLang="ja-JP" b="1" dirty="0"/>
              <a:t>0</a:t>
            </a:r>
            <a:r>
              <a:rPr lang="ja-JP" altLang="en-US" b="1" dirty="0"/>
              <a:t>を</a:t>
            </a:r>
            <a:r>
              <a:rPr lang="en-US" altLang="ja-JP" b="1" dirty="0"/>
              <a:t>6</a:t>
            </a:r>
            <a:r>
              <a:rPr lang="ja-JP" altLang="en-US" b="1" dirty="0"/>
              <a:t>つ）</a:t>
            </a:r>
            <a:br>
              <a:rPr lang="en-US" altLang="ja-JP" b="1" dirty="0"/>
            </a:br>
            <a:br>
              <a:rPr lang="en-US" altLang="ja-JP" b="1" dirty="0"/>
            </a:br>
            <a:r>
              <a:rPr lang="ja-JP" altLang="en-US" b="1" dirty="0"/>
              <a:t>３文字の人：</a:t>
            </a:r>
            <a:r>
              <a:rPr lang="en-US" altLang="ja-JP" b="1" dirty="0"/>
              <a:t>	0		</a:t>
            </a:r>
            <a:r>
              <a:rPr lang="ja-JP" altLang="en-US" b="1" dirty="0"/>
              <a:t>（</a:t>
            </a:r>
            <a:r>
              <a:rPr lang="en-US" altLang="ja-JP" b="1" dirty="0"/>
              <a:t>0</a:t>
            </a:r>
            <a:r>
              <a:rPr lang="ja-JP" altLang="en-US" b="1" dirty="0"/>
              <a:t>を</a:t>
            </a:r>
            <a:r>
              <a:rPr lang="en-US" altLang="ja-JP" b="1" dirty="0"/>
              <a:t>1</a:t>
            </a:r>
            <a:r>
              <a:rPr lang="ja-JP" altLang="en-US" b="1" dirty="0"/>
              <a:t>つ）</a:t>
            </a:r>
            <a:br>
              <a:rPr lang="en-US" altLang="ja-JP" b="1" dirty="0"/>
            </a:br>
            <a:br>
              <a:rPr lang="en-US" altLang="ja-JP" b="1" dirty="0"/>
            </a:br>
            <a:r>
              <a:rPr lang="ja-JP" altLang="en-US" b="1" dirty="0"/>
              <a:t>４文字の人：</a:t>
            </a:r>
            <a:r>
              <a:rPr lang="en-US" altLang="ja-JP" b="1" dirty="0"/>
              <a:t>	0000		</a:t>
            </a:r>
            <a:r>
              <a:rPr lang="ja-JP" altLang="en-US" b="1" dirty="0"/>
              <a:t>（</a:t>
            </a:r>
            <a:r>
              <a:rPr lang="en-US" altLang="ja-JP" b="1" dirty="0"/>
              <a:t>0</a:t>
            </a:r>
            <a:r>
              <a:rPr lang="ja-JP" altLang="en-US" b="1" dirty="0"/>
              <a:t>を</a:t>
            </a:r>
            <a:r>
              <a:rPr lang="en-US" altLang="ja-JP" b="1" dirty="0"/>
              <a:t>4</a:t>
            </a:r>
            <a:r>
              <a:rPr lang="ja-JP" altLang="en-US" b="1" dirty="0"/>
              <a:t>つ）</a:t>
            </a:r>
            <a:br>
              <a:rPr lang="en-US" altLang="ja-JP" b="1" dirty="0"/>
            </a:br>
            <a:br>
              <a:rPr lang="en-US" altLang="ja-JP" b="1" dirty="0"/>
            </a:br>
            <a:r>
              <a:rPr lang="ja-JP" altLang="en-US" b="1" dirty="0"/>
              <a:t>５文字の人：</a:t>
            </a:r>
            <a:r>
              <a:rPr lang="en-US" altLang="ja-JP" b="1" dirty="0"/>
              <a:t>	0000000	</a:t>
            </a:r>
            <a:r>
              <a:rPr lang="ja-JP" altLang="en-US" b="1" dirty="0"/>
              <a:t>（</a:t>
            </a:r>
            <a:r>
              <a:rPr lang="en-US" altLang="ja-JP" b="1" dirty="0"/>
              <a:t>0</a:t>
            </a:r>
            <a:r>
              <a:rPr lang="ja-JP" altLang="en-US" b="1" dirty="0"/>
              <a:t>を</a:t>
            </a:r>
            <a:r>
              <a:rPr lang="en-US" altLang="ja-JP" b="1" dirty="0"/>
              <a:t>7</a:t>
            </a:r>
            <a:r>
              <a:rPr lang="ja-JP" altLang="en-US" b="1" dirty="0"/>
              <a:t>つ）</a:t>
            </a:r>
            <a:endParaRPr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317985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QR</a:t>
            </a:r>
            <a:r>
              <a:rPr lang="ja-JP" altLang="en-US"/>
              <a:t>コードの例</a:t>
            </a:r>
          </a:p>
        </p:txBody>
      </p:sp>
      <p:pic>
        <p:nvPicPr>
          <p:cNvPr id="219139" name="Picture 3" descr="qrcodeM053V07_6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1113" y="1700213"/>
            <a:ext cx="4040187" cy="40401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QR</a:t>
            </a:r>
            <a:r>
              <a:rPr lang="ja-JP" altLang="en-US"/>
              <a:t>コード最大の特徴</a:t>
            </a:r>
          </a:p>
        </p:txBody>
      </p:sp>
      <p:pic>
        <p:nvPicPr>
          <p:cNvPr id="221187" name="Picture 3" descr="qrcodeM053V07_6_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916113"/>
            <a:ext cx="4040187" cy="40401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1188" name="Oval 4"/>
          <p:cNvSpPr>
            <a:spLocks noChangeArrowheads="1"/>
          </p:cNvSpPr>
          <p:nvPr/>
        </p:nvSpPr>
        <p:spPr bwMode="auto">
          <a:xfrm>
            <a:off x="3635375" y="1989138"/>
            <a:ext cx="1008063" cy="1008062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1189" name="Oval 5"/>
          <p:cNvSpPr>
            <a:spLocks noChangeArrowheads="1"/>
          </p:cNvSpPr>
          <p:nvPr/>
        </p:nvSpPr>
        <p:spPr bwMode="auto">
          <a:xfrm>
            <a:off x="755650" y="4868863"/>
            <a:ext cx="1008063" cy="1008062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1190" name="Oval 6"/>
          <p:cNvSpPr>
            <a:spLocks noChangeArrowheads="1"/>
          </p:cNvSpPr>
          <p:nvPr/>
        </p:nvSpPr>
        <p:spPr bwMode="auto">
          <a:xfrm>
            <a:off x="755650" y="1989138"/>
            <a:ext cx="1008063" cy="1008062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1191" name="Line 7"/>
          <p:cNvSpPr>
            <a:spLocks noChangeShapeType="1"/>
          </p:cNvSpPr>
          <p:nvPr/>
        </p:nvSpPr>
        <p:spPr bwMode="auto">
          <a:xfrm flipH="1" flipV="1">
            <a:off x="4356100" y="2997200"/>
            <a:ext cx="576263" cy="1368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1192" name="Line 8"/>
          <p:cNvSpPr>
            <a:spLocks noChangeShapeType="1"/>
          </p:cNvSpPr>
          <p:nvPr/>
        </p:nvSpPr>
        <p:spPr bwMode="auto">
          <a:xfrm flipH="1" flipV="1">
            <a:off x="1619250" y="2852738"/>
            <a:ext cx="3313113" cy="15128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1193" name="Line 9"/>
          <p:cNvSpPr>
            <a:spLocks noChangeShapeType="1"/>
          </p:cNvSpPr>
          <p:nvPr/>
        </p:nvSpPr>
        <p:spPr bwMode="auto">
          <a:xfrm flipH="1">
            <a:off x="1763713" y="4365625"/>
            <a:ext cx="3168650" cy="1008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1194" name="Text Box 10"/>
          <p:cNvSpPr txBox="1">
            <a:spLocks noChangeArrowheads="1"/>
          </p:cNvSpPr>
          <p:nvPr/>
        </p:nvSpPr>
        <p:spPr bwMode="auto">
          <a:xfrm>
            <a:off x="5003800" y="4005263"/>
            <a:ext cx="3816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/>
              <a:t>QR</a:t>
            </a:r>
            <a:r>
              <a:rPr lang="ja-JP" altLang="en-US"/>
              <a:t>コード最大の特徴である</a:t>
            </a:r>
            <a:r>
              <a:rPr lang="en-US" altLang="ja-JP"/>
              <a:t>3</a:t>
            </a:r>
            <a:r>
              <a:rPr lang="ja-JP" altLang="en-US"/>
              <a:t>箇所に配置された</a:t>
            </a:r>
            <a:r>
              <a:rPr lang="ja-JP" altLang="en-US" b="1">
                <a:solidFill>
                  <a:srgbClr val="0000FF"/>
                </a:solidFill>
              </a:rPr>
              <a:t>位置検出パターン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/>
              <a:t>位置検出パターン（切り出しシンボル）</a:t>
            </a:r>
          </a:p>
        </p:txBody>
      </p:sp>
      <p:sp>
        <p:nvSpPr>
          <p:cNvPr id="223235" name="Rectangle 3"/>
          <p:cNvSpPr>
            <a:spLocks noChangeArrowheads="1"/>
          </p:cNvSpPr>
          <p:nvPr/>
        </p:nvSpPr>
        <p:spPr bwMode="auto">
          <a:xfrm>
            <a:off x="2536825" y="3789363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36" name="Rectangle 4"/>
          <p:cNvSpPr>
            <a:spLocks noChangeArrowheads="1"/>
          </p:cNvSpPr>
          <p:nvPr/>
        </p:nvSpPr>
        <p:spPr bwMode="auto">
          <a:xfrm>
            <a:off x="3041650" y="3789363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37" name="Rectangle 5"/>
          <p:cNvSpPr>
            <a:spLocks noChangeArrowheads="1"/>
          </p:cNvSpPr>
          <p:nvPr/>
        </p:nvSpPr>
        <p:spPr bwMode="auto">
          <a:xfrm>
            <a:off x="2032000" y="3284538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38" name="Rectangle 6"/>
          <p:cNvSpPr>
            <a:spLocks noChangeArrowheads="1"/>
          </p:cNvSpPr>
          <p:nvPr/>
        </p:nvSpPr>
        <p:spPr bwMode="auto">
          <a:xfrm>
            <a:off x="2536825" y="3284538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39" name="Rectangle 7"/>
          <p:cNvSpPr>
            <a:spLocks noChangeArrowheads="1"/>
          </p:cNvSpPr>
          <p:nvPr/>
        </p:nvSpPr>
        <p:spPr bwMode="auto">
          <a:xfrm>
            <a:off x="3041650" y="3284538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40" name="Rectangle 8"/>
          <p:cNvSpPr>
            <a:spLocks noChangeArrowheads="1"/>
          </p:cNvSpPr>
          <p:nvPr/>
        </p:nvSpPr>
        <p:spPr bwMode="auto">
          <a:xfrm>
            <a:off x="2032000" y="4292600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41" name="Rectangle 9"/>
          <p:cNvSpPr>
            <a:spLocks noChangeArrowheads="1"/>
          </p:cNvSpPr>
          <p:nvPr/>
        </p:nvSpPr>
        <p:spPr bwMode="auto">
          <a:xfrm>
            <a:off x="2536825" y="4292600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42" name="Rectangle 10"/>
          <p:cNvSpPr>
            <a:spLocks noChangeArrowheads="1"/>
          </p:cNvSpPr>
          <p:nvPr/>
        </p:nvSpPr>
        <p:spPr bwMode="auto">
          <a:xfrm>
            <a:off x="3041650" y="4292600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43" name="Rectangle 11"/>
          <p:cNvSpPr>
            <a:spLocks noChangeArrowheads="1"/>
          </p:cNvSpPr>
          <p:nvPr/>
        </p:nvSpPr>
        <p:spPr bwMode="auto">
          <a:xfrm>
            <a:off x="1025525" y="4797425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44" name="Rectangle 12"/>
          <p:cNvSpPr>
            <a:spLocks noChangeArrowheads="1"/>
          </p:cNvSpPr>
          <p:nvPr/>
        </p:nvSpPr>
        <p:spPr bwMode="auto">
          <a:xfrm>
            <a:off x="2032000" y="3789363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1025525" y="3789363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46" name="Rectangle 14"/>
          <p:cNvSpPr>
            <a:spLocks noChangeArrowheads="1"/>
          </p:cNvSpPr>
          <p:nvPr/>
        </p:nvSpPr>
        <p:spPr bwMode="auto">
          <a:xfrm>
            <a:off x="1025525" y="3284538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47" name="Rectangle 15"/>
          <p:cNvSpPr>
            <a:spLocks noChangeArrowheads="1"/>
          </p:cNvSpPr>
          <p:nvPr/>
        </p:nvSpPr>
        <p:spPr bwMode="auto">
          <a:xfrm>
            <a:off x="1025525" y="2781300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48" name="Rectangle 16"/>
          <p:cNvSpPr>
            <a:spLocks noChangeArrowheads="1"/>
          </p:cNvSpPr>
          <p:nvPr/>
        </p:nvSpPr>
        <p:spPr bwMode="auto">
          <a:xfrm>
            <a:off x="1025525" y="5300663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49" name="Rectangle 17"/>
          <p:cNvSpPr>
            <a:spLocks noChangeArrowheads="1"/>
          </p:cNvSpPr>
          <p:nvPr/>
        </p:nvSpPr>
        <p:spPr bwMode="auto">
          <a:xfrm>
            <a:off x="1528763" y="5300663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50" name="Rectangle 18"/>
          <p:cNvSpPr>
            <a:spLocks noChangeArrowheads="1"/>
          </p:cNvSpPr>
          <p:nvPr/>
        </p:nvSpPr>
        <p:spPr bwMode="auto">
          <a:xfrm>
            <a:off x="2033588" y="5300663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2536825" y="5300663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52" name="Rectangle 20"/>
          <p:cNvSpPr>
            <a:spLocks noChangeArrowheads="1"/>
          </p:cNvSpPr>
          <p:nvPr/>
        </p:nvSpPr>
        <p:spPr bwMode="auto">
          <a:xfrm>
            <a:off x="3041650" y="5300663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53" name="Rectangle 21"/>
          <p:cNvSpPr>
            <a:spLocks noChangeArrowheads="1"/>
          </p:cNvSpPr>
          <p:nvPr/>
        </p:nvSpPr>
        <p:spPr bwMode="auto">
          <a:xfrm>
            <a:off x="3544888" y="5300663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54" name="Rectangle 22"/>
          <p:cNvSpPr>
            <a:spLocks noChangeArrowheads="1"/>
          </p:cNvSpPr>
          <p:nvPr/>
        </p:nvSpPr>
        <p:spPr bwMode="auto">
          <a:xfrm>
            <a:off x="4049713" y="5300663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55" name="Rectangle 23"/>
          <p:cNvSpPr>
            <a:spLocks noChangeArrowheads="1"/>
          </p:cNvSpPr>
          <p:nvPr/>
        </p:nvSpPr>
        <p:spPr bwMode="auto">
          <a:xfrm>
            <a:off x="4049713" y="4795838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56" name="Rectangle 24"/>
          <p:cNvSpPr>
            <a:spLocks noChangeArrowheads="1"/>
          </p:cNvSpPr>
          <p:nvPr/>
        </p:nvSpPr>
        <p:spPr bwMode="auto">
          <a:xfrm>
            <a:off x="4049713" y="3284538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57" name="Rectangle 25"/>
          <p:cNvSpPr>
            <a:spLocks noChangeArrowheads="1"/>
          </p:cNvSpPr>
          <p:nvPr/>
        </p:nvSpPr>
        <p:spPr bwMode="auto">
          <a:xfrm>
            <a:off x="4049713" y="4292600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58" name="Rectangle 26"/>
          <p:cNvSpPr>
            <a:spLocks noChangeArrowheads="1"/>
          </p:cNvSpPr>
          <p:nvPr/>
        </p:nvSpPr>
        <p:spPr bwMode="auto">
          <a:xfrm>
            <a:off x="4049713" y="3787775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59" name="Rectangle 27"/>
          <p:cNvSpPr>
            <a:spLocks noChangeArrowheads="1"/>
          </p:cNvSpPr>
          <p:nvPr/>
        </p:nvSpPr>
        <p:spPr bwMode="auto">
          <a:xfrm>
            <a:off x="1025525" y="4292600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60" name="Rectangle 28"/>
          <p:cNvSpPr>
            <a:spLocks noChangeArrowheads="1"/>
          </p:cNvSpPr>
          <p:nvPr/>
        </p:nvSpPr>
        <p:spPr bwMode="auto">
          <a:xfrm>
            <a:off x="1528763" y="2276475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61" name="Rectangle 29"/>
          <p:cNvSpPr>
            <a:spLocks noChangeArrowheads="1"/>
          </p:cNvSpPr>
          <p:nvPr/>
        </p:nvSpPr>
        <p:spPr bwMode="auto">
          <a:xfrm>
            <a:off x="2035175" y="2276475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62" name="Rectangle 30"/>
          <p:cNvSpPr>
            <a:spLocks noChangeArrowheads="1"/>
          </p:cNvSpPr>
          <p:nvPr/>
        </p:nvSpPr>
        <p:spPr bwMode="auto">
          <a:xfrm>
            <a:off x="2536825" y="2276475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63" name="Rectangle 31"/>
          <p:cNvSpPr>
            <a:spLocks noChangeArrowheads="1"/>
          </p:cNvSpPr>
          <p:nvPr/>
        </p:nvSpPr>
        <p:spPr bwMode="auto">
          <a:xfrm>
            <a:off x="3041650" y="2276475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64" name="Rectangle 32"/>
          <p:cNvSpPr>
            <a:spLocks noChangeArrowheads="1"/>
          </p:cNvSpPr>
          <p:nvPr/>
        </p:nvSpPr>
        <p:spPr bwMode="auto">
          <a:xfrm>
            <a:off x="1025525" y="2276475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65" name="Rectangle 33"/>
          <p:cNvSpPr>
            <a:spLocks noChangeArrowheads="1"/>
          </p:cNvSpPr>
          <p:nvPr/>
        </p:nvSpPr>
        <p:spPr bwMode="auto">
          <a:xfrm>
            <a:off x="4049713" y="2781300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66" name="Rectangle 34"/>
          <p:cNvSpPr>
            <a:spLocks noChangeArrowheads="1"/>
          </p:cNvSpPr>
          <p:nvPr/>
        </p:nvSpPr>
        <p:spPr bwMode="auto">
          <a:xfrm>
            <a:off x="4049713" y="2276475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67" name="Rectangle 35"/>
          <p:cNvSpPr>
            <a:spLocks noChangeArrowheads="1"/>
          </p:cNvSpPr>
          <p:nvPr/>
        </p:nvSpPr>
        <p:spPr bwMode="auto">
          <a:xfrm>
            <a:off x="3544888" y="2276475"/>
            <a:ext cx="504825" cy="504825"/>
          </a:xfrm>
          <a:prstGeom prst="rect">
            <a:avLst/>
          </a:prstGeom>
          <a:solidFill>
            <a:srgbClr val="C0C0C0"/>
          </a:solidFill>
          <a:ln w="381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68" name="Line 36"/>
          <p:cNvSpPr>
            <a:spLocks noChangeShapeType="1"/>
          </p:cNvSpPr>
          <p:nvPr/>
        </p:nvSpPr>
        <p:spPr bwMode="auto">
          <a:xfrm rot="2700000">
            <a:off x="-359569" y="4094957"/>
            <a:ext cx="6373813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69" name="Line 37"/>
          <p:cNvSpPr>
            <a:spLocks noChangeShapeType="1"/>
          </p:cNvSpPr>
          <p:nvPr/>
        </p:nvSpPr>
        <p:spPr bwMode="auto">
          <a:xfrm>
            <a:off x="2771775" y="1557338"/>
            <a:ext cx="0" cy="504031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70" name="Line 38"/>
          <p:cNvSpPr>
            <a:spLocks noChangeShapeType="1"/>
          </p:cNvSpPr>
          <p:nvPr/>
        </p:nvSpPr>
        <p:spPr bwMode="auto">
          <a:xfrm rot="18900000">
            <a:off x="-450850" y="4044950"/>
            <a:ext cx="6535738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71" name="Line 39"/>
          <p:cNvSpPr>
            <a:spLocks noChangeShapeType="1"/>
          </p:cNvSpPr>
          <p:nvPr/>
        </p:nvSpPr>
        <p:spPr bwMode="auto">
          <a:xfrm>
            <a:off x="395288" y="4076700"/>
            <a:ext cx="49688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3272" name="Text Box 40"/>
          <p:cNvSpPr txBox="1">
            <a:spLocks noChangeArrowheads="1"/>
          </p:cNvSpPr>
          <p:nvPr/>
        </p:nvSpPr>
        <p:spPr bwMode="auto">
          <a:xfrm>
            <a:off x="6084888" y="3141663"/>
            <a:ext cx="2422525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3200"/>
              <a:t>白黒の比が</a:t>
            </a:r>
            <a:endParaRPr lang="en-US" altLang="ja-JP" sz="3200"/>
          </a:p>
          <a:p>
            <a:pPr algn="ctr"/>
            <a:r>
              <a:rPr lang="en-US" altLang="ja-JP" sz="3200" b="1">
                <a:solidFill>
                  <a:srgbClr val="0000FF"/>
                </a:solidFill>
              </a:rPr>
              <a:t>1</a:t>
            </a:r>
            <a:r>
              <a:rPr lang="ja-JP" altLang="en-US" sz="3200" b="1">
                <a:solidFill>
                  <a:srgbClr val="0000FF"/>
                </a:solidFill>
              </a:rPr>
              <a:t>：</a:t>
            </a:r>
            <a:r>
              <a:rPr lang="en-US" altLang="ja-JP" sz="3200" b="1">
                <a:solidFill>
                  <a:srgbClr val="0000FF"/>
                </a:solidFill>
              </a:rPr>
              <a:t>1</a:t>
            </a:r>
            <a:r>
              <a:rPr lang="ja-JP" altLang="en-US" sz="3200" b="1">
                <a:solidFill>
                  <a:srgbClr val="0000FF"/>
                </a:solidFill>
              </a:rPr>
              <a:t>：</a:t>
            </a:r>
            <a:r>
              <a:rPr lang="en-US" altLang="ja-JP" sz="3200" b="1">
                <a:solidFill>
                  <a:srgbClr val="0000FF"/>
                </a:solidFill>
              </a:rPr>
              <a:t>3</a:t>
            </a:r>
            <a:r>
              <a:rPr lang="ja-JP" altLang="en-US" sz="3200" b="1">
                <a:solidFill>
                  <a:srgbClr val="0000FF"/>
                </a:solidFill>
              </a:rPr>
              <a:t>：</a:t>
            </a:r>
            <a:r>
              <a:rPr lang="en-US" altLang="ja-JP" sz="3200" b="1">
                <a:solidFill>
                  <a:srgbClr val="0000FF"/>
                </a:solidFill>
              </a:rPr>
              <a:t>1</a:t>
            </a:r>
            <a:r>
              <a:rPr lang="ja-JP" altLang="en-US" sz="3200" b="1">
                <a:solidFill>
                  <a:srgbClr val="0000FF"/>
                </a:solidFill>
              </a:rPr>
              <a:t>：</a:t>
            </a:r>
            <a:r>
              <a:rPr lang="en-US" altLang="ja-JP" sz="3200" b="1">
                <a:solidFill>
                  <a:srgbClr val="0000FF"/>
                </a:solidFill>
              </a:rPr>
              <a:t>1</a:t>
            </a:r>
            <a:endParaRPr lang="ja-JP" altLang="en-US" sz="3200" b="1">
              <a:solidFill>
                <a:srgbClr val="0000FF"/>
              </a:solidFill>
            </a:endParaRPr>
          </a:p>
          <a:p>
            <a:pPr algn="ctr"/>
            <a:r>
              <a:rPr lang="ja-JP" altLang="en-US" sz="3200"/>
              <a:t>になっている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82" name="Picture 2" descr="qrcodeM053V07_6_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92400" y="1773238"/>
            <a:ext cx="4040188" cy="40401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2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QR</a:t>
            </a:r>
            <a:r>
              <a:rPr lang="ja-JP" altLang="en-US"/>
              <a:t>コードの切り出し</a:t>
            </a:r>
          </a:p>
        </p:txBody>
      </p:sp>
      <p:sp>
        <p:nvSpPr>
          <p:cNvPr id="225284" name="Line 4"/>
          <p:cNvSpPr>
            <a:spLocks noChangeShapeType="1"/>
          </p:cNvSpPr>
          <p:nvPr/>
        </p:nvSpPr>
        <p:spPr bwMode="auto">
          <a:xfrm>
            <a:off x="2692400" y="2354263"/>
            <a:ext cx="40322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285" name="Line 5"/>
          <p:cNvSpPr>
            <a:spLocks noChangeShapeType="1"/>
          </p:cNvSpPr>
          <p:nvPr/>
        </p:nvSpPr>
        <p:spPr bwMode="auto">
          <a:xfrm>
            <a:off x="3268663" y="1778000"/>
            <a:ext cx="0" cy="40322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286" name="Line 6"/>
          <p:cNvSpPr>
            <a:spLocks noChangeShapeType="1"/>
          </p:cNvSpPr>
          <p:nvPr/>
        </p:nvSpPr>
        <p:spPr bwMode="auto">
          <a:xfrm>
            <a:off x="6156325" y="1778000"/>
            <a:ext cx="0" cy="10810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287" name="Rectangle 7"/>
          <p:cNvSpPr>
            <a:spLocks noChangeArrowheads="1"/>
          </p:cNvSpPr>
          <p:nvPr/>
        </p:nvSpPr>
        <p:spPr bwMode="auto">
          <a:xfrm>
            <a:off x="2979738" y="2065338"/>
            <a:ext cx="3457575" cy="3457575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288" name="Line 8"/>
          <p:cNvSpPr>
            <a:spLocks noChangeShapeType="1"/>
          </p:cNvSpPr>
          <p:nvPr/>
        </p:nvSpPr>
        <p:spPr bwMode="auto">
          <a:xfrm>
            <a:off x="2763838" y="5233988"/>
            <a:ext cx="10080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25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25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25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25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4" grpId="0" animBg="1"/>
      <p:bldP spid="225285" grpId="0" animBg="1"/>
      <p:bldP spid="225286" grpId="0" animBg="1"/>
      <p:bldP spid="225287" grpId="0" animBg="1"/>
      <p:bldP spid="22528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クワイエットゾーン（マージン）</a:t>
            </a:r>
          </a:p>
        </p:txBody>
      </p:sp>
      <p:sp>
        <p:nvSpPr>
          <p:cNvPr id="227331" name="AutoShape 3"/>
          <p:cNvSpPr>
            <a:spLocks/>
          </p:cNvSpPr>
          <p:nvPr/>
        </p:nvSpPr>
        <p:spPr bwMode="auto">
          <a:xfrm flipH="1">
            <a:off x="4500563" y="1989138"/>
            <a:ext cx="288925" cy="288925"/>
          </a:xfrm>
          <a:prstGeom prst="lef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7332" name="AutoShape 4"/>
          <p:cNvSpPr>
            <a:spLocks/>
          </p:cNvSpPr>
          <p:nvPr/>
        </p:nvSpPr>
        <p:spPr bwMode="auto">
          <a:xfrm rot="16200000" flipH="1">
            <a:off x="4211638" y="1690688"/>
            <a:ext cx="288925" cy="288925"/>
          </a:xfrm>
          <a:prstGeom prst="leftBrace">
            <a:avLst>
              <a:gd name="adj1" fmla="val 8333"/>
              <a:gd name="adj2" fmla="val 50000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27333" name="Picture 5" descr="qrcodeM053V07_6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989138"/>
            <a:ext cx="4040187" cy="4040187"/>
          </a:xfr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7334" name="Text Box 6"/>
          <p:cNvSpPr txBox="1">
            <a:spLocks noChangeArrowheads="1"/>
          </p:cNvSpPr>
          <p:nvPr/>
        </p:nvSpPr>
        <p:spPr bwMode="auto">
          <a:xfrm>
            <a:off x="4787900" y="3357563"/>
            <a:ext cx="41052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0000FF"/>
                </a:solidFill>
              </a:rPr>
              <a:t>位置検出パターンを使って</a:t>
            </a:r>
            <a:r>
              <a:rPr lang="en-US" altLang="ja-JP">
                <a:solidFill>
                  <a:srgbClr val="0000FF"/>
                </a:solidFill>
              </a:rPr>
              <a:t>QR</a:t>
            </a:r>
            <a:r>
              <a:rPr lang="ja-JP" altLang="en-US">
                <a:solidFill>
                  <a:srgbClr val="0000FF"/>
                </a:solidFill>
              </a:rPr>
              <a:t>コードを切り出すためには、</a:t>
            </a:r>
            <a:r>
              <a:rPr lang="en-US" altLang="ja-JP">
                <a:solidFill>
                  <a:srgbClr val="0000FF"/>
                </a:solidFill>
              </a:rPr>
              <a:t>QR</a:t>
            </a:r>
            <a:r>
              <a:rPr lang="ja-JP" altLang="en-US">
                <a:solidFill>
                  <a:srgbClr val="0000FF"/>
                </a:solidFill>
              </a:rPr>
              <a:t>コードの周りに</a:t>
            </a:r>
            <a:r>
              <a:rPr lang="en-US" altLang="ja-JP">
                <a:solidFill>
                  <a:srgbClr val="0000FF"/>
                </a:solidFill>
              </a:rPr>
              <a:t>4</a:t>
            </a:r>
            <a:r>
              <a:rPr lang="ja-JP" altLang="en-US">
                <a:solidFill>
                  <a:srgbClr val="0000FF"/>
                </a:solidFill>
              </a:rPr>
              <a:t>モジュール（セル）幅の領域が必要である。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タイミングパターン</a:t>
            </a:r>
          </a:p>
        </p:txBody>
      </p:sp>
      <p:pic>
        <p:nvPicPr>
          <p:cNvPr id="229379" name="Picture 3" descr="qrcodeM053V07_6_2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985963"/>
            <a:ext cx="4038600" cy="403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93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852738"/>
            <a:ext cx="4038600" cy="2303462"/>
          </a:xfrm>
        </p:spPr>
        <p:txBody>
          <a:bodyPr/>
          <a:lstStyle/>
          <a:p>
            <a:r>
              <a:rPr lang="ja-JP" altLang="en-US" sz="2800"/>
              <a:t>密度が決まる</a:t>
            </a:r>
          </a:p>
          <a:p>
            <a:r>
              <a:rPr lang="ja-JP" altLang="en-US" sz="2800"/>
              <a:t>型番が決まる</a:t>
            </a:r>
          </a:p>
          <a:p>
            <a:r>
              <a:rPr lang="ja-JP" altLang="en-US" sz="2800"/>
              <a:t>モジュール（セル）の位置が決まる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426" name="Picture 2" descr="qrcodeS029V01_2_8_形式情報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958850"/>
            <a:ext cx="5899150" cy="5899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14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形式情報（フォーマット情報）</a:t>
            </a:r>
          </a:p>
        </p:txBody>
      </p:sp>
      <p:sp>
        <p:nvSpPr>
          <p:cNvPr id="231428" name="Line 4"/>
          <p:cNvSpPr>
            <a:spLocks noChangeShapeType="1"/>
          </p:cNvSpPr>
          <p:nvPr/>
        </p:nvSpPr>
        <p:spPr bwMode="auto">
          <a:xfrm>
            <a:off x="2771775" y="3789363"/>
            <a:ext cx="23050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1429" name="Line 5"/>
          <p:cNvSpPr>
            <a:spLocks noChangeShapeType="1"/>
          </p:cNvSpPr>
          <p:nvPr/>
        </p:nvSpPr>
        <p:spPr bwMode="auto">
          <a:xfrm>
            <a:off x="2771775" y="3789363"/>
            <a:ext cx="0" cy="22320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1430" name="Line 6"/>
          <p:cNvSpPr>
            <a:spLocks noChangeShapeType="1"/>
          </p:cNvSpPr>
          <p:nvPr/>
        </p:nvSpPr>
        <p:spPr bwMode="auto">
          <a:xfrm flipV="1">
            <a:off x="2843213" y="1773238"/>
            <a:ext cx="0" cy="19431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1431" name="Line 7"/>
          <p:cNvSpPr>
            <a:spLocks noChangeShapeType="1"/>
          </p:cNvSpPr>
          <p:nvPr/>
        </p:nvSpPr>
        <p:spPr bwMode="auto">
          <a:xfrm>
            <a:off x="827088" y="3716338"/>
            <a:ext cx="20161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1432" name="Text Box 8"/>
          <p:cNvSpPr txBox="1">
            <a:spLocks noChangeArrowheads="1"/>
          </p:cNvSpPr>
          <p:nvPr/>
        </p:nvSpPr>
        <p:spPr bwMode="auto">
          <a:xfrm>
            <a:off x="5651500" y="1916113"/>
            <a:ext cx="2952750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ja-JP" altLang="en-US"/>
              <a:t>形式情報はデータおよびその誤り訂正コード語の復号化に必要な情報である。</a:t>
            </a:r>
          </a:p>
          <a:p>
            <a:endParaRPr lang="ja-JP" altLang="en-US"/>
          </a:p>
          <a:p>
            <a:r>
              <a:rPr lang="ja-JP" altLang="en-US"/>
              <a:t>誤り訂正レベル（</a:t>
            </a:r>
            <a:r>
              <a:rPr lang="en-US" altLang="ja-JP"/>
              <a:t>2</a:t>
            </a:r>
            <a:r>
              <a:rPr lang="ja-JP" altLang="en-US"/>
              <a:t>ビット），マスクパターン（</a:t>
            </a:r>
            <a:r>
              <a:rPr lang="en-US" altLang="ja-JP"/>
              <a:t>3</a:t>
            </a:r>
            <a:r>
              <a:rPr lang="ja-JP" altLang="en-US"/>
              <a:t>ビット）およびその誤り訂正コード語（</a:t>
            </a:r>
            <a:r>
              <a:rPr lang="en-US" altLang="ja-JP"/>
              <a:t>10</a:t>
            </a:r>
            <a:r>
              <a:rPr lang="ja-JP" altLang="en-US"/>
              <a:t>ビット）が矢印の順に配置されている。</a:t>
            </a:r>
          </a:p>
          <a:p>
            <a:endParaRPr lang="ja-JP" altLang="en-US"/>
          </a:p>
          <a:p>
            <a:r>
              <a:rPr lang="ja-JP" altLang="en-US"/>
              <a:t>冗長度を増すために</a:t>
            </a:r>
            <a:r>
              <a:rPr lang="en-US" altLang="ja-JP"/>
              <a:t>2</a:t>
            </a:r>
            <a:r>
              <a:rPr lang="ja-JP" altLang="en-US"/>
              <a:t>箇所に配置される。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2671</TotalTime>
  <Words>1489</Words>
  <Application>Microsoft Office PowerPoint</Application>
  <PresentationFormat>画面に合わせる (4:3)</PresentationFormat>
  <Paragraphs>293</Paragraphs>
  <Slides>29</Slides>
  <Notes>27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5" baseType="lpstr">
      <vt:lpstr>ＭＳ Ｐゴシック</vt:lpstr>
      <vt:lpstr>ＭＳ ゴシック</vt:lpstr>
      <vt:lpstr>Arial</vt:lpstr>
      <vt:lpstr>Times New Roman</vt:lpstr>
      <vt:lpstr>Wingdings</vt:lpstr>
      <vt:lpstr>Pixel</vt:lpstr>
      <vt:lpstr>情報数理特論B</vt:lpstr>
      <vt:lpstr>誤り訂正符号理論（講義後半）</vt:lpstr>
      <vt:lpstr>QRコードの例</vt:lpstr>
      <vt:lpstr>QRコード最大の特徴</vt:lpstr>
      <vt:lpstr>位置検出パターン（切り出しシンボル）</vt:lpstr>
      <vt:lpstr>QRコードの切り出し</vt:lpstr>
      <vt:lpstr>クワイエットゾーン（マージン）</vt:lpstr>
      <vt:lpstr>タイミングパターン</vt:lpstr>
      <vt:lpstr>形式情報（フォーマット情報）</vt:lpstr>
      <vt:lpstr>ちょっと実験</vt:lpstr>
      <vt:lpstr>マスク処理</vt:lpstr>
      <vt:lpstr>マスクパターンの種類</vt:lpstr>
      <vt:lpstr>マスク処理</vt:lpstr>
      <vt:lpstr>モデル1とモデル2の違い</vt:lpstr>
      <vt:lpstr>モデル2の歪み補正</vt:lpstr>
      <vt:lpstr>モデル2が優れている点</vt:lpstr>
      <vt:lpstr>QRコードの誤り訂正レベル</vt:lpstr>
      <vt:lpstr>型番（バージョン）の比較</vt:lpstr>
      <vt:lpstr>QRコードの情報量</vt:lpstr>
      <vt:lpstr>補足：型番情報</vt:lpstr>
      <vt:lpstr>QRコードの作成条件</vt:lpstr>
      <vt:lpstr>データの種類（モード指示子）</vt:lpstr>
      <vt:lpstr>QRコードのデータ構造</vt:lpstr>
      <vt:lpstr>データの節約術（数字）</vt:lpstr>
      <vt:lpstr>データの節約術（数字）の例</vt:lpstr>
      <vt:lpstr>データの節約術（漢字）</vt:lpstr>
      <vt:lpstr>作成するデータ列</vt:lpstr>
      <vt:lpstr>(1-1)の補足</vt:lpstr>
      <vt:lpstr>(1-4)の補足</vt:lpstr>
    </vt:vector>
  </TitlesOfParts>
  <Manager>幸山直人</Manager>
  <Company>富山大学理学部数学教室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情報数理特論</dc:title>
  <dc:subject>QRコードを作ろう!</dc:subject>
  <dc:creator>幸山直人</dc:creator>
  <cp:lastModifiedBy>KOUYAMA Naoto</cp:lastModifiedBy>
  <cp:revision>263</cp:revision>
  <dcterms:created xsi:type="dcterms:W3CDTF">1601-01-01T00:00:00Z</dcterms:created>
  <dcterms:modified xsi:type="dcterms:W3CDTF">2019-08-01T06:31:46Z</dcterms:modified>
</cp:coreProperties>
</file>