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360" r:id="rId2"/>
    <p:sldId id="472" r:id="rId3"/>
    <p:sldId id="410" r:id="rId4"/>
    <p:sldId id="490" r:id="rId5"/>
    <p:sldId id="394" r:id="rId6"/>
    <p:sldId id="489" r:id="rId7"/>
    <p:sldId id="48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DEDEDE"/>
    <a:srgbClr val="C0C0C0"/>
    <a:srgbClr val="FFFF0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4491F1F-E163-45D5-A229-2D7AF5C64BE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692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88707CC-BC3D-4C06-B364-1F55B28B2B7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95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6AB556-6173-4F23-AADC-1085398D01EE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1631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EEDEDA-87BD-4D87-8B00-A5FC67BA0F1B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4944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4F933F-083E-43E2-9EF4-1A1C5043B1A9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2480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C3FD79-6D9B-423A-9D89-07AAEF5270E2}" type="slidenum">
              <a:rPr lang="ja-JP" altLang="en-US"/>
              <a:pPr/>
              <a:t>5</a:t>
            </a:fld>
            <a:endParaRPr lang="en-US" altLang="ja-JP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39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4F933F-083E-43E2-9EF4-1A1C5043B1A9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632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9237" name="Text Box 21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/>
              <a:t>担当教員： 幸山 直人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6190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391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タイトル、クリップ アート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オンライン画像のプレースホルダー 2"/>
          <p:cNvSpPr>
            <a:spLocks noGrp="1"/>
          </p:cNvSpPr>
          <p:nvPr>
            <p:ph type="clipArt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27448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37872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7755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1210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2074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35733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4145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5292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58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1958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27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6888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22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209" name="Text Box 17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kumimoji="0" lang="en-US" altLang="ja-JP" sz="1800" b="1" dirty="0">
                <a:solidFill>
                  <a:schemeClr val="bg1"/>
                </a:solidFill>
              </a:rPr>
              <a:t>2019</a:t>
            </a:r>
            <a:r>
              <a:rPr kumimoji="0" lang="ja-JP" altLang="en-US" sz="1800" b="1" dirty="0">
                <a:solidFill>
                  <a:schemeClr val="bg1"/>
                </a:solidFill>
              </a:rPr>
              <a:t>年度　情報数理特論</a:t>
            </a:r>
            <a:r>
              <a:rPr kumimoji="0" lang="en-US" altLang="ja-JP" sz="1800" b="1" dirty="0">
                <a:solidFill>
                  <a:schemeClr val="bg1"/>
                </a:solidFill>
              </a:rPr>
              <a:t>B</a:t>
            </a:r>
            <a:endParaRPr lang="en-US" altLang="ja-JP" sz="18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情報数理特論</a:t>
            </a:r>
            <a:r>
              <a:rPr lang="en-US" altLang="ja-JP" dirty="0"/>
              <a:t>B</a:t>
            </a:r>
            <a:endParaRPr lang="ja-JP" altLang="en-US" dirty="0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ja-JP" altLang="en-US" sz="3000"/>
              <a:t>～ </a:t>
            </a:r>
            <a:r>
              <a:rPr lang="en-US" altLang="ja-JP" sz="3000"/>
              <a:t>QR</a:t>
            </a:r>
            <a:r>
              <a:rPr lang="ja-JP" altLang="en-US" sz="3000"/>
              <a:t>コードを作ろう！（２） ～</a:t>
            </a:r>
          </a:p>
        </p:txBody>
      </p:sp>
      <p:sp>
        <p:nvSpPr>
          <p:cNvPr id="260100" name="Text Box 4"/>
          <p:cNvSpPr txBox="1">
            <a:spLocks noChangeArrowheads="1"/>
          </p:cNvSpPr>
          <p:nvPr/>
        </p:nvSpPr>
        <p:spPr bwMode="auto">
          <a:xfrm>
            <a:off x="3276600" y="1706563"/>
            <a:ext cx="4895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800" b="1" dirty="0">
                <a:solidFill>
                  <a:schemeClr val="bg1"/>
                </a:solidFill>
              </a:rPr>
              <a:t>2019</a:t>
            </a:r>
            <a:r>
              <a:rPr lang="ja-JP" altLang="en-US" sz="2800" b="1" dirty="0">
                <a:solidFill>
                  <a:schemeClr val="bg1"/>
                </a:solidFill>
              </a:rPr>
              <a:t>年度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AutoShape 2"/>
          <p:cNvSpPr>
            <a:spLocks noChangeArrowheads="1"/>
          </p:cNvSpPr>
          <p:nvPr/>
        </p:nvSpPr>
        <p:spPr bwMode="auto">
          <a:xfrm>
            <a:off x="7380288" y="3716338"/>
            <a:ext cx="1690687" cy="2087562"/>
          </a:xfrm>
          <a:prstGeom prst="flowChartAlternateProcess">
            <a:avLst/>
          </a:prstGeom>
          <a:solidFill>
            <a:srgbClr val="FFFF00"/>
          </a:solidFill>
          <a:ln w="38100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1" name="AutoShape 3"/>
          <p:cNvSpPr>
            <a:spLocks noChangeArrowheads="1"/>
          </p:cNvSpPr>
          <p:nvPr/>
        </p:nvSpPr>
        <p:spPr bwMode="auto">
          <a:xfrm>
            <a:off x="179388" y="1341438"/>
            <a:ext cx="6985000" cy="51831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2" name="AutoShape 4"/>
          <p:cNvSpPr>
            <a:spLocks noChangeArrowheads="1"/>
          </p:cNvSpPr>
          <p:nvPr/>
        </p:nvSpPr>
        <p:spPr bwMode="auto">
          <a:xfrm>
            <a:off x="468313" y="2205038"/>
            <a:ext cx="5976937" cy="403225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3962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誤り訂正符号理論（講義後半）</a:t>
            </a:r>
          </a:p>
        </p:txBody>
      </p:sp>
      <p:sp>
        <p:nvSpPr>
          <p:cNvPr id="396294" name="AutoShape 6"/>
          <p:cNvSpPr>
            <a:spLocks noChangeArrowheads="1"/>
          </p:cNvSpPr>
          <p:nvPr/>
        </p:nvSpPr>
        <p:spPr bwMode="auto">
          <a:xfrm>
            <a:off x="2916238" y="2708275"/>
            <a:ext cx="3024187" cy="3313113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5" name="AutoShape 7"/>
          <p:cNvSpPr>
            <a:spLocks noChangeArrowheads="1"/>
          </p:cNvSpPr>
          <p:nvPr/>
        </p:nvSpPr>
        <p:spPr bwMode="auto">
          <a:xfrm>
            <a:off x="3348038" y="4438650"/>
            <a:ext cx="2305050" cy="12954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6" name="AutoShape 8"/>
          <p:cNvSpPr>
            <a:spLocks noChangeArrowheads="1"/>
          </p:cNvSpPr>
          <p:nvPr/>
        </p:nvSpPr>
        <p:spPr bwMode="auto">
          <a:xfrm>
            <a:off x="3563938" y="4941888"/>
            <a:ext cx="1871662" cy="576262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7" name="Text Box 9"/>
          <p:cNvSpPr txBox="1">
            <a:spLocks noChangeArrowheads="1"/>
          </p:cNvSpPr>
          <p:nvPr/>
        </p:nvSpPr>
        <p:spPr bwMode="auto">
          <a:xfrm>
            <a:off x="3737255" y="5014913"/>
            <a:ext cx="10583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 dirty="0"/>
              <a:t>RS</a:t>
            </a:r>
            <a:r>
              <a:rPr lang="ja-JP" altLang="en-US" b="1" dirty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8" name="Text Box 10"/>
          <p:cNvSpPr txBox="1">
            <a:spLocks noChangeArrowheads="1"/>
          </p:cNvSpPr>
          <p:nvPr/>
        </p:nvSpPr>
        <p:spPr bwMode="auto">
          <a:xfrm>
            <a:off x="3618811" y="4510088"/>
            <a:ext cx="12586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altLang="ja-JP" b="1" dirty="0"/>
              <a:t>BCH</a:t>
            </a:r>
            <a:r>
              <a:rPr kumimoji="0" lang="ja-JP" altLang="en-US" b="1" dirty="0"/>
              <a:t>符</a:t>
            </a:r>
            <a:r>
              <a:rPr lang="ja-JP" altLang="en-US" b="1" dirty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9" name="Text Box 11"/>
          <p:cNvSpPr txBox="1">
            <a:spLocks noChangeArrowheads="1"/>
          </p:cNvSpPr>
          <p:nvPr/>
        </p:nvSpPr>
        <p:spPr bwMode="auto">
          <a:xfrm>
            <a:off x="910738" y="2290763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線形</a:t>
            </a:r>
            <a:r>
              <a:rPr lang="ja-JP" altLang="en-US" b="1" dirty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0" name="Text Box 12"/>
          <p:cNvSpPr txBox="1">
            <a:spLocks noChangeArrowheads="1"/>
          </p:cNvSpPr>
          <p:nvPr/>
        </p:nvSpPr>
        <p:spPr bwMode="auto">
          <a:xfrm>
            <a:off x="3291988" y="2795588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巡回符</a:t>
            </a:r>
            <a:r>
              <a:rPr lang="ja-JP" altLang="en-US" b="1" dirty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1" name="AutoShape 13"/>
          <p:cNvSpPr>
            <a:spLocks noChangeArrowheads="1"/>
          </p:cNvSpPr>
          <p:nvPr/>
        </p:nvSpPr>
        <p:spPr bwMode="auto">
          <a:xfrm>
            <a:off x="6589713" y="2205038"/>
            <a:ext cx="360362" cy="2016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2" name="Text Box 14"/>
          <p:cNvSpPr txBox="1">
            <a:spLocks noChangeArrowheads="1"/>
          </p:cNvSpPr>
          <p:nvPr/>
        </p:nvSpPr>
        <p:spPr bwMode="auto">
          <a:xfrm>
            <a:off x="6530975" y="2708275"/>
            <a:ext cx="488950" cy="117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algn="ctr"/>
            <a:r>
              <a:rPr lang="ja-JP" altLang="en-US" b="1"/>
              <a:t>算術符号</a:t>
            </a:r>
            <a:r>
              <a:rPr lang="en-US" altLang="ja-JP" b="1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96303" name="Text Box 15"/>
          <p:cNvSpPr txBox="1">
            <a:spLocks noChangeArrowheads="1"/>
          </p:cNvSpPr>
          <p:nvPr/>
        </p:nvSpPr>
        <p:spPr bwMode="auto">
          <a:xfrm>
            <a:off x="654050" y="1462088"/>
            <a:ext cx="2222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b="1" dirty="0"/>
              <a:t>誤り訂正符号理論</a:t>
            </a:r>
            <a:endParaRPr lang="en-US" altLang="ja-JP" b="1" dirty="0">
              <a:solidFill>
                <a:schemeClr val="folHlink"/>
              </a:solidFill>
            </a:endParaRPr>
          </a:p>
        </p:txBody>
      </p:sp>
      <p:sp>
        <p:nvSpPr>
          <p:cNvPr id="396304" name="Text Box 16"/>
          <p:cNvSpPr txBox="1">
            <a:spLocks noChangeArrowheads="1"/>
          </p:cNvSpPr>
          <p:nvPr/>
        </p:nvSpPr>
        <p:spPr bwMode="auto">
          <a:xfrm>
            <a:off x="695325" y="2754313"/>
            <a:ext cx="2089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ハミング距離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線形写像，像，核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生成行列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検査行列</a:t>
            </a:r>
          </a:p>
        </p:txBody>
      </p:sp>
      <p:sp>
        <p:nvSpPr>
          <p:cNvPr id="396305" name="Text Box 17"/>
          <p:cNvSpPr txBox="1">
            <a:spLocks noChangeArrowheads="1"/>
          </p:cNvSpPr>
          <p:nvPr/>
        </p:nvSpPr>
        <p:spPr bwMode="auto">
          <a:xfrm>
            <a:off x="2089150" y="2300288"/>
            <a:ext cx="1403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＊線</a:t>
            </a:r>
            <a:r>
              <a:rPr lang="ja-JP" altLang="en-US" sz="1600">
                <a:solidFill>
                  <a:srgbClr val="FF0000"/>
                </a:solidFill>
              </a:rPr>
              <a:t>形代数学</a:t>
            </a:r>
          </a:p>
        </p:txBody>
      </p:sp>
      <p:sp>
        <p:nvSpPr>
          <p:cNvPr id="396306" name="Text Box 18"/>
          <p:cNvSpPr txBox="1">
            <a:spLocks noChangeArrowheads="1"/>
          </p:cNvSpPr>
          <p:nvPr/>
        </p:nvSpPr>
        <p:spPr bwMode="auto">
          <a:xfrm>
            <a:off x="4500563" y="2805113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</a:t>
            </a:r>
            <a:r>
              <a:rPr lang="ja-JP" altLang="en-US" sz="1600">
                <a:solidFill>
                  <a:srgbClr val="FF0000"/>
                </a:solidFill>
              </a:rPr>
              <a:t>代数学</a:t>
            </a:r>
          </a:p>
        </p:txBody>
      </p:sp>
      <p:sp>
        <p:nvSpPr>
          <p:cNvPr id="396307" name="Text Box 19"/>
          <p:cNvSpPr txBox="1">
            <a:spLocks noChangeArrowheads="1"/>
          </p:cNvSpPr>
          <p:nvPr/>
        </p:nvSpPr>
        <p:spPr bwMode="auto">
          <a:xfrm>
            <a:off x="3205163" y="3305175"/>
            <a:ext cx="27813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生成多項式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ガロア体（ガロア拡大体）</a:t>
            </a:r>
          </a:p>
        </p:txBody>
      </p:sp>
      <p:sp>
        <p:nvSpPr>
          <p:cNvPr id="396308" name="Line 20"/>
          <p:cNvSpPr>
            <a:spLocks noChangeShapeType="1"/>
          </p:cNvSpPr>
          <p:nvPr/>
        </p:nvSpPr>
        <p:spPr bwMode="auto">
          <a:xfrm>
            <a:off x="2051050" y="3500438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9" name="Line 21"/>
          <p:cNvSpPr>
            <a:spLocks noChangeShapeType="1"/>
          </p:cNvSpPr>
          <p:nvPr/>
        </p:nvSpPr>
        <p:spPr bwMode="auto">
          <a:xfrm>
            <a:off x="2052638" y="3789363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0" name="Line 22"/>
          <p:cNvSpPr>
            <a:spLocks noChangeShapeType="1"/>
          </p:cNvSpPr>
          <p:nvPr/>
        </p:nvSpPr>
        <p:spPr bwMode="auto">
          <a:xfrm>
            <a:off x="4870450" y="4724400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1" name="Line 23"/>
          <p:cNvSpPr>
            <a:spLocks noChangeShapeType="1"/>
          </p:cNvSpPr>
          <p:nvPr/>
        </p:nvSpPr>
        <p:spPr bwMode="auto">
          <a:xfrm>
            <a:off x="4870450" y="5229225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2" name="Text Box 24"/>
          <p:cNvSpPr txBox="1">
            <a:spLocks noChangeArrowheads="1"/>
          </p:cNvSpPr>
          <p:nvPr/>
        </p:nvSpPr>
        <p:spPr bwMode="auto">
          <a:xfrm>
            <a:off x="7812088" y="4508500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形式情報</a:t>
            </a:r>
          </a:p>
        </p:txBody>
      </p:sp>
      <p:sp>
        <p:nvSpPr>
          <p:cNvPr id="396313" name="Text Box 25"/>
          <p:cNvSpPr txBox="1">
            <a:spLocks noChangeArrowheads="1"/>
          </p:cNvSpPr>
          <p:nvPr/>
        </p:nvSpPr>
        <p:spPr bwMode="auto">
          <a:xfrm>
            <a:off x="7812088" y="5013325"/>
            <a:ext cx="1147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/>
              <a:t>データの誤り訂正</a:t>
            </a:r>
          </a:p>
        </p:txBody>
      </p:sp>
      <p:sp>
        <p:nvSpPr>
          <p:cNvPr id="396314" name="Text Box 26"/>
          <p:cNvSpPr txBox="1">
            <a:spLocks noChangeArrowheads="1"/>
          </p:cNvSpPr>
          <p:nvPr/>
        </p:nvSpPr>
        <p:spPr bwMode="auto">
          <a:xfrm>
            <a:off x="7593013" y="3860800"/>
            <a:ext cx="1263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/>
              <a:t>QR</a:t>
            </a:r>
            <a:r>
              <a:rPr lang="ja-JP" altLang="en-US" b="1"/>
              <a:t>コード</a:t>
            </a:r>
            <a:r>
              <a:rPr lang="en-US" altLang="ja-JP" b="1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9783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補足：短縮された符号語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250825" y="1773238"/>
            <a:ext cx="4968875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dirty="0"/>
              <a:t>GF(2</a:t>
            </a:r>
            <a:r>
              <a:rPr lang="en-US" altLang="ja-JP" baseline="30000" dirty="0"/>
              <a:t>8</a:t>
            </a:r>
            <a:r>
              <a:rPr lang="en-US" altLang="ja-JP" dirty="0"/>
              <a:t>)</a:t>
            </a:r>
            <a:r>
              <a:rPr lang="ja-JP" altLang="en-US" dirty="0"/>
              <a:t>上の</a:t>
            </a:r>
            <a:r>
              <a:rPr lang="en-US" altLang="ja-JP" dirty="0"/>
              <a:t>RS</a:t>
            </a:r>
            <a:r>
              <a:rPr lang="ja-JP" altLang="en-US" dirty="0"/>
              <a:t>符号の符号長は</a:t>
            </a:r>
            <a:r>
              <a:rPr lang="en-US" altLang="ja-JP" dirty="0"/>
              <a:t>255</a:t>
            </a:r>
            <a:r>
              <a:rPr lang="ja-JP" altLang="en-US" dirty="0"/>
              <a:t>バイトであるが、高次の係数を全て</a:t>
            </a:r>
            <a:r>
              <a:rPr lang="en-US" altLang="ja-JP" dirty="0"/>
              <a:t>0</a:t>
            </a:r>
            <a:r>
              <a:rPr lang="ja-JP" altLang="en-US" dirty="0"/>
              <a:t>とみなすことで符号長を短縮している（誤り訂正可能数</a:t>
            </a:r>
            <a:r>
              <a:rPr lang="en-US" altLang="ja-JP" dirty="0"/>
              <a:t>3</a:t>
            </a:r>
            <a:r>
              <a:rPr lang="ja-JP" altLang="en-US" dirty="0"/>
              <a:t>個）</a:t>
            </a:r>
          </a:p>
          <a:p>
            <a:endParaRPr lang="ja-JP" altLang="en-US" dirty="0"/>
          </a:p>
          <a:p>
            <a:r>
              <a:rPr lang="en-US" altLang="ja-JP" dirty="0"/>
              <a:t>(0,0,0,0,0,</a:t>
            </a:r>
            <a:r>
              <a:rPr lang="ja-JP" altLang="en-US" dirty="0"/>
              <a:t>・・・</a:t>
            </a:r>
            <a:r>
              <a:rPr lang="en-US" altLang="ja-JP" dirty="0"/>
              <a:t>,0,0,0,0,0,x</a:t>
            </a:r>
            <a:r>
              <a:rPr lang="en-US" altLang="ja-JP" baseline="-25000" dirty="0"/>
              <a:t>25</a:t>
            </a:r>
            <a:r>
              <a:rPr lang="en-US" altLang="ja-JP" dirty="0"/>
              <a:t>,x</a:t>
            </a:r>
            <a:r>
              <a:rPr lang="en-US" altLang="ja-JP" baseline="-25000" dirty="0"/>
              <a:t>24</a:t>
            </a:r>
            <a:r>
              <a:rPr lang="en-US" altLang="ja-JP" dirty="0"/>
              <a:t>,</a:t>
            </a:r>
            <a:r>
              <a:rPr lang="ja-JP" altLang="en-US" dirty="0"/>
              <a:t>・・・</a:t>
            </a:r>
            <a:r>
              <a:rPr lang="en-US" altLang="ja-JP" dirty="0"/>
              <a:t>,x</a:t>
            </a:r>
            <a:r>
              <a:rPr lang="en-US" altLang="ja-JP" baseline="-25000" dirty="0"/>
              <a:t>1</a:t>
            </a:r>
            <a:r>
              <a:rPr lang="en-US" altLang="ja-JP" dirty="0"/>
              <a:t>,x</a:t>
            </a:r>
            <a:r>
              <a:rPr lang="en-US" altLang="ja-JP" baseline="-25000" dirty="0"/>
              <a:t>0</a:t>
            </a:r>
            <a:r>
              <a:rPr lang="en-US" altLang="ja-JP" dirty="0"/>
              <a:t>)</a:t>
            </a:r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　　　常に</a:t>
            </a:r>
            <a:r>
              <a:rPr lang="en-US" altLang="ja-JP" dirty="0"/>
              <a:t>0</a:t>
            </a:r>
            <a:r>
              <a:rPr lang="ja-JP" altLang="en-US" dirty="0"/>
              <a:t>として扱う</a:t>
            </a:r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(</a:t>
            </a:r>
            <a:r>
              <a:rPr lang="en-US" altLang="ja-JP" dirty="0">
                <a:solidFill>
                  <a:schemeClr val="accent3">
                    <a:lumMod val="75000"/>
                  </a:schemeClr>
                </a:solidFill>
              </a:rPr>
              <a:t>0,0,0,0,0,</a:t>
            </a:r>
            <a:r>
              <a:rPr lang="ja-JP" altLang="en-US" dirty="0">
                <a:solidFill>
                  <a:schemeClr val="accent3">
                    <a:lumMod val="75000"/>
                  </a:schemeClr>
                </a:solidFill>
              </a:rPr>
              <a:t>・・・</a:t>
            </a:r>
            <a:r>
              <a:rPr lang="en-US" altLang="ja-JP" dirty="0">
                <a:solidFill>
                  <a:schemeClr val="accent3">
                    <a:lumMod val="75000"/>
                  </a:schemeClr>
                </a:solidFill>
              </a:rPr>
              <a:t>,0,0,0,0,0,</a:t>
            </a:r>
            <a:r>
              <a:rPr lang="en-US" altLang="ja-JP" dirty="0"/>
              <a:t>x</a:t>
            </a:r>
            <a:r>
              <a:rPr lang="en-US" altLang="ja-JP" baseline="-25000" dirty="0"/>
              <a:t>25</a:t>
            </a:r>
            <a:r>
              <a:rPr lang="en-US" altLang="ja-JP" dirty="0"/>
              <a:t>,x</a:t>
            </a:r>
            <a:r>
              <a:rPr lang="en-US" altLang="ja-JP" baseline="-25000" dirty="0"/>
              <a:t>24</a:t>
            </a:r>
            <a:r>
              <a:rPr lang="en-US" altLang="ja-JP" dirty="0"/>
              <a:t>,</a:t>
            </a:r>
            <a:r>
              <a:rPr lang="ja-JP" altLang="en-US" dirty="0"/>
              <a:t>・・・</a:t>
            </a:r>
            <a:r>
              <a:rPr lang="en-US" altLang="ja-JP" dirty="0"/>
              <a:t>,x</a:t>
            </a:r>
            <a:r>
              <a:rPr lang="en-US" altLang="ja-JP" baseline="-25000" dirty="0"/>
              <a:t>1</a:t>
            </a:r>
            <a:r>
              <a:rPr lang="en-US" altLang="ja-JP" dirty="0"/>
              <a:t>,x</a:t>
            </a:r>
            <a:r>
              <a:rPr lang="en-US" altLang="ja-JP" baseline="-25000" dirty="0"/>
              <a:t>0</a:t>
            </a:r>
            <a:r>
              <a:rPr lang="en-US" altLang="ja-JP" dirty="0"/>
              <a:t>)</a:t>
            </a:r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　　　　　　　　　　　誤りは必ずこの間で起こる</a:t>
            </a:r>
          </a:p>
          <a:p>
            <a:endParaRPr lang="en-US" altLang="ja-JP" dirty="0"/>
          </a:p>
        </p:txBody>
      </p:sp>
      <p:sp>
        <p:nvSpPr>
          <p:cNvPr id="367622" name="AutoShape 6"/>
          <p:cNvSpPr>
            <a:spLocks/>
          </p:cNvSpPr>
          <p:nvPr/>
        </p:nvSpPr>
        <p:spPr bwMode="auto">
          <a:xfrm rot="-5400000">
            <a:off x="1476376" y="2420937"/>
            <a:ext cx="431800" cy="2447925"/>
          </a:xfrm>
          <a:prstGeom prst="leftBrace">
            <a:avLst>
              <a:gd name="adj1" fmla="val 4724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67623" name="AutoShape 7"/>
          <p:cNvSpPr>
            <a:spLocks/>
          </p:cNvSpPr>
          <p:nvPr/>
        </p:nvSpPr>
        <p:spPr bwMode="auto">
          <a:xfrm rot="-5400000">
            <a:off x="3636169" y="4580731"/>
            <a:ext cx="431800" cy="1728788"/>
          </a:xfrm>
          <a:prstGeom prst="leftBrace">
            <a:avLst>
              <a:gd name="adj1" fmla="val 33364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67626" name="Oval 10"/>
          <p:cNvSpPr>
            <a:spLocks noChangeArrowheads="1"/>
          </p:cNvSpPr>
          <p:nvPr/>
        </p:nvSpPr>
        <p:spPr bwMode="auto">
          <a:xfrm>
            <a:off x="6227763" y="4530725"/>
            <a:ext cx="2016125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27" name="Oval 11"/>
          <p:cNvSpPr>
            <a:spLocks noChangeArrowheads="1"/>
          </p:cNvSpPr>
          <p:nvPr/>
        </p:nvSpPr>
        <p:spPr bwMode="auto">
          <a:xfrm>
            <a:off x="5580063" y="1484313"/>
            <a:ext cx="3313112" cy="41052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28" name="Text Box 12"/>
          <p:cNvSpPr txBox="1">
            <a:spLocks noChangeArrowheads="1"/>
          </p:cNvSpPr>
          <p:nvPr/>
        </p:nvSpPr>
        <p:spPr bwMode="auto">
          <a:xfrm>
            <a:off x="6553200" y="1557338"/>
            <a:ext cx="1403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/>
              <a:t>送信空間</a:t>
            </a:r>
            <a:br>
              <a:rPr lang="ja-JP" altLang="en-US" sz="2400"/>
            </a:br>
            <a:r>
              <a:rPr lang="en-US" altLang="ja-JP" sz="2400"/>
              <a:t>B</a:t>
            </a:r>
            <a:r>
              <a:rPr lang="en-US" altLang="ja-JP" sz="2400" baseline="30000"/>
              <a:t>n</a:t>
            </a:r>
          </a:p>
        </p:txBody>
      </p:sp>
      <p:sp>
        <p:nvSpPr>
          <p:cNvPr id="367629" name="Oval 13"/>
          <p:cNvSpPr>
            <a:spLocks noChangeArrowheads="1"/>
          </p:cNvSpPr>
          <p:nvPr/>
        </p:nvSpPr>
        <p:spPr bwMode="auto">
          <a:xfrm>
            <a:off x="6780213" y="42926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30" name="Oval 14"/>
          <p:cNvSpPr>
            <a:spLocks noChangeArrowheads="1"/>
          </p:cNvSpPr>
          <p:nvPr/>
        </p:nvSpPr>
        <p:spPr bwMode="auto">
          <a:xfrm>
            <a:off x="5845175" y="4365625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31" name="Oval 15"/>
          <p:cNvSpPr>
            <a:spLocks noChangeArrowheads="1"/>
          </p:cNvSpPr>
          <p:nvPr/>
        </p:nvSpPr>
        <p:spPr bwMode="auto">
          <a:xfrm>
            <a:off x="7812088" y="4437063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32" name="Oval 16"/>
          <p:cNvSpPr>
            <a:spLocks noChangeArrowheads="1"/>
          </p:cNvSpPr>
          <p:nvPr/>
        </p:nvSpPr>
        <p:spPr bwMode="auto">
          <a:xfrm>
            <a:off x="6132513" y="4581525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33" name="Oval 17"/>
          <p:cNvSpPr>
            <a:spLocks noChangeArrowheads="1"/>
          </p:cNvSpPr>
          <p:nvPr/>
        </p:nvSpPr>
        <p:spPr bwMode="auto">
          <a:xfrm>
            <a:off x="6708775" y="5084763"/>
            <a:ext cx="144463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35" name="Oval 19"/>
          <p:cNvSpPr>
            <a:spLocks noChangeArrowheads="1"/>
          </p:cNvSpPr>
          <p:nvPr/>
        </p:nvSpPr>
        <p:spPr bwMode="auto">
          <a:xfrm>
            <a:off x="6205538" y="40767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36" name="Oval 20"/>
          <p:cNvSpPr>
            <a:spLocks noChangeArrowheads="1"/>
          </p:cNvSpPr>
          <p:nvPr/>
        </p:nvSpPr>
        <p:spPr bwMode="auto">
          <a:xfrm>
            <a:off x="5845175" y="39322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37" name="Oval 21"/>
          <p:cNvSpPr>
            <a:spLocks noChangeArrowheads="1"/>
          </p:cNvSpPr>
          <p:nvPr/>
        </p:nvSpPr>
        <p:spPr bwMode="auto">
          <a:xfrm>
            <a:off x="6781800" y="3644900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38" name="Oval 22"/>
          <p:cNvSpPr>
            <a:spLocks noChangeArrowheads="1"/>
          </p:cNvSpPr>
          <p:nvPr/>
        </p:nvSpPr>
        <p:spPr bwMode="auto">
          <a:xfrm>
            <a:off x="5989638" y="36449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40" name="Oval 24"/>
          <p:cNvSpPr>
            <a:spLocks noChangeArrowheads="1"/>
          </p:cNvSpPr>
          <p:nvPr/>
        </p:nvSpPr>
        <p:spPr bwMode="auto">
          <a:xfrm>
            <a:off x="7164388" y="5084763"/>
            <a:ext cx="144462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41" name="Oval 25"/>
          <p:cNvSpPr>
            <a:spLocks noChangeArrowheads="1"/>
          </p:cNvSpPr>
          <p:nvPr/>
        </p:nvSpPr>
        <p:spPr bwMode="auto">
          <a:xfrm>
            <a:off x="6565900" y="4652963"/>
            <a:ext cx="144463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42" name="Oval 26"/>
          <p:cNvSpPr>
            <a:spLocks noChangeArrowheads="1"/>
          </p:cNvSpPr>
          <p:nvPr/>
        </p:nvSpPr>
        <p:spPr bwMode="auto">
          <a:xfrm>
            <a:off x="6924675" y="4868863"/>
            <a:ext cx="144463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43" name="Oval 27"/>
          <p:cNvSpPr>
            <a:spLocks noChangeArrowheads="1"/>
          </p:cNvSpPr>
          <p:nvPr/>
        </p:nvSpPr>
        <p:spPr bwMode="auto">
          <a:xfrm>
            <a:off x="6300788" y="2492375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45" name="Oval 29"/>
          <p:cNvSpPr>
            <a:spLocks noChangeArrowheads="1"/>
          </p:cNvSpPr>
          <p:nvPr/>
        </p:nvSpPr>
        <p:spPr bwMode="auto">
          <a:xfrm>
            <a:off x="6732588" y="23495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46" name="Oval 30"/>
          <p:cNvSpPr>
            <a:spLocks noChangeArrowheads="1"/>
          </p:cNvSpPr>
          <p:nvPr/>
        </p:nvSpPr>
        <p:spPr bwMode="auto">
          <a:xfrm>
            <a:off x="6372225" y="4868863"/>
            <a:ext cx="144463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47" name="Oval 31"/>
          <p:cNvSpPr>
            <a:spLocks noChangeArrowheads="1"/>
          </p:cNvSpPr>
          <p:nvPr/>
        </p:nvSpPr>
        <p:spPr bwMode="auto">
          <a:xfrm>
            <a:off x="6802438" y="3140075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48" name="Oval 32"/>
          <p:cNvSpPr>
            <a:spLocks noChangeArrowheads="1"/>
          </p:cNvSpPr>
          <p:nvPr/>
        </p:nvSpPr>
        <p:spPr bwMode="auto">
          <a:xfrm>
            <a:off x="5867400" y="3213100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49" name="Oval 33"/>
          <p:cNvSpPr>
            <a:spLocks noChangeArrowheads="1"/>
          </p:cNvSpPr>
          <p:nvPr/>
        </p:nvSpPr>
        <p:spPr bwMode="auto">
          <a:xfrm>
            <a:off x="7834313" y="3284538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50" name="Oval 34"/>
          <p:cNvSpPr>
            <a:spLocks noChangeArrowheads="1"/>
          </p:cNvSpPr>
          <p:nvPr/>
        </p:nvSpPr>
        <p:spPr bwMode="auto">
          <a:xfrm>
            <a:off x="6154738" y="34290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51" name="Oval 35"/>
          <p:cNvSpPr>
            <a:spLocks noChangeArrowheads="1"/>
          </p:cNvSpPr>
          <p:nvPr/>
        </p:nvSpPr>
        <p:spPr bwMode="auto">
          <a:xfrm>
            <a:off x="6731000" y="39322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52" name="Oval 36"/>
          <p:cNvSpPr>
            <a:spLocks noChangeArrowheads="1"/>
          </p:cNvSpPr>
          <p:nvPr/>
        </p:nvSpPr>
        <p:spPr bwMode="auto">
          <a:xfrm>
            <a:off x="6227763" y="2924175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53" name="Oval 37"/>
          <p:cNvSpPr>
            <a:spLocks noChangeArrowheads="1"/>
          </p:cNvSpPr>
          <p:nvPr/>
        </p:nvSpPr>
        <p:spPr bwMode="auto">
          <a:xfrm>
            <a:off x="5867400" y="2779713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54" name="Oval 38"/>
          <p:cNvSpPr>
            <a:spLocks noChangeArrowheads="1"/>
          </p:cNvSpPr>
          <p:nvPr/>
        </p:nvSpPr>
        <p:spPr bwMode="auto">
          <a:xfrm>
            <a:off x="6659563" y="27813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55" name="Oval 39"/>
          <p:cNvSpPr>
            <a:spLocks noChangeArrowheads="1"/>
          </p:cNvSpPr>
          <p:nvPr/>
        </p:nvSpPr>
        <p:spPr bwMode="auto">
          <a:xfrm>
            <a:off x="6011863" y="2492375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56" name="Oval 40"/>
          <p:cNvSpPr>
            <a:spLocks noChangeArrowheads="1"/>
          </p:cNvSpPr>
          <p:nvPr/>
        </p:nvSpPr>
        <p:spPr bwMode="auto">
          <a:xfrm>
            <a:off x="7186613" y="3932238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57" name="Oval 41"/>
          <p:cNvSpPr>
            <a:spLocks noChangeArrowheads="1"/>
          </p:cNvSpPr>
          <p:nvPr/>
        </p:nvSpPr>
        <p:spPr bwMode="auto">
          <a:xfrm>
            <a:off x="6588125" y="35004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58" name="Oval 42"/>
          <p:cNvSpPr>
            <a:spLocks noChangeArrowheads="1"/>
          </p:cNvSpPr>
          <p:nvPr/>
        </p:nvSpPr>
        <p:spPr bwMode="auto">
          <a:xfrm>
            <a:off x="6946900" y="41481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59" name="Oval 43"/>
          <p:cNvSpPr>
            <a:spLocks noChangeArrowheads="1"/>
          </p:cNvSpPr>
          <p:nvPr/>
        </p:nvSpPr>
        <p:spPr bwMode="auto">
          <a:xfrm>
            <a:off x="6394450" y="37163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60" name="Oval 44"/>
          <p:cNvSpPr>
            <a:spLocks noChangeArrowheads="1"/>
          </p:cNvSpPr>
          <p:nvPr/>
        </p:nvSpPr>
        <p:spPr bwMode="auto">
          <a:xfrm>
            <a:off x="8170863" y="32131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61" name="Oval 45"/>
          <p:cNvSpPr>
            <a:spLocks noChangeArrowheads="1"/>
          </p:cNvSpPr>
          <p:nvPr/>
        </p:nvSpPr>
        <p:spPr bwMode="auto">
          <a:xfrm>
            <a:off x="7235825" y="3286125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62" name="Oval 46"/>
          <p:cNvSpPr>
            <a:spLocks noChangeArrowheads="1"/>
          </p:cNvSpPr>
          <p:nvPr/>
        </p:nvSpPr>
        <p:spPr bwMode="auto">
          <a:xfrm>
            <a:off x="7885113" y="2779713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63" name="Oval 47"/>
          <p:cNvSpPr>
            <a:spLocks noChangeArrowheads="1"/>
          </p:cNvSpPr>
          <p:nvPr/>
        </p:nvSpPr>
        <p:spPr bwMode="auto">
          <a:xfrm>
            <a:off x="7523163" y="3502025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64" name="Oval 48"/>
          <p:cNvSpPr>
            <a:spLocks noChangeArrowheads="1"/>
          </p:cNvSpPr>
          <p:nvPr/>
        </p:nvSpPr>
        <p:spPr bwMode="auto">
          <a:xfrm>
            <a:off x="8099425" y="4005263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65" name="Oval 49"/>
          <p:cNvSpPr>
            <a:spLocks noChangeArrowheads="1"/>
          </p:cNvSpPr>
          <p:nvPr/>
        </p:nvSpPr>
        <p:spPr bwMode="auto">
          <a:xfrm>
            <a:off x="7596188" y="29972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66" name="Oval 50"/>
          <p:cNvSpPr>
            <a:spLocks noChangeArrowheads="1"/>
          </p:cNvSpPr>
          <p:nvPr/>
        </p:nvSpPr>
        <p:spPr bwMode="auto">
          <a:xfrm>
            <a:off x="7235825" y="28527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67" name="Oval 51"/>
          <p:cNvSpPr>
            <a:spLocks noChangeArrowheads="1"/>
          </p:cNvSpPr>
          <p:nvPr/>
        </p:nvSpPr>
        <p:spPr bwMode="auto">
          <a:xfrm>
            <a:off x="8172450" y="2565400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68" name="Oval 52"/>
          <p:cNvSpPr>
            <a:spLocks noChangeArrowheads="1"/>
          </p:cNvSpPr>
          <p:nvPr/>
        </p:nvSpPr>
        <p:spPr bwMode="auto">
          <a:xfrm>
            <a:off x="7380288" y="25654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69" name="Oval 53"/>
          <p:cNvSpPr>
            <a:spLocks noChangeArrowheads="1"/>
          </p:cNvSpPr>
          <p:nvPr/>
        </p:nvSpPr>
        <p:spPr bwMode="auto">
          <a:xfrm>
            <a:off x="8555038" y="4005263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70" name="Oval 54"/>
          <p:cNvSpPr>
            <a:spLocks noChangeArrowheads="1"/>
          </p:cNvSpPr>
          <p:nvPr/>
        </p:nvSpPr>
        <p:spPr bwMode="auto">
          <a:xfrm>
            <a:off x="7956550" y="3573463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71" name="Oval 55"/>
          <p:cNvSpPr>
            <a:spLocks noChangeArrowheads="1"/>
          </p:cNvSpPr>
          <p:nvPr/>
        </p:nvSpPr>
        <p:spPr bwMode="auto">
          <a:xfrm>
            <a:off x="8315325" y="4221163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72" name="Oval 56"/>
          <p:cNvSpPr>
            <a:spLocks noChangeArrowheads="1"/>
          </p:cNvSpPr>
          <p:nvPr/>
        </p:nvSpPr>
        <p:spPr bwMode="auto">
          <a:xfrm>
            <a:off x="7762875" y="3789363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73" name="Oval 57"/>
          <p:cNvSpPr>
            <a:spLocks noChangeArrowheads="1"/>
          </p:cNvSpPr>
          <p:nvPr/>
        </p:nvSpPr>
        <p:spPr bwMode="auto">
          <a:xfrm>
            <a:off x="8027988" y="5013325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74" name="Oval 58"/>
          <p:cNvSpPr>
            <a:spLocks noChangeArrowheads="1"/>
          </p:cNvSpPr>
          <p:nvPr/>
        </p:nvSpPr>
        <p:spPr bwMode="auto">
          <a:xfrm>
            <a:off x="7812088" y="4724400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75" name="Oval 59"/>
          <p:cNvSpPr>
            <a:spLocks noChangeArrowheads="1"/>
          </p:cNvSpPr>
          <p:nvPr/>
        </p:nvSpPr>
        <p:spPr bwMode="auto">
          <a:xfrm>
            <a:off x="7740650" y="5084763"/>
            <a:ext cx="144463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76" name="Oval 60"/>
          <p:cNvSpPr>
            <a:spLocks noChangeArrowheads="1"/>
          </p:cNvSpPr>
          <p:nvPr/>
        </p:nvSpPr>
        <p:spPr bwMode="auto">
          <a:xfrm>
            <a:off x="7427913" y="5157788"/>
            <a:ext cx="144462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77" name="Oval 61"/>
          <p:cNvSpPr>
            <a:spLocks noChangeArrowheads="1"/>
          </p:cNvSpPr>
          <p:nvPr/>
        </p:nvSpPr>
        <p:spPr bwMode="auto">
          <a:xfrm>
            <a:off x="8004175" y="26368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78" name="Oval 62"/>
          <p:cNvSpPr>
            <a:spLocks noChangeArrowheads="1"/>
          </p:cNvSpPr>
          <p:nvPr/>
        </p:nvSpPr>
        <p:spPr bwMode="auto">
          <a:xfrm>
            <a:off x="7500938" y="4797425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79" name="Oval 63"/>
          <p:cNvSpPr>
            <a:spLocks noChangeArrowheads="1"/>
          </p:cNvSpPr>
          <p:nvPr/>
        </p:nvSpPr>
        <p:spPr bwMode="auto">
          <a:xfrm>
            <a:off x="7140575" y="4652963"/>
            <a:ext cx="144463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80" name="Oval 64"/>
          <p:cNvSpPr>
            <a:spLocks noChangeArrowheads="1"/>
          </p:cNvSpPr>
          <p:nvPr/>
        </p:nvSpPr>
        <p:spPr bwMode="auto">
          <a:xfrm>
            <a:off x="8077200" y="4365625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81" name="Oval 65"/>
          <p:cNvSpPr>
            <a:spLocks noChangeArrowheads="1"/>
          </p:cNvSpPr>
          <p:nvPr/>
        </p:nvSpPr>
        <p:spPr bwMode="auto">
          <a:xfrm>
            <a:off x="7285038" y="4365625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82" name="Oval 66"/>
          <p:cNvSpPr>
            <a:spLocks noChangeArrowheads="1"/>
          </p:cNvSpPr>
          <p:nvPr/>
        </p:nvSpPr>
        <p:spPr bwMode="auto">
          <a:xfrm>
            <a:off x="8459788" y="2636838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83" name="Oval 67"/>
          <p:cNvSpPr>
            <a:spLocks noChangeArrowheads="1"/>
          </p:cNvSpPr>
          <p:nvPr/>
        </p:nvSpPr>
        <p:spPr bwMode="auto">
          <a:xfrm>
            <a:off x="7861300" y="22050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84" name="Oval 68"/>
          <p:cNvSpPr>
            <a:spLocks noChangeArrowheads="1"/>
          </p:cNvSpPr>
          <p:nvPr/>
        </p:nvSpPr>
        <p:spPr bwMode="auto">
          <a:xfrm>
            <a:off x="8220075" y="28527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85" name="Oval 69"/>
          <p:cNvSpPr>
            <a:spLocks noChangeArrowheads="1"/>
          </p:cNvSpPr>
          <p:nvPr/>
        </p:nvSpPr>
        <p:spPr bwMode="auto">
          <a:xfrm>
            <a:off x="7667625" y="24209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86" name="Oval 70"/>
          <p:cNvSpPr>
            <a:spLocks noChangeArrowheads="1"/>
          </p:cNvSpPr>
          <p:nvPr/>
        </p:nvSpPr>
        <p:spPr bwMode="auto">
          <a:xfrm>
            <a:off x="7667625" y="4076700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87" name="Oval 71"/>
          <p:cNvSpPr>
            <a:spLocks noChangeArrowheads="1"/>
          </p:cNvSpPr>
          <p:nvPr/>
        </p:nvSpPr>
        <p:spPr bwMode="auto">
          <a:xfrm>
            <a:off x="8388350" y="3644900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88" name="Oval 72"/>
          <p:cNvSpPr>
            <a:spLocks noChangeArrowheads="1"/>
          </p:cNvSpPr>
          <p:nvPr/>
        </p:nvSpPr>
        <p:spPr bwMode="auto">
          <a:xfrm>
            <a:off x="8604250" y="30686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89" name="Oval 73"/>
          <p:cNvSpPr>
            <a:spLocks noChangeArrowheads="1"/>
          </p:cNvSpPr>
          <p:nvPr/>
        </p:nvSpPr>
        <p:spPr bwMode="auto">
          <a:xfrm>
            <a:off x="8604250" y="35004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90" name="Oval 74"/>
          <p:cNvSpPr>
            <a:spLocks noChangeArrowheads="1"/>
          </p:cNvSpPr>
          <p:nvPr/>
        </p:nvSpPr>
        <p:spPr bwMode="auto">
          <a:xfrm>
            <a:off x="8316913" y="4579938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91" name="Oval 75"/>
          <p:cNvSpPr>
            <a:spLocks noChangeArrowheads="1"/>
          </p:cNvSpPr>
          <p:nvPr/>
        </p:nvSpPr>
        <p:spPr bwMode="auto">
          <a:xfrm>
            <a:off x="7164388" y="3573463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92" name="Oval 76"/>
          <p:cNvSpPr>
            <a:spLocks noChangeArrowheads="1"/>
          </p:cNvSpPr>
          <p:nvPr/>
        </p:nvSpPr>
        <p:spPr bwMode="auto">
          <a:xfrm>
            <a:off x="7019925" y="26368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7693" name="Text Box 77"/>
          <p:cNvSpPr txBox="1">
            <a:spLocks noChangeArrowheads="1"/>
          </p:cNvSpPr>
          <p:nvPr/>
        </p:nvSpPr>
        <p:spPr bwMode="auto">
          <a:xfrm>
            <a:off x="6135688" y="5949950"/>
            <a:ext cx="2324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一部しか使用しない</a:t>
            </a:r>
          </a:p>
        </p:txBody>
      </p:sp>
      <p:sp>
        <p:nvSpPr>
          <p:cNvPr id="367694" name="AutoShape 78"/>
          <p:cNvSpPr>
            <a:spLocks noChangeArrowheads="1"/>
          </p:cNvSpPr>
          <p:nvPr/>
        </p:nvSpPr>
        <p:spPr bwMode="auto">
          <a:xfrm>
            <a:off x="7038975" y="5445125"/>
            <a:ext cx="485775" cy="576263"/>
          </a:xfrm>
          <a:prstGeom prst="upArrow">
            <a:avLst>
              <a:gd name="adj1" fmla="val 44444"/>
              <a:gd name="adj2" fmla="val 62746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EF6CA67-EDBA-4761-A7E0-ABE02AB6AC41}"/>
              </a:ext>
            </a:extLst>
          </p:cNvPr>
          <p:cNvGrpSpPr/>
          <p:nvPr/>
        </p:nvGrpSpPr>
        <p:grpSpPr>
          <a:xfrm>
            <a:off x="2987824" y="1413256"/>
            <a:ext cx="4320000" cy="4320000"/>
            <a:chOff x="2987824" y="1413256"/>
            <a:chExt cx="4320000" cy="4320000"/>
          </a:xfrm>
        </p:grpSpPr>
        <p:sp>
          <p:nvSpPr>
            <p:cNvPr id="29" name="Oval 14">
              <a:extLst>
                <a:ext uri="{FF2B5EF4-FFF2-40B4-BE49-F238E27FC236}">
                  <a16:creationId xmlns:a16="http://schemas.microsoft.com/office/drawing/2014/main" id="{85DA29A0-B0F3-4256-BAA6-BFEEAFE02D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7824" y="1413256"/>
              <a:ext cx="4320000" cy="4320000"/>
            </a:xfrm>
            <a:prstGeom prst="ellipse">
              <a:avLst/>
            </a:prstGeom>
            <a:noFill/>
            <a:ln w="12700">
              <a:solidFill>
                <a:srgbClr val="DEDED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964" name="Oval 20"/>
            <p:cNvSpPr>
              <a:spLocks noChangeArrowheads="1"/>
            </p:cNvSpPr>
            <p:nvPr/>
          </p:nvSpPr>
          <p:spPr bwMode="auto">
            <a:xfrm>
              <a:off x="3709764" y="2135188"/>
              <a:ext cx="2879725" cy="2879725"/>
            </a:xfrm>
            <a:prstGeom prst="ellipse">
              <a:avLst/>
            </a:prstGeom>
            <a:noFill/>
            <a:ln w="12700">
              <a:solidFill>
                <a:srgbClr val="DEDED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967" name="Oval 23"/>
            <p:cNvSpPr>
              <a:spLocks noChangeArrowheads="1"/>
            </p:cNvSpPr>
            <p:nvPr/>
          </p:nvSpPr>
          <p:spPr bwMode="auto">
            <a:xfrm>
              <a:off x="3349401" y="1776413"/>
              <a:ext cx="3598863" cy="3598862"/>
            </a:xfrm>
            <a:prstGeom prst="ellipse">
              <a:avLst/>
            </a:prstGeom>
            <a:noFill/>
            <a:ln w="12700">
              <a:solidFill>
                <a:srgbClr val="DEDED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961" name="Oval 17"/>
            <p:cNvSpPr>
              <a:spLocks noChangeArrowheads="1"/>
            </p:cNvSpPr>
            <p:nvPr/>
          </p:nvSpPr>
          <p:spPr bwMode="auto">
            <a:xfrm>
              <a:off x="4790851" y="3216275"/>
              <a:ext cx="719138" cy="71913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962" name="Oval 18"/>
            <p:cNvSpPr>
              <a:spLocks noChangeArrowheads="1"/>
            </p:cNvSpPr>
            <p:nvPr/>
          </p:nvSpPr>
          <p:spPr bwMode="auto">
            <a:xfrm>
              <a:off x="4430489" y="2855913"/>
              <a:ext cx="1439862" cy="1439862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965" name="Oval 21"/>
            <p:cNvSpPr>
              <a:spLocks noChangeArrowheads="1"/>
            </p:cNvSpPr>
            <p:nvPr/>
          </p:nvSpPr>
          <p:spPr bwMode="auto">
            <a:xfrm>
              <a:off x="5078189" y="3503613"/>
              <a:ext cx="144462" cy="1444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966" name="Oval 22"/>
            <p:cNvSpPr>
              <a:spLocks noChangeArrowheads="1"/>
            </p:cNvSpPr>
            <p:nvPr/>
          </p:nvSpPr>
          <p:spPr bwMode="auto">
            <a:xfrm>
              <a:off x="4070126" y="2493963"/>
              <a:ext cx="2159000" cy="215900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6ADBB4C-52E4-44C4-B20D-4FFDF55FA58A}"/>
              </a:ext>
            </a:extLst>
          </p:cNvPr>
          <p:cNvGrpSpPr/>
          <p:nvPr/>
        </p:nvGrpSpPr>
        <p:grpSpPr>
          <a:xfrm>
            <a:off x="3348344" y="1412776"/>
            <a:ext cx="4320000" cy="4320000"/>
            <a:chOff x="2987824" y="1413256"/>
            <a:chExt cx="4320000" cy="4320000"/>
          </a:xfrm>
        </p:grpSpPr>
        <p:sp>
          <p:nvSpPr>
            <p:cNvPr id="33" name="Oval 14">
              <a:extLst>
                <a:ext uri="{FF2B5EF4-FFF2-40B4-BE49-F238E27FC236}">
                  <a16:creationId xmlns:a16="http://schemas.microsoft.com/office/drawing/2014/main" id="{A75AAC6F-6311-49F7-99AD-60E282BD4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7824" y="1413256"/>
              <a:ext cx="4320000" cy="4320000"/>
            </a:xfrm>
            <a:prstGeom prst="ellipse">
              <a:avLst/>
            </a:prstGeom>
            <a:noFill/>
            <a:ln w="12700">
              <a:solidFill>
                <a:srgbClr val="DEDED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4" name="Oval 20">
              <a:extLst>
                <a:ext uri="{FF2B5EF4-FFF2-40B4-BE49-F238E27FC236}">
                  <a16:creationId xmlns:a16="http://schemas.microsoft.com/office/drawing/2014/main" id="{2083FA9C-29F3-4261-9C64-F333F769F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9764" y="2135188"/>
              <a:ext cx="2879725" cy="2879725"/>
            </a:xfrm>
            <a:prstGeom prst="ellipse">
              <a:avLst/>
            </a:prstGeom>
            <a:noFill/>
            <a:ln w="12700">
              <a:solidFill>
                <a:srgbClr val="DEDED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" name="Oval 23">
              <a:extLst>
                <a:ext uri="{FF2B5EF4-FFF2-40B4-BE49-F238E27FC236}">
                  <a16:creationId xmlns:a16="http://schemas.microsoft.com/office/drawing/2014/main" id="{1E011501-52F3-4F83-856E-B0F7C96E6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9401" y="1776413"/>
              <a:ext cx="3598863" cy="3598862"/>
            </a:xfrm>
            <a:prstGeom prst="ellipse">
              <a:avLst/>
            </a:prstGeom>
            <a:noFill/>
            <a:ln w="12700">
              <a:solidFill>
                <a:srgbClr val="DEDED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" name="Oval 17">
              <a:extLst>
                <a:ext uri="{FF2B5EF4-FFF2-40B4-BE49-F238E27FC236}">
                  <a16:creationId xmlns:a16="http://schemas.microsoft.com/office/drawing/2014/main" id="{69C43727-8439-4A45-8142-670319B22E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0851" y="3216275"/>
              <a:ext cx="719138" cy="71913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" name="Oval 18">
              <a:extLst>
                <a:ext uri="{FF2B5EF4-FFF2-40B4-BE49-F238E27FC236}">
                  <a16:creationId xmlns:a16="http://schemas.microsoft.com/office/drawing/2014/main" id="{3A6B7B1F-6DB3-4D5B-8FA7-542B71C80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0489" y="2855913"/>
              <a:ext cx="1439862" cy="1439862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" name="Oval 21">
              <a:extLst>
                <a:ext uri="{FF2B5EF4-FFF2-40B4-BE49-F238E27FC236}">
                  <a16:creationId xmlns:a16="http://schemas.microsoft.com/office/drawing/2014/main" id="{4A922DCF-7AA3-4052-B1B4-84D03BF4C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8189" y="3503613"/>
              <a:ext cx="144462" cy="1444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" name="Oval 22">
              <a:extLst>
                <a:ext uri="{FF2B5EF4-FFF2-40B4-BE49-F238E27FC236}">
                  <a16:creationId xmlns:a16="http://schemas.microsoft.com/office/drawing/2014/main" id="{F34938F6-3FF3-4ED7-A8CF-46A5D51AA9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0126" y="2493963"/>
              <a:ext cx="2159000" cy="215900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8" name="Oval 14">
            <a:extLst>
              <a:ext uri="{FF2B5EF4-FFF2-40B4-BE49-F238E27FC236}">
                <a16:creationId xmlns:a16="http://schemas.microsoft.com/office/drawing/2014/main" id="{CDD032D7-1B09-4E83-9DFF-BB7025630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024" y="1413256"/>
            <a:ext cx="4320000" cy="4320000"/>
          </a:xfrm>
          <a:prstGeom prst="ellipse">
            <a:avLst/>
          </a:prstGeom>
          <a:noFill/>
          <a:ln w="12700">
            <a:solidFill>
              <a:srgbClr val="DEDED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49" name="Oval 5"/>
          <p:cNvSpPr>
            <a:spLocks noChangeArrowheads="1"/>
          </p:cNvSpPr>
          <p:nvPr/>
        </p:nvSpPr>
        <p:spPr bwMode="auto">
          <a:xfrm>
            <a:off x="1189038" y="2135188"/>
            <a:ext cx="2879725" cy="2879725"/>
          </a:xfrm>
          <a:prstGeom prst="ellipse">
            <a:avLst/>
          </a:prstGeom>
          <a:noFill/>
          <a:ln w="12700">
            <a:solidFill>
              <a:srgbClr val="DEDED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58" name="Oval 14"/>
          <p:cNvSpPr>
            <a:spLocks noChangeArrowheads="1"/>
          </p:cNvSpPr>
          <p:nvPr/>
        </p:nvSpPr>
        <p:spPr bwMode="auto">
          <a:xfrm>
            <a:off x="828675" y="1776413"/>
            <a:ext cx="3598863" cy="3598862"/>
          </a:xfrm>
          <a:prstGeom prst="ellipse">
            <a:avLst/>
          </a:prstGeom>
          <a:noFill/>
          <a:ln w="12700">
            <a:solidFill>
              <a:srgbClr val="DEDED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46" name="Oval 2"/>
          <p:cNvSpPr>
            <a:spLocks noChangeArrowheads="1"/>
          </p:cNvSpPr>
          <p:nvPr/>
        </p:nvSpPr>
        <p:spPr bwMode="auto">
          <a:xfrm>
            <a:off x="2270125" y="3216275"/>
            <a:ext cx="719138" cy="719138"/>
          </a:xfrm>
          <a:prstGeom prst="ellips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47" name="Oval 3"/>
          <p:cNvSpPr>
            <a:spLocks noChangeArrowheads="1"/>
          </p:cNvSpPr>
          <p:nvPr/>
        </p:nvSpPr>
        <p:spPr bwMode="auto">
          <a:xfrm>
            <a:off x="1909763" y="2855913"/>
            <a:ext cx="1439862" cy="1439862"/>
          </a:xfrm>
          <a:prstGeom prst="ellips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50" name="Oval 6"/>
          <p:cNvSpPr>
            <a:spLocks noChangeArrowheads="1"/>
          </p:cNvSpPr>
          <p:nvPr/>
        </p:nvSpPr>
        <p:spPr bwMode="auto">
          <a:xfrm>
            <a:off x="2557463" y="3503613"/>
            <a:ext cx="144462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52" name="Oval 8"/>
          <p:cNvSpPr>
            <a:spLocks noChangeArrowheads="1"/>
          </p:cNvSpPr>
          <p:nvPr/>
        </p:nvSpPr>
        <p:spPr bwMode="auto">
          <a:xfrm>
            <a:off x="1549400" y="2492375"/>
            <a:ext cx="2159000" cy="2159000"/>
          </a:xfrm>
          <a:prstGeom prst="ellips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54" name="Text Box 10"/>
          <p:cNvSpPr txBox="1">
            <a:spLocks noChangeArrowheads="1"/>
          </p:cNvSpPr>
          <p:nvPr/>
        </p:nvSpPr>
        <p:spPr bwMode="auto">
          <a:xfrm>
            <a:off x="1857375" y="5734050"/>
            <a:ext cx="163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正しい符号語</a:t>
            </a:r>
          </a:p>
        </p:txBody>
      </p:sp>
      <p:sp>
        <p:nvSpPr>
          <p:cNvPr id="338955" name="Text Box 11"/>
          <p:cNvSpPr txBox="1">
            <a:spLocks noChangeArrowheads="1"/>
          </p:cNvSpPr>
          <p:nvPr/>
        </p:nvSpPr>
        <p:spPr bwMode="auto">
          <a:xfrm>
            <a:off x="4572000" y="5695950"/>
            <a:ext cx="145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別の符号語</a:t>
            </a:r>
          </a:p>
        </p:txBody>
      </p:sp>
      <p:sp>
        <p:nvSpPr>
          <p:cNvPr id="338970" name="Rectangle 26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ja-JP" altLang="en-US" dirty="0"/>
              <a:t>補足：最小距離</a:t>
            </a:r>
            <a:endParaRPr lang="en-US" altLang="ja-JP" dirty="0"/>
          </a:p>
        </p:txBody>
      </p:sp>
      <p:sp>
        <p:nvSpPr>
          <p:cNvPr id="338975" name="Text Box 31"/>
          <p:cNvSpPr txBox="1">
            <a:spLocks noChangeArrowheads="1"/>
          </p:cNvSpPr>
          <p:nvPr/>
        </p:nvSpPr>
        <p:spPr bwMode="auto">
          <a:xfrm>
            <a:off x="1294312" y="6237312"/>
            <a:ext cx="66543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</a:rPr>
              <a:t>＊最小距離は１つ長くなるが、誤り訂正可能な数は変化しない</a:t>
            </a:r>
            <a:endParaRPr lang="en-US" altLang="ja-JP" sz="1600" dirty="0">
              <a:solidFill>
                <a:srgbClr val="FF0000"/>
              </a:solidFill>
            </a:endParaRPr>
          </a:p>
          <a:p>
            <a:r>
              <a:rPr lang="ja-JP" altLang="en-US" sz="1600" dirty="0">
                <a:solidFill>
                  <a:srgbClr val="FF0000"/>
                </a:solidFill>
              </a:rPr>
              <a:t>　 ただし、誤りの検出は可能であるが、誤り</a:t>
            </a:r>
            <a:r>
              <a:rPr lang="ja-JP" altLang="en-US" sz="1600">
                <a:solidFill>
                  <a:srgbClr val="FF0000"/>
                </a:solidFill>
              </a:rPr>
              <a:t>訂正できない受信語が存在する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9E4B245B-7BB9-489A-849A-359919E9D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4748" y="1276717"/>
            <a:ext cx="25779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dirty="0"/>
              <a:t>（</a:t>
            </a:r>
            <a:r>
              <a:rPr lang="en-US" altLang="ja-JP" dirty="0"/>
              <a:t>x-α</a:t>
            </a:r>
            <a:r>
              <a:rPr lang="en-US" altLang="ja-JP" baseline="30000" dirty="0"/>
              <a:t>6</a:t>
            </a:r>
            <a:r>
              <a:rPr lang="ja-JP" altLang="en-US" dirty="0"/>
              <a:t>）を追加した場合</a:t>
            </a:r>
          </a:p>
        </p:txBody>
      </p:sp>
      <p:sp>
        <p:nvSpPr>
          <p:cNvPr id="40" name="Oval 28">
            <a:extLst>
              <a:ext uri="{FF2B5EF4-FFF2-40B4-BE49-F238E27FC236}">
                <a16:creationId xmlns:a16="http://schemas.microsoft.com/office/drawing/2014/main" id="{2743F30C-E2F0-4446-95BE-64E0E7DB7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934" y="3499644"/>
            <a:ext cx="144462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00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2" name="Oval 4"/>
          <p:cNvSpPr>
            <a:spLocks noChangeArrowheads="1"/>
          </p:cNvSpPr>
          <p:nvPr/>
        </p:nvSpPr>
        <p:spPr bwMode="auto">
          <a:xfrm>
            <a:off x="2270125" y="3216275"/>
            <a:ext cx="719138" cy="719138"/>
          </a:xfrm>
          <a:prstGeom prst="ellips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4853" name="Oval 5"/>
          <p:cNvSpPr>
            <a:spLocks noChangeArrowheads="1"/>
          </p:cNvSpPr>
          <p:nvPr/>
        </p:nvSpPr>
        <p:spPr bwMode="auto">
          <a:xfrm>
            <a:off x="1909763" y="2855913"/>
            <a:ext cx="1439862" cy="1439862"/>
          </a:xfrm>
          <a:prstGeom prst="ellips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4854" name="Oval 6"/>
          <p:cNvSpPr>
            <a:spLocks noChangeArrowheads="1"/>
          </p:cNvSpPr>
          <p:nvPr/>
        </p:nvSpPr>
        <p:spPr bwMode="auto">
          <a:xfrm>
            <a:off x="1550988" y="2497138"/>
            <a:ext cx="2159000" cy="2159000"/>
          </a:xfrm>
          <a:prstGeom prst="ellips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4855" name="Oval 7"/>
          <p:cNvSpPr>
            <a:spLocks noChangeArrowheads="1"/>
          </p:cNvSpPr>
          <p:nvPr/>
        </p:nvSpPr>
        <p:spPr bwMode="auto">
          <a:xfrm>
            <a:off x="1189038" y="2135188"/>
            <a:ext cx="2879725" cy="2879725"/>
          </a:xfrm>
          <a:prstGeom prst="ellips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4856" name="Oval 8"/>
          <p:cNvSpPr>
            <a:spLocks noChangeArrowheads="1"/>
          </p:cNvSpPr>
          <p:nvPr/>
        </p:nvSpPr>
        <p:spPr bwMode="auto">
          <a:xfrm>
            <a:off x="2557463" y="3503613"/>
            <a:ext cx="144462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4860" name="Text Box 12"/>
          <p:cNvSpPr txBox="1">
            <a:spLocks noChangeArrowheads="1"/>
          </p:cNvSpPr>
          <p:nvPr/>
        </p:nvSpPr>
        <p:spPr bwMode="auto">
          <a:xfrm>
            <a:off x="1857375" y="6200775"/>
            <a:ext cx="163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正しい符号語</a:t>
            </a:r>
          </a:p>
        </p:txBody>
      </p:sp>
      <p:sp>
        <p:nvSpPr>
          <p:cNvPr id="334861" name="Text Box 13"/>
          <p:cNvSpPr txBox="1">
            <a:spLocks noChangeArrowheads="1"/>
          </p:cNvSpPr>
          <p:nvPr/>
        </p:nvSpPr>
        <p:spPr bwMode="auto">
          <a:xfrm>
            <a:off x="7380288" y="6200775"/>
            <a:ext cx="145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別の符号語</a:t>
            </a:r>
          </a:p>
        </p:txBody>
      </p:sp>
      <p:sp>
        <p:nvSpPr>
          <p:cNvPr id="334864" name="Oval 16"/>
          <p:cNvSpPr>
            <a:spLocks noChangeArrowheads="1"/>
          </p:cNvSpPr>
          <p:nvPr/>
        </p:nvSpPr>
        <p:spPr bwMode="auto">
          <a:xfrm>
            <a:off x="828675" y="1776413"/>
            <a:ext cx="3598863" cy="3598862"/>
          </a:xfrm>
          <a:prstGeom prst="ellips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4865" name="Oval 17"/>
          <p:cNvSpPr>
            <a:spLocks noChangeArrowheads="1"/>
          </p:cNvSpPr>
          <p:nvPr/>
        </p:nvSpPr>
        <p:spPr bwMode="auto">
          <a:xfrm>
            <a:off x="468313" y="1416050"/>
            <a:ext cx="4318000" cy="4318000"/>
          </a:xfrm>
          <a:prstGeom prst="ellips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4866" name="Oval 18"/>
          <p:cNvSpPr>
            <a:spLocks noChangeArrowheads="1"/>
          </p:cNvSpPr>
          <p:nvPr/>
        </p:nvSpPr>
        <p:spPr bwMode="auto">
          <a:xfrm>
            <a:off x="107950" y="1054100"/>
            <a:ext cx="5038725" cy="5038725"/>
          </a:xfrm>
          <a:prstGeom prst="ellips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4881" name="Oval 33"/>
          <p:cNvSpPr>
            <a:spLocks noChangeArrowheads="1"/>
          </p:cNvSpPr>
          <p:nvPr/>
        </p:nvSpPr>
        <p:spPr bwMode="auto">
          <a:xfrm>
            <a:off x="7670800" y="3216275"/>
            <a:ext cx="719138" cy="719138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4882" name="Oval 34"/>
          <p:cNvSpPr>
            <a:spLocks noChangeArrowheads="1"/>
          </p:cNvSpPr>
          <p:nvPr/>
        </p:nvSpPr>
        <p:spPr bwMode="auto">
          <a:xfrm>
            <a:off x="7310438" y="2855913"/>
            <a:ext cx="1439862" cy="1439862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4883" name="Oval 35"/>
          <p:cNvSpPr>
            <a:spLocks noChangeArrowheads="1"/>
          </p:cNvSpPr>
          <p:nvPr/>
        </p:nvSpPr>
        <p:spPr bwMode="auto">
          <a:xfrm>
            <a:off x="6951663" y="2497138"/>
            <a:ext cx="2159000" cy="21590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4884" name="Oval 36"/>
          <p:cNvSpPr>
            <a:spLocks noChangeArrowheads="1"/>
          </p:cNvSpPr>
          <p:nvPr/>
        </p:nvSpPr>
        <p:spPr bwMode="auto">
          <a:xfrm>
            <a:off x="6589713" y="2135188"/>
            <a:ext cx="2879725" cy="2879725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4885" name="Oval 37"/>
          <p:cNvSpPr>
            <a:spLocks noChangeArrowheads="1"/>
          </p:cNvSpPr>
          <p:nvPr/>
        </p:nvSpPr>
        <p:spPr bwMode="auto">
          <a:xfrm>
            <a:off x="7958138" y="3503613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4892" name="Oval 44"/>
          <p:cNvSpPr>
            <a:spLocks noChangeArrowheads="1"/>
          </p:cNvSpPr>
          <p:nvPr/>
        </p:nvSpPr>
        <p:spPr bwMode="auto">
          <a:xfrm>
            <a:off x="6229350" y="1776413"/>
            <a:ext cx="3598863" cy="3598862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4893" name="Oval 45"/>
          <p:cNvSpPr>
            <a:spLocks noChangeArrowheads="1"/>
          </p:cNvSpPr>
          <p:nvPr/>
        </p:nvSpPr>
        <p:spPr bwMode="auto">
          <a:xfrm>
            <a:off x="5868988" y="1416050"/>
            <a:ext cx="4318000" cy="43180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4894" name="Oval 46"/>
          <p:cNvSpPr>
            <a:spLocks noChangeArrowheads="1"/>
          </p:cNvSpPr>
          <p:nvPr/>
        </p:nvSpPr>
        <p:spPr bwMode="auto">
          <a:xfrm>
            <a:off x="5508625" y="1054100"/>
            <a:ext cx="5038725" cy="5038725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ja-JP" altLang="en-US"/>
              <a:t>補足：復号誤りの低減（１）</a:t>
            </a:r>
            <a:endParaRPr lang="en-US" altLang="ja-JP"/>
          </a:p>
        </p:txBody>
      </p:sp>
      <p:sp>
        <p:nvSpPr>
          <p:cNvPr id="27" name="Line 7">
            <a:extLst>
              <a:ext uri="{FF2B5EF4-FFF2-40B4-BE49-F238E27FC236}">
                <a16:creationId xmlns:a16="http://schemas.microsoft.com/office/drawing/2014/main" id="{597F441C-83BD-4167-903D-073786B371F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55886" y="3646486"/>
            <a:ext cx="417761" cy="936626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" name="Oval 9">
            <a:extLst>
              <a:ext uri="{FF2B5EF4-FFF2-40B4-BE49-F238E27FC236}">
                <a16:creationId xmlns:a16="http://schemas.microsoft.com/office/drawing/2014/main" id="{CF6A30DC-8BF7-46EC-AC0C-AF15AE3AB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4061" y="4489646"/>
            <a:ext cx="144463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" name="Line 12">
            <a:extLst>
              <a:ext uri="{FF2B5EF4-FFF2-40B4-BE49-F238E27FC236}">
                <a16:creationId xmlns:a16="http://schemas.microsoft.com/office/drawing/2014/main" id="{6C8C7833-AF57-4CF0-81E2-F861402FB2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3284538"/>
            <a:ext cx="575221" cy="2746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" name="Oval 13">
            <a:extLst>
              <a:ext uri="{FF2B5EF4-FFF2-40B4-BE49-F238E27FC236}">
                <a16:creationId xmlns:a16="http://schemas.microsoft.com/office/drawing/2014/main" id="{FD9E6F6A-86DC-4024-B451-E7D79FD5C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3213100"/>
            <a:ext cx="144463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" name="Line 27">
            <a:extLst>
              <a:ext uri="{FF2B5EF4-FFF2-40B4-BE49-F238E27FC236}">
                <a16:creationId xmlns:a16="http://schemas.microsoft.com/office/drawing/2014/main" id="{B5D845A4-4C48-466B-9E1E-20C56431D9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00335" y="2895600"/>
            <a:ext cx="2002349" cy="6778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" name="Oval 28">
            <a:extLst>
              <a:ext uri="{FF2B5EF4-FFF2-40B4-BE49-F238E27FC236}">
                <a16:creationId xmlns:a16="http://schemas.microsoft.com/office/drawing/2014/main" id="{CF979F0F-5A76-4BB2-B11D-1C444806A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0892" y="2824146"/>
            <a:ext cx="144462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14">
            <a:extLst>
              <a:ext uri="{FF2B5EF4-FFF2-40B4-BE49-F238E27FC236}">
                <a16:creationId xmlns:a16="http://schemas.microsoft.com/office/drawing/2014/main" id="{85DA29A0-B0F3-4256-BAA6-BFEEAFE02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864" y="1413256"/>
            <a:ext cx="4320000" cy="4320000"/>
          </a:xfrm>
          <a:prstGeom prst="ellipse">
            <a:avLst/>
          </a:prstGeom>
          <a:noFill/>
          <a:ln w="12700">
            <a:solidFill>
              <a:srgbClr val="DEDED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" name="Oval 14">
            <a:extLst>
              <a:ext uri="{FF2B5EF4-FFF2-40B4-BE49-F238E27FC236}">
                <a16:creationId xmlns:a16="http://schemas.microsoft.com/office/drawing/2014/main" id="{CDD032D7-1B09-4E83-9DFF-BB7025630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024" y="1413256"/>
            <a:ext cx="4320000" cy="4320000"/>
          </a:xfrm>
          <a:prstGeom prst="ellipse">
            <a:avLst/>
          </a:prstGeom>
          <a:noFill/>
          <a:ln w="12700">
            <a:solidFill>
              <a:srgbClr val="DEDED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49" name="Oval 5"/>
          <p:cNvSpPr>
            <a:spLocks noChangeArrowheads="1"/>
          </p:cNvSpPr>
          <p:nvPr/>
        </p:nvSpPr>
        <p:spPr bwMode="auto">
          <a:xfrm>
            <a:off x="1189038" y="2135188"/>
            <a:ext cx="2879725" cy="2879725"/>
          </a:xfrm>
          <a:prstGeom prst="ellipse">
            <a:avLst/>
          </a:prstGeom>
          <a:noFill/>
          <a:ln w="12700">
            <a:solidFill>
              <a:srgbClr val="DEDED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58" name="Oval 14"/>
          <p:cNvSpPr>
            <a:spLocks noChangeArrowheads="1"/>
          </p:cNvSpPr>
          <p:nvPr/>
        </p:nvSpPr>
        <p:spPr bwMode="auto">
          <a:xfrm>
            <a:off x="828675" y="1776413"/>
            <a:ext cx="3598863" cy="3598862"/>
          </a:xfrm>
          <a:prstGeom prst="ellipse">
            <a:avLst/>
          </a:prstGeom>
          <a:noFill/>
          <a:ln w="12700">
            <a:solidFill>
              <a:srgbClr val="DEDED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64" name="Oval 20"/>
          <p:cNvSpPr>
            <a:spLocks noChangeArrowheads="1"/>
          </p:cNvSpPr>
          <p:nvPr/>
        </p:nvSpPr>
        <p:spPr bwMode="auto">
          <a:xfrm>
            <a:off x="4069804" y="2135188"/>
            <a:ext cx="2879725" cy="2879725"/>
          </a:xfrm>
          <a:prstGeom prst="ellipse">
            <a:avLst/>
          </a:prstGeom>
          <a:noFill/>
          <a:ln w="12700">
            <a:solidFill>
              <a:srgbClr val="DEDED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67" name="Oval 23"/>
          <p:cNvSpPr>
            <a:spLocks noChangeArrowheads="1"/>
          </p:cNvSpPr>
          <p:nvPr/>
        </p:nvSpPr>
        <p:spPr bwMode="auto">
          <a:xfrm>
            <a:off x="3709441" y="1776413"/>
            <a:ext cx="3598863" cy="3598862"/>
          </a:xfrm>
          <a:prstGeom prst="ellipse">
            <a:avLst/>
          </a:prstGeom>
          <a:noFill/>
          <a:ln w="12700">
            <a:solidFill>
              <a:srgbClr val="DEDED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46" name="Oval 2"/>
          <p:cNvSpPr>
            <a:spLocks noChangeArrowheads="1"/>
          </p:cNvSpPr>
          <p:nvPr/>
        </p:nvSpPr>
        <p:spPr bwMode="auto">
          <a:xfrm>
            <a:off x="2270125" y="3216275"/>
            <a:ext cx="719138" cy="719138"/>
          </a:xfrm>
          <a:prstGeom prst="ellips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47" name="Oval 3"/>
          <p:cNvSpPr>
            <a:spLocks noChangeArrowheads="1"/>
          </p:cNvSpPr>
          <p:nvPr/>
        </p:nvSpPr>
        <p:spPr bwMode="auto">
          <a:xfrm>
            <a:off x="1909763" y="2855913"/>
            <a:ext cx="1439862" cy="1439862"/>
          </a:xfrm>
          <a:prstGeom prst="ellips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50" name="Oval 6"/>
          <p:cNvSpPr>
            <a:spLocks noChangeArrowheads="1"/>
          </p:cNvSpPr>
          <p:nvPr/>
        </p:nvSpPr>
        <p:spPr bwMode="auto">
          <a:xfrm>
            <a:off x="2557463" y="3503613"/>
            <a:ext cx="144462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51" name="Line 7"/>
          <p:cNvSpPr>
            <a:spLocks noChangeShapeType="1"/>
          </p:cNvSpPr>
          <p:nvPr/>
        </p:nvSpPr>
        <p:spPr bwMode="auto">
          <a:xfrm flipH="1" flipV="1">
            <a:off x="2655886" y="3646486"/>
            <a:ext cx="417761" cy="936626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8952" name="Oval 8"/>
          <p:cNvSpPr>
            <a:spLocks noChangeArrowheads="1"/>
          </p:cNvSpPr>
          <p:nvPr/>
        </p:nvSpPr>
        <p:spPr bwMode="auto">
          <a:xfrm>
            <a:off x="1549400" y="2492375"/>
            <a:ext cx="2159000" cy="2159000"/>
          </a:xfrm>
          <a:prstGeom prst="ellips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53" name="Oval 9"/>
          <p:cNvSpPr>
            <a:spLocks noChangeArrowheads="1"/>
          </p:cNvSpPr>
          <p:nvPr/>
        </p:nvSpPr>
        <p:spPr bwMode="auto">
          <a:xfrm>
            <a:off x="2994061" y="4489646"/>
            <a:ext cx="144463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54" name="Text Box 10"/>
          <p:cNvSpPr txBox="1">
            <a:spLocks noChangeArrowheads="1"/>
          </p:cNvSpPr>
          <p:nvPr/>
        </p:nvSpPr>
        <p:spPr bwMode="auto">
          <a:xfrm>
            <a:off x="1857375" y="5734050"/>
            <a:ext cx="163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正しい符号語</a:t>
            </a:r>
          </a:p>
        </p:txBody>
      </p:sp>
      <p:sp>
        <p:nvSpPr>
          <p:cNvPr id="338955" name="Text Box 11"/>
          <p:cNvSpPr txBox="1">
            <a:spLocks noChangeArrowheads="1"/>
          </p:cNvSpPr>
          <p:nvPr/>
        </p:nvSpPr>
        <p:spPr bwMode="auto">
          <a:xfrm>
            <a:off x="4572000" y="5695950"/>
            <a:ext cx="145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別の符号語</a:t>
            </a:r>
          </a:p>
        </p:txBody>
      </p:sp>
      <p:sp>
        <p:nvSpPr>
          <p:cNvPr id="338956" name="Line 12"/>
          <p:cNvSpPr>
            <a:spLocks noChangeShapeType="1"/>
          </p:cNvSpPr>
          <p:nvPr/>
        </p:nvSpPr>
        <p:spPr bwMode="auto">
          <a:xfrm>
            <a:off x="1979613" y="3284538"/>
            <a:ext cx="575221" cy="2746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8957" name="Oval 13"/>
          <p:cNvSpPr>
            <a:spLocks noChangeArrowheads="1"/>
          </p:cNvSpPr>
          <p:nvPr/>
        </p:nvSpPr>
        <p:spPr bwMode="auto">
          <a:xfrm>
            <a:off x="1908175" y="3213100"/>
            <a:ext cx="144463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61" name="Oval 17"/>
          <p:cNvSpPr>
            <a:spLocks noChangeArrowheads="1"/>
          </p:cNvSpPr>
          <p:nvPr/>
        </p:nvSpPr>
        <p:spPr bwMode="auto">
          <a:xfrm>
            <a:off x="5150891" y="3216275"/>
            <a:ext cx="719138" cy="719138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62" name="Oval 18"/>
          <p:cNvSpPr>
            <a:spLocks noChangeArrowheads="1"/>
          </p:cNvSpPr>
          <p:nvPr/>
        </p:nvSpPr>
        <p:spPr bwMode="auto">
          <a:xfrm>
            <a:off x="4790529" y="2855913"/>
            <a:ext cx="1439862" cy="1439862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65" name="Oval 21"/>
          <p:cNvSpPr>
            <a:spLocks noChangeArrowheads="1"/>
          </p:cNvSpPr>
          <p:nvPr/>
        </p:nvSpPr>
        <p:spPr bwMode="auto">
          <a:xfrm>
            <a:off x="5438229" y="3503613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66" name="Oval 22"/>
          <p:cNvSpPr>
            <a:spLocks noChangeArrowheads="1"/>
          </p:cNvSpPr>
          <p:nvPr/>
        </p:nvSpPr>
        <p:spPr bwMode="auto">
          <a:xfrm>
            <a:off x="4430166" y="2493963"/>
            <a:ext cx="2159000" cy="21590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70" name="Rectangle 26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ja-JP" altLang="en-US"/>
              <a:t>補足：復号誤りの低減（２）</a:t>
            </a:r>
            <a:endParaRPr lang="en-US" altLang="ja-JP"/>
          </a:p>
        </p:txBody>
      </p:sp>
      <p:sp>
        <p:nvSpPr>
          <p:cNvPr id="338971" name="Line 27"/>
          <p:cNvSpPr>
            <a:spLocks noChangeShapeType="1"/>
          </p:cNvSpPr>
          <p:nvPr/>
        </p:nvSpPr>
        <p:spPr bwMode="auto">
          <a:xfrm flipH="1">
            <a:off x="2700335" y="2895600"/>
            <a:ext cx="2002349" cy="6778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8974" name="Line 30"/>
          <p:cNvSpPr>
            <a:spLocks noChangeShapeType="1"/>
          </p:cNvSpPr>
          <p:nvPr/>
        </p:nvSpPr>
        <p:spPr bwMode="auto">
          <a:xfrm>
            <a:off x="4702685" y="2904330"/>
            <a:ext cx="732470" cy="59928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8972" name="Oval 28"/>
          <p:cNvSpPr>
            <a:spLocks noChangeArrowheads="1"/>
          </p:cNvSpPr>
          <p:nvPr/>
        </p:nvSpPr>
        <p:spPr bwMode="auto">
          <a:xfrm>
            <a:off x="4600892" y="2824146"/>
            <a:ext cx="144462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975" name="Text Box 31"/>
          <p:cNvSpPr txBox="1">
            <a:spLocks noChangeArrowheads="1"/>
          </p:cNvSpPr>
          <p:nvPr/>
        </p:nvSpPr>
        <p:spPr bwMode="auto">
          <a:xfrm>
            <a:off x="277813" y="6332538"/>
            <a:ext cx="8629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1600">
                <a:solidFill>
                  <a:srgbClr val="FF0000"/>
                </a:solidFill>
              </a:rPr>
              <a:t>＊符号語と符号語のハミング距離が十分でないとき、誤って別の符号語に誤り訂正されることを防ぐ</a:t>
            </a:r>
          </a:p>
        </p:txBody>
      </p:sp>
      <p:sp>
        <p:nvSpPr>
          <p:cNvPr id="338978" name="Text Box 34"/>
          <p:cNvSpPr txBox="1">
            <a:spLocks noChangeArrowheads="1"/>
          </p:cNvSpPr>
          <p:nvPr/>
        </p:nvSpPr>
        <p:spPr bwMode="auto">
          <a:xfrm>
            <a:off x="7092950" y="1359173"/>
            <a:ext cx="1828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dirty="0"/>
              <a:t>ハミング距離が</a:t>
            </a:r>
          </a:p>
          <a:p>
            <a:pPr algn="ctr"/>
            <a:r>
              <a:rPr lang="ja-JP" altLang="en-US" dirty="0"/>
              <a:t>近すぎる場合</a:t>
            </a:r>
          </a:p>
        </p:txBody>
      </p:sp>
      <p:sp>
        <p:nvSpPr>
          <p:cNvPr id="338980" name="Text Box 36"/>
          <p:cNvSpPr txBox="1">
            <a:spLocks noChangeArrowheads="1"/>
          </p:cNvSpPr>
          <p:nvPr/>
        </p:nvSpPr>
        <p:spPr bwMode="auto">
          <a:xfrm>
            <a:off x="2155825" y="2095500"/>
            <a:ext cx="4287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誤りであることはわかるが、訂正しない</a:t>
            </a:r>
          </a:p>
        </p:txBody>
      </p:sp>
    </p:spTree>
    <p:extLst>
      <p:ext uri="{BB962C8B-B14F-4D97-AF65-F5344CB8AC3E}">
        <p14:creationId xmlns:p14="http://schemas.microsoft.com/office/powerpoint/2010/main" val="282591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8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8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8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8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8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38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EDEDE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3389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EDEDE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3389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3389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8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8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51" grpId="0" animBg="1"/>
      <p:bldP spid="338953" grpId="0" animBg="1"/>
      <p:bldP spid="338956" grpId="0" animBg="1"/>
      <p:bldP spid="338957" grpId="0" animBg="1"/>
      <p:bldP spid="338971" grpId="0" animBg="1"/>
      <p:bldP spid="338971" grpId="1" animBg="1"/>
      <p:bldP spid="338974" grpId="0" animBg="1"/>
      <p:bldP spid="338974" grpId="1" animBg="1"/>
      <p:bldP spid="338972" grpId="0" animBg="1"/>
      <p:bldP spid="3389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(1-6)</a:t>
            </a:r>
            <a:r>
              <a:rPr kumimoji="1" lang="ja-JP" altLang="en-US" dirty="0"/>
              <a:t>の補足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/>
              <a:t>誤り訂正コード語の検算</a:t>
            </a:r>
            <a:r>
              <a:rPr lang="ja-JP" altLang="en-US" sz="2800" b="1" dirty="0"/>
              <a:t>（巡回符号の性質より）</a:t>
            </a:r>
            <a:br>
              <a:rPr lang="en-US" altLang="ja-JP" b="1" dirty="0"/>
            </a:br>
            <a:br>
              <a:rPr lang="en-US" altLang="ja-JP" b="1" dirty="0"/>
            </a:br>
            <a:r>
              <a:rPr lang="en-US" altLang="ja-JP" sz="2400" b="1" dirty="0"/>
              <a:t>X(x)=I(x)x</a:t>
            </a:r>
            <a:r>
              <a:rPr lang="en-US" altLang="ja-JP" sz="2400" b="1" baseline="30000" dirty="0"/>
              <a:t>7</a:t>
            </a:r>
            <a:r>
              <a:rPr lang="en-US" altLang="ja-JP" sz="2400" b="1" dirty="0"/>
              <a:t>+R(x)=Q(x)G(x)</a:t>
            </a:r>
            <a:r>
              <a:rPr lang="ja-JP" altLang="en-US" sz="2400" b="1" dirty="0"/>
              <a:t>　かつ</a:t>
            </a:r>
            <a:br>
              <a:rPr lang="en-US" altLang="ja-JP" sz="2400" b="1" dirty="0"/>
            </a:br>
            <a:br>
              <a:rPr lang="en-US" altLang="ja-JP" sz="2400" b="1" dirty="0"/>
            </a:br>
            <a:r>
              <a:rPr lang="en-US" altLang="ja-JP" sz="2400" b="1" dirty="0"/>
              <a:t>G(x)=(x-α</a:t>
            </a:r>
            <a:r>
              <a:rPr lang="en-US" altLang="ja-JP" sz="2400" b="1" baseline="30000" dirty="0"/>
              <a:t>0</a:t>
            </a:r>
            <a:r>
              <a:rPr lang="en-US" altLang="ja-JP" sz="2400" b="1" dirty="0"/>
              <a:t>) (x-α</a:t>
            </a:r>
            <a:r>
              <a:rPr lang="en-US" altLang="ja-JP" sz="2400" b="1" baseline="30000" dirty="0"/>
              <a:t>1</a:t>
            </a:r>
            <a:r>
              <a:rPr lang="en-US" altLang="ja-JP" sz="2400" b="1" dirty="0"/>
              <a:t>) (x-α</a:t>
            </a:r>
            <a:r>
              <a:rPr lang="en-US" altLang="ja-JP" sz="2400" b="1" baseline="30000" dirty="0"/>
              <a:t>2</a:t>
            </a:r>
            <a:r>
              <a:rPr lang="en-US" altLang="ja-JP" sz="2400" b="1" dirty="0"/>
              <a:t>)</a:t>
            </a:r>
            <a:r>
              <a:rPr lang="ja-JP" altLang="en-US" sz="2400" b="1" dirty="0"/>
              <a:t>・・・</a:t>
            </a:r>
            <a:r>
              <a:rPr lang="en-US" altLang="ja-JP" sz="2400" b="1" dirty="0"/>
              <a:t>(x-α</a:t>
            </a:r>
            <a:r>
              <a:rPr lang="en-US" altLang="ja-JP" sz="2400" b="1" baseline="30000" dirty="0"/>
              <a:t>6</a:t>
            </a:r>
            <a:r>
              <a:rPr lang="en-US" altLang="ja-JP" sz="2400" b="1" dirty="0"/>
              <a:t>)</a:t>
            </a:r>
            <a:br>
              <a:rPr lang="en-US" altLang="ja-JP" sz="2400" b="1" dirty="0"/>
            </a:br>
            <a:br>
              <a:rPr lang="en-US" altLang="ja-JP" sz="2400" b="1" dirty="0"/>
            </a:br>
            <a:r>
              <a:rPr lang="ja-JP" altLang="en-US" sz="2400" b="1" dirty="0"/>
              <a:t>であるから、</a:t>
            </a:r>
            <a:br>
              <a:rPr lang="en-US" altLang="ja-JP" sz="2400" b="1" dirty="0"/>
            </a:br>
            <a:br>
              <a:rPr lang="en-US" altLang="ja-JP" sz="2400" b="1" dirty="0"/>
            </a:br>
            <a:r>
              <a:rPr lang="en-US" altLang="ja-JP" sz="2400" b="1" dirty="0"/>
              <a:t>X(α</a:t>
            </a:r>
            <a:r>
              <a:rPr lang="en-US" altLang="ja-JP" sz="2400" b="1" baseline="30000" dirty="0"/>
              <a:t>0</a:t>
            </a:r>
            <a:r>
              <a:rPr lang="en-US" altLang="ja-JP" sz="2400" b="1" dirty="0"/>
              <a:t>)=0		</a:t>
            </a:r>
            <a:r>
              <a:rPr lang="ja-JP" altLang="en-US" sz="2400" b="1" dirty="0"/>
              <a:t>（または </a:t>
            </a:r>
            <a:r>
              <a:rPr lang="en-US" altLang="ja-JP" sz="2400" b="1" dirty="0"/>
              <a:t>X(α</a:t>
            </a:r>
            <a:r>
              <a:rPr lang="en-US" altLang="ja-JP" sz="2400" b="1" baseline="30000" dirty="0"/>
              <a:t>1</a:t>
            </a:r>
            <a:r>
              <a:rPr lang="en-US" altLang="ja-JP" sz="2400" b="1" dirty="0"/>
              <a:t>)=0, X(α</a:t>
            </a:r>
            <a:r>
              <a:rPr lang="en-US" altLang="ja-JP" sz="2400" b="1" baseline="30000" dirty="0"/>
              <a:t>2</a:t>
            </a:r>
            <a:r>
              <a:rPr lang="en-US" altLang="ja-JP" sz="2400" b="1" dirty="0"/>
              <a:t>)=0, </a:t>
            </a:r>
            <a:r>
              <a:rPr lang="ja-JP" altLang="en-US" sz="2400" b="1" dirty="0"/>
              <a:t>・・・）</a:t>
            </a:r>
            <a:br>
              <a:rPr lang="en-US" altLang="ja-JP" sz="2400" b="1" dirty="0"/>
            </a:br>
            <a:br>
              <a:rPr lang="en-US" altLang="ja-JP" sz="2400" b="1" dirty="0"/>
            </a:br>
            <a:r>
              <a:rPr lang="ja-JP" altLang="en-US" sz="2400" b="1" dirty="0" err="1"/>
              <a:t>を検</a:t>
            </a:r>
            <a:r>
              <a:rPr lang="ja-JP" altLang="en-US" sz="2400" b="1" dirty="0"/>
              <a:t>算すれば、誤り訂正コード語</a:t>
            </a:r>
            <a:r>
              <a:rPr lang="en-US" altLang="ja-JP" sz="2400" b="1" dirty="0"/>
              <a:t>R(x)</a:t>
            </a:r>
            <a:r>
              <a:rPr lang="ja-JP" altLang="en-US" sz="2400" b="1" dirty="0"/>
              <a:t>の簡易的なチェックができる。もし、</a:t>
            </a:r>
            <a:r>
              <a:rPr lang="en-US" altLang="ja-JP" sz="2400" b="1" dirty="0"/>
              <a:t>0</a:t>
            </a:r>
            <a:r>
              <a:rPr lang="ja-JP" altLang="en-US" sz="2400" b="1" dirty="0"/>
              <a:t>にならなければ計算ミスである。</a:t>
            </a:r>
            <a:endParaRPr lang="en-US" altLang="ja-JP" sz="2400" b="1" dirty="0"/>
          </a:p>
        </p:txBody>
      </p:sp>
    </p:spTree>
    <p:extLst>
      <p:ext uri="{BB962C8B-B14F-4D97-AF65-F5344CB8AC3E}">
        <p14:creationId xmlns:p14="http://schemas.microsoft.com/office/powerpoint/2010/main" val="1200687663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2729</TotalTime>
  <Words>278</Words>
  <Application>Microsoft Office PowerPoint</Application>
  <PresentationFormat>画面に合わせる (4:3)</PresentationFormat>
  <Paragraphs>60</Paragraphs>
  <Slides>7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Pixel</vt:lpstr>
      <vt:lpstr>情報数理特論B</vt:lpstr>
      <vt:lpstr>誤り訂正符号理論（講義後半）</vt:lpstr>
      <vt:lpstr>補足：短縮された符号語</vt:lpstr>
      <vt:lpstr>補足：最小距離</vt:lpstr>
      <vt:lpstr>補足：復号誤りの低減（１）</vt:lpstr>
      <vt:lpstr>補足：復号誤りの低減（２）</vt:lpstr>
      <vt:lpstr>(1-6)の補足</vt:lpstr>
    </vt:vector>
  </TitlesOfParts>
  <Manager>幸山直人</Manager>
  <Company>富山大学理学部数学教室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情報数理特論</dc:title>
  <dc:subject>QRコードを作ろう!</dc:subject>
  <dc:creator>幸山直人</dc:creator>
  <cp:lastModifiedBy>KOUYAMA Naoto</cp:lastModifiedBy>
  <cp:revision>272</cp:revision>
  <dcterms:created xsi:type="dcterms:W3CDTF">1601-01-01T00:00:00Z</dcterms:created>
  <dcterms:modified xsi:type="dcterms:W3CDTF">2019-07-28T19:39:26Z</dcterms:modified>
</cp:coreProperties>
</file>