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463" r:id="rId2"/>
    <p:sldId id="478" r:id="rId3"/>
    <p:sldId id="479" r:id="rId4"/>
    <p:sldId id="480" r:id="rId5"/>
    <p:sldId id="481" r:id="rId6"/>
    <p:sldId id="482" r:id="rId7"/>
    <p:sldId id="483" r:id="rId8"/>
    <p:sldId id="484" r:id="rId9"/>
    <p:sldId id="4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DEDEDE"/>
    <a:srgbClr val="C0C0C0"/>
    <a:srgbClr val="FFFF0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94491F1F-E163-45D5-A229-2D7AF5C64BE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692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88707CC-BC3D-4C06-B364-1F55B28B2B7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50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AB556-6173-4F23-AADC-1085398D01EE}" type="slidenum">
              <a:rPr lang="ja-JP" altLang="en-US"/>
              <a:pPr/>
              <a:t>1</a:t>
            </a:fld>
            <a:endParaRPr lang="en-US" altLang="ja-JP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796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EDEDA-87BD-4D87-8B00-A5FC67BA0F1B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397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8014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9F595-5CD7-450F-B256-12E1D3B3323B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型番：１（２１）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3872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B1D90-159D-4E37-A1A8-EE296C5F0F1B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951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53545-7673-4E6E-BAF5-BC36715B97C9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7854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C6F3F-E9BC-444E-8458-D49EE49C7A5F}" type="slidenum">
              <a:rPr lang="ja-JP" altLang="en-US"/>
              <a:pPr/>
              <a:t>6</a:t>
            </a:fld>
            <a:endParaRPr lang="en-US" altLang="ja-JP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3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935CE-B40E-4DCE-8FEB-AD370572423D}" type="slidenum">
              <a:rPr lang="ja-JP" altLang="en-US"/>
              <a:pPr/>
              <a:t>7</a:t>
            </a:fld>
            <a:endParaRPr lang="en-US" altLang="ja-JP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2090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A72D8F-9A1C-40C3-8A93-703179DBA0FE}" type="slidenum">
              <a:rPr lang="ja-JP" altLang="en-US"/>
              <a:pPr/>
              <a:t>8</a:t>
            </a:fld>
            <a:endParaRPr lang="en-US" altLang="ja-JP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型番：６（４１），誤り訂正レベル：Ｈ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944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F4A30-2712-42A5-83E0-C950E4150EDE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/>
              <a:t>型番：６（４１），誤り訂正レベル：Ｈ</a:t>
            </a:r>
            <a:endParaRPr lang="en-US" altLang="ja-JP"/>
          </a:p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841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9237" name="Text Box 21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/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1903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3915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タイトル、クリップ アート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オンライン画像のプレースホルダー 2"/>
          <p:cNvSpPr>
            <a:spLocks noGrp="1"/>
          </p:cNvSpPr>
          <p:nvPr>
            <p:ph type="clipArt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744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7872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755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8229600" cy="4895850"/>
          </a:xfrm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1210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557338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081463"/>
            <a:ext cx="4038600" cy="2371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74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5733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41455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8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58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7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688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223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209" name="Text Box 17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kumimoji="0" lang="en-US" altLang="ja-JP" sz="1800" b="1" dirty="0" smtClean="0">
                <a:solidFill>
                  <a:schemeClr val="bg1"/>
                </a:solidFill>
              </a:rPr>
              <a:t>2019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kumimoji="0" lang="ja-JP" altLang="en-US" sz="1800" b="1" dirty="0">
                <a:solidFill>
                  <a:schemeClr val="bg1"/>
                </a:solidFill>
              </a:rPr>
              <a:t>　情報</a:t>
            </a:r>
            <a:r>
              <a:rPr kumimoji="0" lang="ja-JP" altLang="en-US" sz="1800" b="1" dirty="0" smtClean="0">
                <a:solidFill>
                  <a:schemeClr val="bg1"/>
                </a:solidFill>
              </a:rPr>
              <a:t>数理特論</a:t>
            </a:r>
            <a:r>
              <a:rPr kumimoji="0" lang="en-US" altLang="ja-JP" sz="1800" b="1" dirty="0" smtClean="0">
                <a:solidFill>
                  <a:schemeClr val="bg1"/>
                </a:solidFill>
              </a:rPr>
              <a:t>B</a:t>
            </a:r>
            <a:endParaRPr lang="en-US" altLang="ja-JP" sz="18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ja-JP" altLang="en-US" dirty="0" smtClean="0"/>
              <a:t>数理特論</a:t>
            </a:r>
            <a:r>
              <a:rPr lang="en-US" altLang="ja-JP" dirty="0" smtClean="0"/>
              <a:t>B</a:t>
            </a:r>
            <a:endParaRPr lang="ja-JP" altLang="en-US" dirty="0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ja-JP" altLang="en-US" sz="3000" dirty="0"/>
              <a:t>～ </a:t>
            </a:r>
            <a:r>
              <a:rPr lang="en-US" altLang="ja-JP" sz="3000" dirty="0"/>
              <a:t>QR</a:t>
            </a:r>
            <a:r>
              <a:rPr lang="ja-JP" altLang="en-US" sz="3000" dirty="0"/>
              <a:t>コードを作ろう！</a:t>
            </a:r>
            <a:r>
              <a:rPr lang="ja-JP" altLang="en-US" sz="3000" dirty="0" smtClean="0"/>
              <a:t>（３） </a:t>
            </a:r>
            <a:r>
              <a:rPr lang="ja-JP" altLang="en-US" sz="3000" dirty="0"/>
              <a:t>～</a:t>
            </a:r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3276600" y="1706563"/>
            <a:ext cx="4895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800" b="1" dirty="0" smtClean="0">
                <a:solidFill>
                  <a:schemeClr val="bg1"/>
                </a:solidFill>
              </a:rPr>
              <a:t>2019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年度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AutoShape 2"/>
          <p:cNvSpPr>
            <a:spLocks noChangeArrowheads="1"/>
          </p:cNvSpPr>
          <p:nvPr/>
        </p:nvSpPr>
        <p:spPr bwMode="auto">
          <a:xfrm>
            <a:off x="7380288" y="3716338"/>
            <a:ext cx="1690687" cy="2087562"/>
          </a:xfrm>
          <a:prstGeom prst="flowChartAlternateProcess">
            <a:avLst/>
          </a:prstGeom>
          <a:solidFill>
            <a:srgbClr val="FFFF00"/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1" name="AutoShape 3"/>
          <p:cNvSpPr>
            <a:spLocks noChangeArrowheads="1"/>
          </p:cNvSpPr>
          <p:nvPr/>
        </p:nvSpPr>
        <p:spPr bwMode="auto">
          <a:xfrm>
            <a:off x="179388" y="1341438"/>
            <a:ext cx="6985000" cy="51831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2" name="AutoShape 4"/>
          <p:cNvSpPr>
            <a:spLocks noChangeArrowheads="1"/>
          </p:cNvSpPr>
          <p:nvPr/>
        </p:nvSpPr>
        <p:spPr bwMode="auto">
          <a:xfrm>
            <a:off x="468313" y="2205038"/>
            <a:ext cx="5976937" cy="4032250"/>
          </a:xfrm>
          <a:prstGeom prst="roundRect">
            <a:avLst>
              <a:gd name="adj" fmla="val 16667"/>
            </a:avLst>
          </a:prstGeom>
          <a:solidFill>
            <a:srgbClr val="00FFFF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396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誤り訂正符号理論（講義後半）</a:t>
            </a:r>
          </a:p>
        </p:txBody>
      </p:sp>
      <p:sp>
        <p:nvSpPr>
          <p:cNvPr id="396294" name="AutoShape 6"/>
          <p:cNvSpPr>
            <a:spLocks noChangeArrowheads="1"/>
          </p:cNvSpPr>
          <p:nvPr/>
        </p:nvSpPr>
        <p:spPr bwMode="auto">
          <a:xfrm>
            <a:off x="2916238" y="2708275"/>
            <a:ext cx="3024187" cy="3313113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5" name="AutoShape 7"/>
          <p:cNvSpPr>
            <a:spLocks noChangeArrowheads="1"/>
          </p:cNvSpPr>
          <p:nvPr/>
        </p:nvSpPr>
        <p:spPr bwMode="auto">
          <a:xfrm>
            <a:off x="3348038" y="4438650"/>
            <a:ext cx="2305050" cy="12954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6" name="AutoShape 8"/>
          <p:cNvSpPr>
            <a:spLocks noChangeArrowheads="1"/>
          </p:cNvSpPr>
          <p:nvPr/>
        </p:nvSpPr>
        <p:spPr bwMode="auto">
          <a:xfrm>
            <a:off x="3563938" y="4941888"/>
            <a:ext cx="1871662" cy="576262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297" name="Text Box 9"/>
          <p:cNvSpPr txBox="1">
            <a:spLocks noChangeArrowheads="1"/>
          </p:cNvSpPr>
          <p:nvPr/>
        </p:nvSpPr>
        <p:spPr bwMode="auto">
          <a:xfrm>
            <a:off x="3737255" y="5014913"/>
            <a:ext cx="10583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 dirty="0"/>
              <a:t>RS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8" name="Text Box 10"/>
          <p:cNvSpPr txBox="1">
            <a:spLocks noChangeArrowheads="1"/>
          </p:cNvSpPr>
          <p:nvPr/>
        </p:nvSpPr>
        <p:spPr bwMode="auto">
          <a:xfrm>
            <a:off x="3618811" y="4510088"/>
            <a:ext cx="125867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en-US" altLang="ja-JP" b="1" dirty="0"/>
              <a:t>BCH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299" name="Text Box 11"/>
          <p:cNvSpPr txBox="1">
            <a:spLocks noChangeArrowheads="1"/>
          </p:cNvSpPr>
          <p:nvPr/>
        </p:nvSpPr>
        <p:spPr bwMode="auto">
          <a:xfrm>
            <a:off x="910738" y="2290763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線形</a:t>
            </a:r>
            <a:r>
              <a:rPr lang="ja-JP" altLang="en-US" b="1" dirty="0" smtClean="0"/>
              <a:t>符号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0" name="Text Box 12"/>
          <p:cNvSpPr txBox="1">
            <a:spLocks noChangeArrowheads="1"/>
          </p:cNvSpPr>
          <p:nvPr/>
        </p:nvSpPr>
        <p:spPr bwMode="auto">
          <a:xfrm>
            <a:off x="3291988" y="2795588"/>
            <a:ext cx="1217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b="1" dirty="0"/>
              <a:t>巡回</a:t>
            </a:r>
            <a:r>
              <a:rPr kumimoji="0" lang="ja-JP" altLang="en-US" b="1" dirty="0" smtClean="0"/>
              <a:t>符</a:t>
            </a:r>
            <a:r>
              <a:rPr lang="ja-JP" altLang="en-US" b="1" dirty="0" smtClean="0"/>
              <a:t>号</a:t>
            </a:r>
            <a:endParaRPr lang="en-US" altLang="ja-JP" b="1" dirty="0">
              <a:solidFill>
                <a:schemeClr val="accent1"/>
              </a:solidFill>
            </a:endParaRPr>
          </a:p>
        </p:txBody>
      </p:sp>
      <p:sp>
        <p:nvSpPr>
          <p:cNvPr id="396301" name="AutoShape 13"/>
          <p:cNvSpPr>
            <a:spLocks noChangeArrowheads="1"/>
          </p:cNvSpPr>
          <p:nvPr/>
        </p:nvSpPr>
        <p:spPr bwMode="auto">
          <a:xfrm>
            <a:off x="6589713" y="2205038"/>
            <a:ext cx="360362" cy="20161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 algn="ctr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2" name="Text Box 14"/>
          <p:cNvSpPr txBox="1">
            <a:spLocks noChangeArrowheads="1"/>
          </p:cNvSpPr>
          <p:nvPr/>
        </p:nvSpPr>
        <p:spPr bwMode="auto">
          <a:xfrm>
            <a:off x="6530975" y="2708275"/>
            <a:ext cx="488950" cy="117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pPr algn="ctr"/>
            <a:r>
              <a:rPr lang="ja-JP" altLang="en-US" b="1"/>
              <a:t>算術符号</a:t>
            </a:r>
            <a:r>
              <a:rPr lang="en-US" altLang="ja-JP" b="1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96303" name="Text Box 15"/>
          <p:cNvSpPr txBox="1">
            <a:spLocks noChangeArrowheads="1"/>
          </p:cNvSpPr>
          <p:nvPr/>
        </p:nvSpPr>
        <p:spPr bwMode="auto">
          <a:xfrm>
            <a:off x="654050" y="1462088"/>
            <a:ext cx="222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 b="1" dirty="0"/>
              <a:t>誤り訂正符号</a:t>
            </a:r>
            <a:r>
              <a:rPr lang="ja-JP" altLang="en-US" b="1" dirty="0" smtClean="0"/>
              <a:t>理論</a:t>
            </a:r>
            <a:endParaRPr lang="en-US" altLang="ja-JP" b="1" dirty="0">
              <a:solidFill>
                <a:schemeClr val="folHlink"/>
              </a:solidFill>
            </a:endParaRPr>
          </a:p>
        </p:txBody>
      </p:sp>
      <p:sp>
        <p:nvSpPr>
          <p:cNvPr id="396304" name="Text Box 16"/>
          <p:cNvSpPr txBox="1">
            <a:spLocks noChangeArrowheads="1"/>
          </p:cNvSpPr>
          <p:nvPr/>
        </p:nvSpPr>
        <p:spPr bwMode="auto">
          <a:xfrm>
            <a:off x="695325" y="2754313"/>
            <a:ext cx="208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ハミング距離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線形写像，像，核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生成行列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検査行列</a:t>
            </a:r>
          </a:p>
        </p:txBody>
      </p:sp>
      <p:sp>
        <p:nvSpPr>
          <p:cNvPr id="396305" name="Text Box 17"/>
          <p:cNvSpPr txBox="1">
            <a:spLocks noChangeArrowheads="1"/>
          </p:cNvSpPr>
          <p:nvPr/>
        </p:nvSpPr>
        <p:spPr bwMode="auto">
          <a:xfrm>
            <a:off x="2089150" y="2300288"/>
            <a:ext cx="1403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＊線</a:t>
            </a:r>
            <a:r>
              <a:rPr lang="ja-JP" altLang="en-US" sz="1600">
                <a:solidFill>
                  <a:srgbClr val="FF0000"/>
                </a:solidFill>
              </a:rPr>
              <a:t>形代数学</a:t>
            </a:r>
          </a:p>
        </p:txBody>
      </p:sp>
      <p:sp>
        <p:nvSpPr>
          <p:cNvPr id="396306" name="Text Box 18"/>
          <p:cNvSpPr txBox="1">
            <a:spLocks noChangeArrowheads="1"/>
          </p:cNvSpPr>
          <p:nvPr/>
        </p:nvSpPr>
        <p:spPr bwMode="auto">
          <a:xfrm>
            <a:off x="4500563" y="2805113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kumimoji="0" lang="ja-JP" altLang="en-US" sz="1600">
                <a:solidFill>
                  <a:srgbClr val="FF0000"/>
                </a:solidFill>
              </a:rPr>
              <a:t>＊</a:t>
            </a:r>
            <a:r>
              <a:rPr lang="ja-JP" altLang="en-US" sz="1600">
                <a:solidFill>
                  <a:srgbClr val="FF0000"/>
                </a:solidFill>
              </a:rPr>
              <a:t>代数学</a:t>
            </a:r>
          </a:p>
        </p:txBody>
      </p:sp>
      <p:sp>
        <p:nvSpPr>
          <p:cNvPr id="396307" name="Text Box 19"/>
          <p:cNvSpPr txBox="1">
            <a:spLocks noChangeArrowheads="1"/>
          </p:cNvSpPr>
          <p:nvPr/>
        </p:nvSpPr>
        <p:spPr bwMode="auto">
          <a:xfrm>
            <a:off x="3205163" y="3305175"/>
            <a:ext cx="27813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800"/>
              <a:t>●</a:t>
            </a:r>
            <a:r>
              <a:rPr lang="ja-JP" altLang="en-US" sz="1800"/>
              <a:t>生成多項式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検査多項式</a:t>
            </a:r>
          </a:p>
          <a:p>
            <a:r>
              <a:rPr lang="en-US" altLang="ja-JP" sz="1800"/>
              <a:t>●</a:t>
            </a:r>
            <a:r>
              <a:rPr lang="ja-JP" altLang="en-US" sz="1800"/>
              <a:t>ガロア体（ガロア拡大体）</a:t>
            </a:r>
          </a:p>
        </p:txBody>
      </p:sp>
      <p:sp>
        <p:nvSpPr>
          <p:cNvPr id="396308" name="Line 20"/>
          <p:cNvSpPr>
            <a:spLocks noChangeShapeType="1"/>
          </p:cNvSpPr>
          <p:nvPr/>
        </p:nvSpPr>
        <p:spPr bwMode="auto">
          <a:xfrm>
            <a:off x="2051050" y="3500438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09" name="Line 21"/>
          <p:cNvSpPr>
            <a:spLocks noChangeShapeType="1"/>
          </p:cNvSpPr>
          <p:nvPr/>
        </p:nvSpPr>
        <p:spPr bwMode="auto">
          <a:xfrm>
            <a:off x="2052638" y="3789363"/>
            <a:ext cx="11525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0" name="Line 22"/>
          <p:cNvSpPr>
            <a:spLocks noChangeShapeType="1"/>
          </p:cNvSpPr>
          <p:nvPr/>
        </p:nvSpPr>
        <p:spPr bwMode="auto">
          <a:xfrm>
            <a:off x="4870450" y="4724400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1" name="Line 23"/>
          <p:cNvSpPr>
            <a:spLocks noChangeShapeType="1"/>
          </p:cNvSpPr>
          <p:nvPr/>
        </p:nvSpPr>
        <p:spPr bwMode="auto">
          <a:xfrm>
            <a:off x="4870450" y="5229225"/>
            <a:ext cx="2870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6312" name="Text Box 24"/>
          <p:cNvSpPr txBox="1">
            <a:spLocks noChangeArrowheads="1"/>
          </p:cNvSpPr>
          <p:nvPr/>
        </p:nvSpPr>
        <p:spPr bwMode="auto">
          <a:xfrm>
            <a:off x="7812088" y="45085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形式情報</a:t>
            </a:r>
          </a:p>
        </p:txBody>
      </p:sp>
      <p:sp>
        <p:nvSpPr>
          <p:cNvPr id="396313" name="Text Box 25"/>
          <p:cNvSpPr txBox="1">
            <a:spLocks noChangeArrowheads="1"/>
          </p:cNvSpPr>
          <p:nvPr/>
        </p:nvSpPr>
        <p:spPr bwMode="auto">
          <a:xfrm>
            <a:off x="7812088" y="5013325"/>
            <a:ext cx="1147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/>
              <a:t>データの誤り訂正</a:t>
            </a:r>
          </a:p>
        </p:txBody>
      </p:sp>
      <p:sp>
        <p:nvSpPr>
          <p:cNvPr id="396314" name="Text Box 26"/>
          <p:cNvSpPr txBox="1">
            <a:spLocks noChangeArrowheads="1"/>
          </p:cNvSpPr>
          <p:nvPr/>
        </p:nvSpPr>
        <p:spPr bwMode="auto">
          <a:xfrm>
            <a:off x="7593013" y="3860800"/>
            <a:ext cx="1263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b="1"/>
              <a:t>QR</a:t>
            </a:r>
            <a:r>
              <a:rPr lang="ja-JP" altLang="en-US" b="1"/>
              <a:t>コード</a:t>
            </a:r>
            <a:r>
              <a:rPr lang="en-US" altLang="ja-JP" b="1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40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マスク処理</a:t>
            </a:r>
          </a:p>
        </p:txBody>
      </p:sp>
      <p:pic>
        <p:nvPicPr>
          <p:cNvPr id="270339" name="Picture 3" descr="qrcode型番１の構造_12_マスク処理_00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463" y="1681163"/>
            <a:ext cx="4437062" cy="4437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70344" name="Text Box 8"/>
          <p:cNvSpPr txBox="1">
            <a:spLocks noChangeArrowheads="1"/>
          </p:cNvSpPr>
          <p:nvPr/>
        </p:nvSpPr>
        <p:spPr bwMode="auto">
          <a:xfrm>
            <a:off x="4479925" y="1557338"/>
            <a:ext cx="4340225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マスク処理はデータおよび誤り訂正コード語の領域に排他的論理和の演算を施すことで行なわれる（形式情報を含む）</a:t>
            </a:r>
          </a:p>
          <a:p>
            <a:endParaRPr lang="ja-JP" altLang="en-US" sz="2400"/>
          </a:p>
          <a:p>
            <a:r>
              <a:rPr lang="ja-JP" altLang="en-US" sz="2400"/>
              <a:t>マスクは</a:t>
            </a:r>
            <a:r>
              <a:rPr lang="en-US" altLang="ja-JP" sz="2400"/>
              <a:t>8</a:t>
            </a:r>
            <a:r>
              <a:rPr lang="ja-JP" altLang="en-US" sz="2400"/>
              <a:t>種類あり、評価基準にしたがって減点法で採点され、一番得点の高いマスク処理が施される</a:t>
            </a:r>
          </a:p>
          <a:p>
            <a:endParaRPr lang="ja-JP" altLang="en-US" sz="2400"/>
          </a:p>
          <a:p>
            <a:r>
              <a:rPr lang="ja-JP" altLang="en-US" sz="2400"/>
              <a:t>・黒と白の比が</a:t>
            </a:r>
            <a:r>
              <a:rPr lang="en-US" altLang="ja-JP" sz="2400"/>
              <a:t>1:1</a:t>
            </a:r>
            <a:endParaRPr lang="ja-JP" altLang="en-US" sz="2400"/>
          </a:p>
          <a:p>
            <a:r>
              <a:rPr lang="ja-JP" altLang="en-US" sz="2400"/>
              <a:t>・特殊なパターンの出現を抑える</a:t>
            </a:r>
          </a:p>
          <a:p>
            <a:r>
              <a:rPr lang="ja-JP" altLang="en-US" sz="2400"/>
              <a:t>・黒（白）の連続配置を抑える</a:t>
            </a:r>
          </a:p>
        </p:txBody>
      </p:sp>
      <p:sp>
        <p:nvSpPr>
          <p:cNvPr id="270345" name="Text Box 9"/>
          <p:cNvSpPr txBox="1">
            <a:spLocks noChangeArrowheads="1"/>
          </p:cNvSpPr>
          <p:nvPr/>
        </p:nvSpPr>
        <p:spPr bwMode="auto">
          <a:xfrm>
            <a:off x="455613" y="5984875"/>
            <a:ext cx="3579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マスクパターン：</a:t>
            </a:r>
            <a:r>
              <a:rPr lang="en-US" altLang="ja-JP"/>
              <a:t>000</a:t>
            </a:r>
            <a:r>
              <a:rPr lang="ja-JP" altLang="en-US"/>
              <a:t>（市松模様）</a:t>
            </a:r>
          </a:p>
        </p:txBody>
      </p:sp>
    </p:spTree>
    <p:extLst>
      <p:ext uri="{BB962C8B-B14F-4D97-AF65-F5344CB8AC3E}">
        <p14:creationId xmlns:p14="http://schemas.microsoft.com/office/powerpoint/2010/main" val="362704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130" name="Group 2"/>
          <p:cNvGraphicFramePr>
            <a:graphicFrameLocks noGrp="1"/>
          </p:cNvGraphicFramePr>
          <p:nvPr/>
        </p:nvGraphicFramePr>
        <p:xfrm>
          <a:off x="468313" y="1628775"/>
          <a:ext cx="3970337" cy="3960815"/>
        </p:xfrm>
        <a:graphic>
          <a:graphicData uri="http://schemas.openxmlformats.org/drawingml/2006/table">
            <a:tbl>
              <a:tblPr/>
              <a:tblGrid>
                <a:gridCol w="1306512"/>
                <a:gridCol w="1339850"/>
                <a:gridCol w="1323975"/>
              </a:tblGrid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B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    B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□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■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■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■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■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■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■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□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</a:tbl>
          </a:graphicData>
        </a:graphic>
      </p:graphicFrame>
      <p:sp>
        <p:nvSpPr>
          <p:cNvPr id="176158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マスク処理（排他的論理和）</a:t>
            </a:r>
          </a:p>
        </p:txBody>
      </p:sp>
      <p:graphicFrame>
        <p:nvGraphicFramePr>
          <p:cNvPr id="176159" name="Group 31"/>
          <p:cNvGraphicFramePr>
            <a:graphicFrameLocks noGrp="1"/>
          </p:cNvGraphicFramePr>
          <p:nvPr>
            <p:ph type="tbl" idx="1"/>
          </p:nvPr>
        </p:nvGraphicFramePr>
        <p:xfrm>
          <a:off x="4778375" y="1628775"/>
          <a:ext cx="3970338" cy="3960815"/>
        </p:xfrm>
        <a:graphic>
          <a:graphicData uri="http://schemas.openxmlformats.org/drawingml/2006/table">
            <a:tbl>
              <a:tblPr/>
              <a:tblGrid>
                <a:gridCol w="1306513"/>
                <a:gridCol w="1339850"/>
                <a:gridCol w="1323975"/>
              </a:tblGrid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B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    B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  <a:tr h="792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BBBB"/>
                    </a:solidFill>
                  </a:tcPr>
                </a:tc>
              </a:tr>
            </a:tbl>
          </a:graphicData>
        </a:graphic>
      </p:graphicFrame>
      <p:grpSp>
        <p:nvGrpSpPr>
          <p:cNvPr id="176187" name="Group 59"/>
          <p:cNvGrpSpPr>
            <a:grpSpLocks/>
          </p:cNvGrpSpPr>
          <p:nvPr/>
        </p:nvGrpSpPr>
        <p:grpSpPr bwMode="auto">
          <a:xfrm>
            <a:off x="3635375" y="1844675"/>
            <a:ext cx="288925" cy="288925"/>
            <a:chOff x="3560" y="1162"/>
            <a:chExt cx="182" cy="182"/>
          </a:xfrm>
        </p:grpSpPr>
        <p:sp>
          <p:nvSpPr>
            <p:cNvPr id="176188" name="Oval 60"/>
            <p:cNvSpPr>
              <a:spLocks noChangeArrowheads="1"/>
            </p:cNvSpPr>
            <p:nvPr/>
          </p:nvSpPr>
          <p:spPr bwMode="auto">
            <a:xfrm>
              <a:off x="3561" y="1162"/>
              <a:ext cx="181" cy="18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89" name="Line 61"/>
            <p:cNvSpPr>
              <a:spLocks noChangeShapeType="1"/>
            </p:cNvSpPr>
            <p:nvPr/>
          </p:nvSpPr>
          <p:spPr bwMode="auto">
            <a:xfrm>
              <a:off x="3560" y="1253"/>
              <a:ext cx="1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6190" name="Line 62"/>
            <p:cNvSpPr>
              <a:spLocks noChangeShapeType="1"/>
            </p:cNvSpPr>
            <p:nvPr/>
          </p:nvSpPr>
          <p:spPr bwMode="auto">
            <a:xfrm>
              <a:off x="3651" y="116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76191" name="Text Box 63"/>
          <p:cNvSpPr txBox="1">
            <a:spLocks noChangeArrowheads="1"/>
          </p:cNvSpPr>
          <p:nvPr/>
        </p:nvSpPr>
        <p:spPr bwMode="auto">
          <a:xfrm>
            <a:off x="1273175" y="6021388"/>
            <a:ext cx="6599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2400"/>
              <a:t>A</a:t>
            </a:r>
            <a:r>
              <a:rPr kumimoji="0" lang="ja-JP" altLang="en-US" sz="2400"/>
              <a:t>と</a:t>
            </a:r>
            <a:r>
              <a:rPr kumimoji="0" lang="en-US" altLang="ja-JP" sz="2400"/>
              <a:t>B</a:t>
            </a:r>
            <a:r>
              <a:rPr kumimoji="0" lang="ja-JP" altLang="en-US" sz="2400"/>
              <a:t>が同</a:t>
            </a:r>
            <a:r>
              <a:rPr lang="ja-JP" altLang="en-US" sz="2400"/>
              <a:t>じであれば白（</a:t>
            </a:r>
            <a:r>
              <a:rPr lang="en-US" altLang="ja-JP" sz="2400"/>
              <a:t>0</a:t>
            </a:r>
            <a:r>
              <a:rPr lang="ja-JP" altLang="en-US" sz="2400"/>
              <a:t>）、異なっていれば黒（</a:t>
            </a:r>
            <a:r>
              <a:rPr lang="en-US" altLang="ja-JP" sz="2400"/>
              <a:t>1</a:t>
            </a:r>
            <a:r>
              <a:rPr lang="ja-JP" altLang="en-US" sz="2400"/>
              <a:t>）</a:t>
            </a:r>
            <a:endParaRPr lang="en-US" altLang="ja-JP" sz="2400"/>
          </a:p>
        </p:txBody>
      </p:sp>
      <p:grpSp>
        <p:nvGrpSpPr>
          <p:cNvPr id="176192" name="Group 64"/>
          <p:cNvGrpSpPr>
            <a:grpSpLocks/>
          </p:cNvGrpSpPr>
          <p:nvPr/>
        </p:nvGrpSpPr>
        <p:grpSpPr bwMode="auto">
          <a:xfrm>
            <a:off x="7945438" y="1844675"/>
            <a:ext cx="288925" cy="288925"/>
            <a:chOff x="3560" y="1162"/>
            <a:chExt cx="182" cy="182"/>
          </a:xfrm>
        </p:grpSpPr>
        <p:sp>
          <p:nvSpPr>
            <p:cNvPr id="176193" name="Oval 65"/>
            <p:cNvSpPr>
              <a:spLocks noChangeArrowheads="1"/>
            </p:cNvSpPr>
            <p:nvPr/>
          </p:nvSpPr>
          <p:spPr bwMode="auto">
            <a:xfrm>
              <a:off x="3561" y="1162"/>
              <a:ext cx="181" cy="181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6194" name="Line 66"/>
            <p:cNvSpPr>
              <a:spLocks noChangeShapeType="1"/>
            </p:cNvSpPr>
            <p:nvPr/>
          </p:nvSpPr>
          <p:spPr bwMode="auto">
            <a:xfrm>
              <a:off x="3560" y="1253"/>
              <a:ext cx="1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6195" name="Line 67"/>
            <p:cNvSpPr>
              <a:spLocks noChangeShapeType="1"/>
            </p:cNvSpPr>
            <p:nvPr/>
          </p:nvSpPr>
          <p:spPr bwMode="auto">
            <a:xfrm>
              <a:off x="3651" y="1162"/>
              <a:ext cx="0" cy="18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0600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少しは間違えて塗っても</a:t>
            </a:r>
            <a:r>
              <a:rPr lang="en-US" altLang="ja-JP"/>
              <a:t>OK</a:t>
            </a:r>
          </a:p>
        </p:txBody>
      </p:sp>
      <p:graphicFrame>
        <p:nvGraphicFramePr>
          <p:cNvPr id="178179" name="Group 3"/>
          <p:cNvGraphicFramePr>
            <a:graphicFrameLocks noGrp="1"/>
          </p:cNvGraphicFramePr>
          <p:nvPr>
            <p:ph idx="1"/>
          </p:nvPr>
        </p:nvGraphicFramePr>
        <p:xfrm>
          <a:off x="6362700" y="1844675"/>
          <a:ext cx="1954213" cy="4032251"/>
        </p:xfrm>
        <a:graphic>
          <a:graphicData uri="http://schemas.openxmlformats.org/drawingml/2006/table">
            <a:tbl>
              <a:tblPr/>
              <a:tblGrid>
                <a:gridCol w="977900"/>
                <a:gridCol w="976313"/>
              </a:tblGrid>
              <a:tr h="963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008</a:t>
                      </a: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006</a:t>
                      </a: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004</a:t>
                      </a: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002</a:t>
                      </a: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001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8196" name="Text Box 20"/>
          <p:cNvSpPr txBox="1">
            <a:spLocks noChangeArrowheads="1"/>
          </p:cNvSpPr>
          <p:nvPr/>
        </p:nvSpPr>
        <p:spPr bwMode="auto">
          <a:xfrm>
            <a:off x="539750" y="1773238"/>
            <a:ext cx="525621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誤りの検出と訂正は</a:t>
            </a:r>
            <a:r>
              <a:rPr lang="en-US" altLang="ja-JP" sz="2400"/>
              <a:t>1</a:t>
            </a:r>
            <a:r>
              <a:rPr lang="ja-JP" altLang="en-US" sz="2400"/>
              <a:t>バイト（</a:t>
            </a:r>
            <a:r>
              <a:rPr lang="en-US" altLang="ja-JP" sz="2400"/>
              <a:t>8</a:t>
            </a:r>
            <a:r>
              <a:rPr lang="ja-JP" altLang="en-US" sz="2400"/>
              <a:t>ビット）単位で行なわれる</a:t>
            </a:r>
            <a:r>
              <a:rPr lang="ja-JP" altLang="en-US" sz="2400">
                <a:solidFill>
                  <a:srgbClr val="0000FF"/>
                </a:solidFill>
              </a:rPr>
              <a:t>（元々</a:t>
            </a:r>
            <a:r>
              <a:rPr lang="en-US" altLang="ja-JP" sz="2400">
                <a:solidFill>
                  <a:srgbClr val="0000FF"/>
                </a:solidFill>
              </a:rPr>
              <a:t>GF(2</a:t>
            </a:r>
            <a:r>
              <a:rPr lang="en-US" altLang="ja-JP" sz="2400" baseline="30000">
                <a:solidFill>
                  <a:srgbClr val="0000FF"/>
                </a:solidFill>
              </a:rPr>
              <a:t>8</a:t>
            </a:r>
            <a:r>
              <a:rPr lang="en-US" altLang="ja-JP" sz="2400">
                <a:solidFill>
                  <a:srgbClr val="0000FF"/>
                </a:solidFill>
              </a:rPr>
              <a:t>)</a:t>
            </a:r>
            <a:r>
              <a:rPr lang="ja-JP" altLang="en-US" sz="2400">
                <a:solidFill>
                  <a:srgbClr val="0000FF"/>
                </a:solidFill>
              </a:rPr>
              <a:t>の元である）</a:t>
            </a:r>
            <a:r>
              <a:rPr lang="ja-JP" altLang="en-US" sz="2400"/>
              <a:t>。したがって、左図のように</a:t>
            </a:r>
            <a:r>
              <a:rPr lang="en-US" altLang="ja-JP" sz="2400"/>
              <a:t>8</a:t>
            </a:r>
            <a:r>
              <a:rPr lang="ja-JP" altLang="en-US" sz="2400"/>
              <a:t>ビット毎に順に区切ったモジュールの組をブロックと呼ぶことにすれば、型番</a:t>
            </a:r>
            <a:r>
              <a:rPr lang="en-US" altLang="ja-JP" sz="2400"/>
              <a:t>1</a:t>
            </a:r>
            <a:r>
              <a:rPr lang="ja-JP" altLang="en-US" sz="2400"/>
              <a:t>で誤り訂正レベルが</a:t>
            </a:r>
            <a:r>
              <a:rPr lang="en-US" altLang="ja-JP" sz="2400"/>
              <a:t>L</a:t>
            </a:r>
            <a:r>
              <a:rPr lang="ja-JP" altLang="en-US" sz="2400"/>
              <a:t>のとき、</a:t>
            </a:r>
            <a:r>
              <a:rPr lang="en-US" altLang="ja-JP" sz="2400"/>
              <a:t>2</a:t>
            </a:r>
            <a:r>
              <a:rPr lang="ja-JP" altLang="en-US" sz="2400"/>
              <a:t>ブロック以内の塗り間違いであれば、読み取ったデータは誤り訂正され、正しいデータが得られる。</a:t>
            </a:r>
          </a:p>
        </p:txBody>
      </p:sp>
    </p:spTree>
    <p:extLst>
      <p:ext uri="{BB962C8B-B14F-4D97-AF65-F5344CB8AC3E}">
        <p14:creationId xmlns:p14="http://schemas.microsoft.com/office/powerpoint/2010/main" val="7833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コード作成時の注意事項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/>
              <a:t>モジュール（セル）が正方形になるように、サイズは必ず（（型番</a:t>
            </a:r>
            <a:r>
              <a:rPr lang="en-US" altLang="ja-JP"/>
              <a:t>×4</a:t>
            </a:r>
            <a:r>
              <a:rPr lang="ja-JP" altLang="en-US"/>
              <a:t>＋</a:t>
            </a:r>
            <a:r>
              <a:rPr lang="en-US" altLang="ja-JP"/>
              <a:t>17</a:t>
            </a:r>
            <a:r>
              <a:rPr lang="ja-JP" altLang="en-US"/>
              <a:t>）＋</a:t>
            </a:r>
            <a:r>
              <a:rPr lang="en-US" altLang="ja-JP"/>
              <a:t>4×2</a:t>
            </a:r>
            <a:r>
              <a:rPr lang="ja-JP" altLang="en-US"/>
              <a:t>）の倍数にする</a:t>
            </a:r>
          </a:p>
          <a:p>
            <a:pPr>
              <a:lnSpc>
                <a:spcPct val="90000"/>
              </a:lnSpc>
            </a:pPr>
            <a:r>
              <a:rPr lang="ja-JP" altLang="en-US"/>
              <a:t>モジュール（セル）の白黒がはっきりするように、</a:t>
            </a:r>
            <a:r>
              <a:rPr lang="en-US" altLang="ja-JP"/>
              <a:t>GIF</a:t>
            </a:r>
            <a:r>
              <a:rPr lang="ja-JP" altLang="en-US"/>
              <a:t>形式または</a:t>
            </a:r>
            <a:r>
              <a:rPr lang="en-US" altLang="ja-JP"/>
              <a:t>PNG</a:t>
            </a:r>
            <a:r>
              <a:rPr lang="ja-JP" altLang="en-US"/>
              <a:t>形式で保存する（</a:t>
            </a:r>
            <a:r>
              <a:rPr lang="en-US" altLang="ja-JP"/>
              <a:t>JPG</a:t>
            </a:r>
            <a:r>
              <a:rPr lang="ja-JP" altLang="en-US"/>
              <a:t>で保存するとモジュールのエッジがぼやけるので、</a:t>
            </a:r>
            <a:r>
              <a:rPr lang="en-US" altLang="ja-JP"/>
              <a:t>JPG</a:t>
            </a:r>
            <a:r>
              <a:rPr lang="ja-JP" altLang="en-US"/>
              <a:t>形式では保存しない）</a:t>
            </a:r>
          </a:p>
          <a:p>
            <a:pPr>
              <a:lnSpc>
                <a:spcPct val="90000"/>
              </a:lnSpc>
            </a:pPr>
            <a:r>
              <a:rPr lang="ja-JP" altLang="en-US"/>
              <a:t>カメラの性能上（解像度およびレンズ性能）、あまり大きな型番の</a:t>
            </a:r>
            <a:r>
              <a:rPr lang="en-US" altLang="ja-JP"/>
              <a:t>QR</a:t>
            </a:r>
            <a:r>
              <a:rPr lang="ja-JP" altLang="en-US"/>
              <a:t>コードを作成しない</a:t>
            </a:r>
            <a:br>
              <a:rPr lang="ja-JP" altLang="en-US"/>
            </a:br>
            <a:r>
              <a:rPr lang="ja-JP" altLang="en-US"/>
              <a:t>　</a:t>
            </a:r>
            <a:r>
              <a:rPr lang="en-US" altLang="ja-JP"/>
              <a:t>⇒</a:t>
            </a:r>
            <a:r>
              <a:rPr lang="ja-JP" altLang="en-US"/>
              <a:t>情報を減らすか、または分割する</a:t>
            </a:r>
          </a:p>
        </p:txBody>
      </p:sp>
    </p:spTree>
    <p:extLst>
      <p:ext uri="{BB962C8B-B14F-4D97-AF65-F5344CB8AC3E}">
        <p14:creationId xmlns:p14="http://schemas.microsoft.com/office/powerpoint/2010/main" val="299155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QR</a:t>
            </a:r>
            <a:r>
              <a:rPr lang="ja-JP" altLang="en-US"/>
              <a:t>コード作成時における失敗例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8218488" cy="1079500"/>
          </a:xfrm>
        </p:spPr>
        <p:txBody>
          <a:bodyPr/>
          <a:lstStyle/>
          <a:p>
            <a:r>
              <a:rPr lang="ja-JP" altLang="en-US" sz="2800"/>
              <a:t>サイズが必ず（（型番</a:t>
            </a:r>
            <a:r>
              <a:rPr lang="en-US" altLang="ja-JP" sz="2800"/>
              <a:t>×4</a:t>
            </a:r>
            <a:r>
              <a:rPr lang="ja-JP" altLang="en-US" sz="2800"/>
              <a:t>＋</a:t>
            </a:r>
            <a:r>
              <a:rPr lang="en-US" altLang="ja-JP" sz="2800"/>
              <a:t>17</a:t>
            </a:r>
            <a:r>
              <a:rPr lang="ja-JP" altLang="en-US" sz="2800"/>
              <a:t>）＋</a:t>
            </a:r>
            <a:r>
              <a:rPr lang="en-US" altLang="ja-JP" sz="2800"/>
              <a:t>4×2</a:t>
            </a:r>
            <a:r>
              <a:rPr lang="ja-JP" altLang="en-US" sz="2800"/>
              <a:t>）の倍数となるよう、単純（線形）に拡大縮小する</a:t>
            </a:r>
          </a:p>
        </p:txBody>
      </p:sp>
      <p:pic>
        <p:nvPicPr>
          <p:cNvPr id="182276" name="Picture 4" descr="qrcode幸山研究室_拡大縮小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47813" y="3105150"/>
            <a:ext cx="2371725" cy="2371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2277" name="Picture 5" descr="qrcode幸山研究室_エッジぼけ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4463" y="3105150"/>
            <a:ext cx="2371725" cy="2371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971550" y="5876925"/>
            <a:ext cx="331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2400"/>
              <a:t>拡大縮小を繰り返した例</a:t>
            </a:r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4837113" y="5876925"/>
            <a:ext cx="3335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ja-JP" altLang="en-US" sz="2400"/>
              <a:t>単純に拡大しなかった例</a:t>
            </a: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23343966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変り種</a:t>
            </a:r>
            <a:r>
              <a:rPr lang="en-US" altLang="ja-JP"/>
              <a:t>QR</a:t>
            </a:r>
            <a:r>
              <a:rPr lang="ja-JP" altLang="en-US"/>
              <a:t>コードを作ってみる（</a:t>
            </a:r>
            <a:r>
              <a:rPr lang="en-US" altLang="ja-JP"/>
              <a:t>1</a:t>
            </a:r>
            <a:r>
              <a:rPr lang="ja-JP" altLang="en-US"/>
              <a:t>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728911"/>
            <a:ext cx="2800350" cy="28003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026" y="2728911"/>
            <a:ext cx="28003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439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変り種</a:t>
            </a:r>
            <a:r>
              <a:rPr lang="en-US" altLang="ja-JP"/>
              <a:t>QR</a:t>
            </a:r>
            <a:r>
              <a:rPr lang="ja-JP" altLang="en-US"/>
              <a:t>コードを作ってみる（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995738" y="1557338"/>
            <a:ext cx="4897437" cy="4895850"/>
          </a:xfrm>
        </p:spPr>
        <p:txBody>
          <a:bodyPr/>
          <a:lstStyle/>
          <a:p>
            <a:r>
              <a:rPr lang="ja-JP" altLang="en-US" sz="2400"/>
              <a:t>型番：</a:t>
            </a:r>
            <a:r>
              <a:rPr lang="en-US" altLang="ja-JP" sz="2400"/>
              <a:t>6</a:t>
            </a:r>
            <a:r>
              <a:rPr lang="ja-JP" altLang="en-US" sz="2400"/>
              <a:t>（</a:t>
            </a:r>
            <a:r>
              <a:rPr lang="en-US" altLang="ja-JP" sz="2400"/>
              <a:t>41×41</a:t>
            </a:r>
            <a:r>
              <a:rPr lang="ja-JP" altLang="en-US" sz="2400"/>
              <a:t>）</a:t>
            </a:r>
          </a:p>
          <a:p>
            <a:r>
              <a:rPr lang="ja-JP" altLang="en-US" sz="2400"/>
              <a:t>誤り訂正レベル：</a:t>
            </a:r>
            <a:r>
              <a:rPr lang="en-US" altLang="ja-JP" sz="2400"/>
              <a:t>H</a:t>
            </a:r>
            <a:r>
              <a:rPr lang="ja-JP" altLang="en-US" sz="2400"/>
              <a:t>（</a:t>
            </a:r>
            <a:r>
              <a:rPr lang="en-US" altLang="ja-JP" sz="2400"/>
              <a:t>30%</a:t>
            </a:r>
            <a:r>
              <a:rPr lang="ja-JP" altLang="en-US" sz="2400"/>
              <a:t>）</a:t>
            </a:r>
          </a:p>
          <a:p>
            <a:r>
              <a:rPr lang="ja-JP" altLang="en-US" sz="2400"/>
              <a:t>データ数：</a:t>
            </a:r>
            <a:r>
              <a:rPr lang="en-US" altLang="ja-JP" sz="2400"/>
              <a:t>60</a:t>
            </a:r>
            <a:r>
              <a:rPr lang="ja-JP" altLang="en-US" sz="2400"/>
              <a:t>ブロック</a:t>
            </a:r>
          </a:p>
          <a:p>
            <a:r>
              <a:rPr lang="ja-JP" altLang="en-US" sz="2400"/>
              <a:t>誤り訂正コード語数：</a:t>
            </a:r>
            <a:r>
              <a:rPr lang="en-US" altLang="ja-JP" sz="2400"/>
              <a:t>112</a:t>
            </a:r>
            <a:r>
              <a:rPr lang="ja-JP" altLang="en-US" sz="2400"/>
              <a:t>ブロック</a:t>
            </a:r>
          </a:p>
          <a:p>
            <a:r>
              <a:rPr lang="ja-JP" altLang="en-US" sz="2400"/>
              <a:t>（最大）誤り訂正数：</a:t>
            </a:r>
            <a:r>
              <a:rPr lang="en-US" altLang="ja-JP" sz="2400"/>
              <a:t>56</a:t>
            </a:r>
            <a:r>
              <a:rPr lang="ja-JP" altLang="en-US" sz="2400"/>
              <a:t>ブロック</a:t>
            </a:r>
          </a:p>
          <a:p>
            <a:r>
              <a:rPr lang="ja-JP" altLang="en-US" sz="2400"/>
              <a:t>データおよび誤り訂正コード語の領域（</a:t>
            </a:r>
            <a:r>
              <a:rPr lang="en-US" altLang="ja-JP" sz="2400"/>
              <a:t>60+112</a:t>
            </a:r>
            <a:r>
              <a:rPr lang="ja-JP" altLang="en-US" sz="2400"/>
              <a:t>＝</a:t>
            </a:r>
            <a:r>
              <a:rPr lang="en-US" altLang="ja-JP" sz="2400"/>
              <a:t>172</a:t>
            </a:r>
            <a:r>
              <a:rPr lang="ja-JP" altLang="en-US" sz="2400"/>
              <a:t>）の</a:t>
            </a:r>
            <a:r>
              <a:rPr lang="en-US" altLang="ja-JP" sz="2400"/>
              <a:t>30%</a:t>
            </a:r>
            <a:r>
              <a:rPr lang="ja-JP" altLang="en-US" sz="2400"/>
              <a:t>（</a:t>
            </a:r>
            <a:r>
              <a:rPr lang="en-US" altLang="ja-JP" sz="2400"/>
              <a:t>56</a:t>
            </a:r>
            <a:r>
              <a:rPr lang="ja-JP" altLang="en-US" sz="2400"/>
              <a:t>ブロック）以下の画像を重ね合わせる</a:t>
            </a:r>
            <a:br>
              <a:rPr lang="ja-JP" altLang="en-US" sz="2400"/>
            </a:br>
            <a:r>
              <a:rPr lang="ja-JP" altLang="en-US" sz="2400"/>
              <a:t/>
            </a:r>
            <a:br>
              <a:rPr lang="ja-JP" altLang="en-US" sz="2400"/>
            </a:br>
            <a:r>
              <a:rPr lang="en-US" altLang="ja-JP" sz="2400"/>
              <a:t>56÷172</a:t>
            </a:r>
            <a:r>
              <a:rPr lang="ja-JP" altLang="en-US" sz="2400"/>
              <a:t>＝</a:t>
            </a:r>
            <a:r>
              <a:rPr lang="en-US" altLang="ja-JP" sz="2400"/>
              <a:t>0.325</a:t>
            </a:r>
            <a:r>
              <a:rPr lang="ja-JP" altLang="en-US" sz="2400"/>
              <a:t>・・・</a:t>
            </a: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684213" y="5013325"/>
            <a:ext cx="28082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誤り訂正機能を犠牲にした</a:t>
            </a:r>
            <a:r>
              <a:rPr lang="en-US" altLang="ja-JP" sz="2400"/>
              <a:t>QR</a:t>
            </a:r>
            <a:r>
              <a:rPr lang="ja-JP" altLang="en-US" sz="2400"/>
              <a:t>コード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5" y="1772816"/>
            <a:ext cx="280035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5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0000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2670</TotalTime>
  <Words>581</Words>
  <Application>Microsoft Office PowerPoint</Application>
  <PresentationFormat>画面に合わせる (4:3)</PresentationFormat>
  <Paragraphs>102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ＭＳ Ｐ明朝</vt:lpstr>
      <vt:lpstr>Arial</vt:lpstr>
      <vt:lpstr>Times New Roman</vt:lpstr>
      <vt:lpstr>Wingdings</vt:lpstr>
      <vt:lpstr>Pixel</vt:lpstr>
      <vt:lpstr>情報数理特論B</vt:lpstr>
      <vt:lpstr>誤り訂正符号理論（講義後半）</vt:lpstr>
      <vt:lpstr>マスク処理</vt:lpstr>
      <vt:lpstr>マスク処理（排他的論理和）</vt:lpstr>
      <vt:lpstr>少しは間違えて塗ってもOK</vt:lpstr>
      <vt:lpstr>QRコード作成時の注意事項</vt:lpstr>
      <vt:lpstr>QRコード作成時における失敗例</vt:lpstr>
      <vt:lpstr>変り種QRコードを作ってみる（1）</vt:lpstr>
      <vt:lpstr>変り種QRコードを作ってみる（2）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情報数理特論</dc:title>
  <dc:subject>QRコードを作ろう!</dc:subject>
  <dc:creator>幸山直人</dc:creator>
  <cp:lastModifiedBy>KOUYAMA Naoto</cp:lastModifiedBy>
  <cp:revision>262</cp:revision>
  <dcterms:created xsi:type="dcterms:W3CDTF">1601-01-01T00:00:00Z</dcterms:created>
  <dcterms:modified xsi:type="dcterms:W3CDTF">2019-05-22T03:13:41Z</dcterms:modified>
</cp:coreProperties>
</file>