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411" r:id="rId2"/>
    <p:sldId id="517" r:id="rId3"/>
    <p:sldId id="413" r:id="rId4"/>
    <p:sldId id="416" r:id="rId5"/>
    <p:sldId id="492" r:id="rId6"/>
    <p:sldId id="415" r:id="rId7"/>
    <p:sldId id="491" r:id="rId8"/>
    <p:sldId id="414" r:id="rId9"/>
    <p:sldId id="520" r:id="rId10"/>
    <p:sldId id="496" r:id="rId11"/>
    <p:sldId id="497" r:id="rId12"/>
    <p:sldId id="417" r:id="rId13"/>
    <p:sldId id="418" r:id="rId14"/>
    <p:sldId id="419" r:id="rId15"/>
    <p:sldId id="427" r:id="rId16"/>
    <p:sldId id="421" r:id="rId17"/>
    <p:sldId id="422" r:id="rId18"/>
    <p:sldId id="423" r:id="rId19"/>
    <p:sldId id="478" r:id="rId20"/>
    <p:sldId id="368" r:id="rId21"/>
    <p:sldId id="512" r:id="rId22"/>
    <p:sldId id="289" r:id="rId23"/>
    <p:sldId id="514" r:id="rId24"/>
    <p:sldId id="508" r:id="rId25"/>
    <p:sldId id="513" r:id="rId26"/>
    <p:sldId id="515" r:id="rId27"/>
    <p:sldId id="516" r:id="rId28"/>
    <p:sldId id="300" r:id="rId29"/>
    <p:sldId id="477" r:id="rId30"/>
    <p:sldId id="501" r:id="rId31"/>
    <p:sldId id="502" r:id="rId32"/>
    <p:sldId id="459" r:id="rId33"/>
    <p:sldId id="312" r:id="rId34"/>
    <p:sldId id="356" r:id="rId35"/>
    <p:sldId id="345" r:id="rId36"/>
    <p:sldId id="354" r:id="rId37"/>
    <p:sldId id="518" r:id="rId38"/>
    <p:sldId id="313" r:id="rId39"/>
    <p:sldId id="314" r:id="rId40"/>
    <p:sldId id="318" r:id="rId41"/>
    <p:sldId id="317" r:id="rId42"/>
    <p:sldId id="487" r:id="rId43"/>
    <p:sldId id="519" r:id="rId44"/>
    <p:sldId id="480" r:id="rId45"/>
  </p:sldIdLst>
  <p:sldSz cx="9144000" cy="6858000" type="screen4x3"/>
  <p:notesSz cx="6858000" cy="9144000"/>
  <p:defaultTextStyle>
    <a:defPPr>
      <a:defRPr lang="en-US"/>
    </a:defPPr>
    <a:lvl1pPr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00FF"/>
    <a:srgbClr val="009900"/>
    <a:srgbClr val="DEDEDE"/>
    <a:srgbClr val="C0C0C0"/>
    <a:srgbClr val="9966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746" autoAdjust="0"/>
  </p:normalViewPr>
  <p:slideViewPr>
    <p:cSldViewPr>
      <p:cViewPr varScale="1">
        <p:scale>
          <a:sx n="81" d="100"/>
          <a:sy n="81" d="100"/>
        </p:scale>
        <p:origin x="149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ja-JP"/>
          </a:p>
        </p:txBody>
      </p:sp>
      <p:sp>
        <p:nvSpPr>
          <p:cNvPr id="983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ja-JP"/>
          </a:p>
        </p:txBody>
      </p:sp>
      <p:sp>
        <p:nvSpPr>
          <p:cNvPr id="983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ja-JP"/>
          </a:p>
        </p:txBody>
      </p:sp>
      <p:sp>
        <p:nvSpPr>
          <p:cNvPr id="983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94491F1F-E163-45D5-A229-2D7AF5C64BE1}" type="slidenum">
              <a:rPr lang="ja-JP" altLang="en-US"/>
              <a:pPr/>
              <a:t>‹#›</a:t>
            </a:fld>
            <a:endParaRPr lang="en-US" altLang="ja-JP"/>
          </a:p>
        </p:txBody>
      </p:sp>
    </p:spTree>
    <p:extLst>
      <p:ext uri="{BB962C8B-B14F-4D97-AF65-F5344CB8AC3E}">
        <p14:creationId xmlns:p14="http://schemas.microsoft.com/office/powerpoint/2010/main" val="335169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ja-JP"/>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ja-JP"/>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ja-JP"/>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388707CC-BC3D-4C06-B364-1F55B28B2B74}" type="slidenum">
              <a:rPr lang="ja-JP" altLang="en-US"/>
              <a:pPr/>
              <a:t>‹#›</a:t>
            </a:fld>
            <a:endParaRPr lang="en-US" altLang="ja-JP"/>
          </a:p>
        </p:txBody>
      </p:sp>
    </p:spTree>
    <p:extLst>
      <p:ext uri="{BB962C8B-B14F-4D97-AF65-F5344CB8AC3E}">
        <p14:creationId xmlns:p14="http://schemas.microsoft.com/office/powerpoint/2010/main" val="39799500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4423A-E9E8-459F-A6E0-8BEA1A4B9887}" type="slidenum">
              <a:rPr lang="ja-JP" altLang="en-US"/>
              <a:pPr/>
              <a:t>1</a:t>
            </a:fld>
            <a:endParaRPr lang="en-US" altLang="ja-JP"/>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0571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00FF7-2EA6-46B0-8790-5CA042917620}" type="slidenum">
              <a:rPr lang="ja-JP" altLang="en-US"/>
              <a:pPr/>
              <a:t>13</a:t>
            </a:fld>
            <a:endParaRPr lang="en-US" altLang="ja-JP"/>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ja-JP" altLang="en-US" dirty="0"/>
              <a:t>型番：６（４１），誤り訂正レベル：Ｈ，２００％</a:t>
            </a:r>
            <a:endParaRPr lang="en-US" altLang="ja-JP" dirty="0"/>
          </a:p>
        </p:txBody>
      </p:sp>
    </p:spTree>
    <p:extLst>
      <p:ext uri="{BB962C8B-B14F-4D97-AF65-F5344CB8AC3E}">
        <p14:creationId xmlns:p14="http://schemas.microsoft.com/office/powerpoint/2010/main" val="351110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7DDCF-2DE2-4FD6-8727-A0AF318D2C16}" type="slidenum">
              <a:rPr lang="ja-JP" altLang="en-US"/>
              <a:pPr/>
              <a:t>14</a:t>
            </a:fld>
            <a:endParaRPr lang="en-US" altLang="ja-JP"/>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77106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C6B8DF-F8E2-43E9-8487-BC3B194344A1}" type="slidenum">
              <a:rPr lang="ja-JP" altLang="en-US"/>
              <a:pPr/>
              <a:t>15</a:t>
            </a:fld>
            <a:endParaRPr lang="en-US" altLang="ja-JP"/>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608781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CB59E-A218-4EAF-8AB0-9E2E9447E065}" type="slidenum">
              <a:rPr lang="ja-JP" altLang="en-US"/>
              <a:pPr/>
              <a:t>16</a:t>
            </a:fld>
            <a:endParaRPr lang="en-US" altLang="ja-JP"/>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25007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AC29-160B-47E2-89E2-A1695FD9EBA4}" type="slidenum">
              <a:rPr lang="ja-JP" altLang="en-US"/>
              <a:pPr/>
              <a:t>17</a:t>
            </a:fld>
            <a:endParaRPr lang="en-US" altLang="ja-JP"/>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1112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12397-9C99-4C79-B568-792CE9CE4332}" type="slidenum">
              <a:rPr lang="ja-JP" altLang="en-US"/>
              <a:pPr/>
              <a:t>18</a:t>
            </a:fld>
            <a:endParaRPr lang="en-US" altLang="ja-JP"/>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24847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EDEDA-87BD-4D87-8B00-A5FC67BA0F1B}" type="slidenum">
              <a:rPr lang="ja-JP" altLang="en-US"/>
              <a:pPr/>
              <a:t>19</a:t>
            </a:fld>
            <a:endParaRPr lang="en-US" altLang="ja-JP"/>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27801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394A7-89D3-4172-8CCB-EE2C44BD51DE}" type="slidenum">
              <a:rPr lang="ja-JP" altLang="en-US"/>
              <a:pPr/>
              <a:t>20</a:t>
            </a:fld>
            <a:endParaRPr lang="en-US" altLang="ja-JP"/>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31439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8CF70-2B69-4A08-BAF2-C47236D269E7}" type="slidenum">
              <a:rPr lang="ja-JP" altLang="en-US"/>
              <a:pPr/>
              <a:t>22</a:t>
            </a:fld>
            <a:endParaRPr lang="en-US" altLang="ja-JP"/>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0862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E878D-0074-427C-B2AC-E2F148E7C50A}" type="slidenum">
              <a:rPr lang="ja-JP" altLang="en-US"/>
              <a:pPr/>
              <a:t>28</a:t>
            </a:fld>
            <a:endParaRPr lang="en-US" altLang="ja-JP"/>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33792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64D6F-9FB4-4BFD-9673-D50403494838}" type="slidenum">
              <a:rPr lang="ja-JP" altLang="en-US"/>
              <a:pPr/>
              <a:t>3</a:t>
            </a:fld>
            <a:endParaRPr lang="en-US" altLang="ja-JP"/>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ja-JP" altLang="en-US" dirty="0"/>
              <a:t>型番：６（４１），誤り訂正レベル：Ｈ，２００％</a:t>
            </a:r>
            <a:endParaRPr lang="en-US" altLang="ja-JP" dirty="0"/>
          </a:p>
        </p:txBody>
      </p:sp>
    </p:spTree>
    <p:extLst>
      <p:ext uri="{BB962C8B-B14F-4D97-AF65-F5344CB8AC3E}">
        <p14:creationId xmlns:p14="http://schemas.microsoft.com/office/powerpoint/2010/main" val="355426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77525-22BE-4F4C-A926-18AFEDF9DF49}" type="slidenum">
              <a:rPr lang="ja-JP" altLang="en-US"/>
              <a:pPr/>
              <a:t>33</a:t>
            </a:fld>
            <a:endParaRPr lang="en-US" altLang="ja-JP"/>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ja-JP" altLang="en-US"/>
              <a:t>型番：１（２１）</a:t>
            </a:r>
            <a:endParaRPr lang="en-US" altLang="ja-JP"/>
          </a:p>
          <a:p>
            <a:endParaRPr lang="ja-JP" altLang="en-US"/>
          </a:p>
        </p:txBody>
      </p:sp>
    </p:spTree>
    <p:extLst>
      <p:ext uri="{BB962C8B-B14F-4D97-AF65-F5344CB8AC3E}">
        <p14:creationId xmlns:p14="http://schemas.microsoft.com/office/powerpoint/2010/main" val="2999727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7AC51-3349-4BAB-8D4E-6D9111F677CF}" type="slidenum">
              <a:rPr lang="ja-JP" altLang="en-US"/>
              <a:pPr/>
              <a:t>34</a:t>
            </a:fld>
            <a:endParaRPr lang="en-US" altLang="ja-JP"/>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2704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45A44-FD77-48F4-BCFA-E1CC6C665B33}" type="slidenum">
              <a:rPr lang="ja-JP" altLang="en-US"/>
              <a:pPr/>
              <a:t>35</a:t>
            </a:fld>
            <a:endParaRPr lang="en-US" altLang="ja-JP"/>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ja-JP" altLang="en-US" dirty="0"/>
              <a:t>型番：７（４５），誤り訂正レベル：Ｌ</a:t>
            </a:r>
            <a:endParaRPr lang="en-US" altLang="ja-JP" dirty="0"/>
          </a:p>
          <a:p>
            <a:endParaRPr lang="ja-JP" altLang="en-US" dirty="0"/>
          </a:p>
        </p:txBody>
      </p:sp>
    </p:spTree>
    <p:extLst>
      <p:ext uri="{BB962C8B-B14F-4D97-AF65-F5344CB8AC3E}">
        <p14:creationId xmlns:p14="http://schemas.microsoft.com/office/powerpoint/2010/main" val="236929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5D828-6390-42E2-A5DE-1463E4A7AAFD}" type="slidenum">
              <a:rPr lang="ja-JP" altLang="en-US"/>
              <a:pPr/>
              <a:t>36</a:t>
            </a:fld>
            <a:endParaRPr lang="en-US" altLang="ja-JP"/>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257656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9F595-5CD7-450F-B256-12E1D3B3323B}" type="slidenum">
              <a:rPr lang="ja-JP" altLang="en-US"/>
              <a:pPr/>
              <a:t>37</a:t>
            </a:fld>
            <a:endParaRPr lang="en-US" altLang="ja-JP"/>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ja-JP" altLang="en-US"/>
              <a:t>型番：１（２１）</a:t>
            </a:r>
            <a:endParaRPr lang="en-US" altLang="ja-JP"/>
          </a:p>
          <a:p>
            <a:endParaRPr lang="ja-JP" altLang="en-US"/>
          </a:p>
        </p:txBody>
      </p:sp>
    </p:spTree>
    <p:extLst>
      <p:ext uri="{BB962C8B-B14F-4D97-AF65-F5344CB8AC3E}">
        <p14:creationId xmlns:p14="http://schemas.microsoft.com/office/powerpoint/2010/main" val="29700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B2D10-F383-4E65-B3DA-ECCC2BC8D544}" type="slidenum">
              <a:rPr lang="ja-JP" altLang="en-US"/>
              <a:pPr/>
              <a:t>38</a:t>
            </a:fld>
            <a:endParaRPr lang="en-US" altLang="ja-JP"/>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559409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226D5-ADCC-4EDA-B53C-F3C3FBEC2C8A}" type="slidenum">
              <a:rPr lang="ja-JP" altLang="en-US"/>
              <a:pPr/>
              <a:t>39</a:t>
            </a:fld>
            <a:endParaRPr lang="en-US" altLang="ja-JP"/>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005113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0432A-FC00-4044-9334-568EF344B5AD}" type="slidenum">
              <a:rPr lang="ja-JP" altLang="en-US"/>
              <a:pPr/>
              <a:t>40</a:t>
            </a:fld>
            <a:endParaRPr lang="en-US" altLang="ja-JP"/>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819887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C27BF-C90E-4EC3-946B-CF236C602246}" type="slidenum">
              <a:rPr lang="ja-JP" altLang="en-US"/>
              <a:pPr/>
              <a:t>41</a:t>
            </a:fld>
            <a:endParaRPr lang="en-US" altLang="ja-JP"/>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721455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9F595-5CD7-450F-B256-12E1D3B3323B}" type="slidenum">
              <a:rPr lang="ja-JP" altLang="en-US"/>
              <a:pPr/>
              <a:t>43</a:t>
            </a:fld>
            <a:endParaRPr lang="en-US" altLang="ja-JP"/>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ja-JP" altLang="en-US"/>
              <a:t>型番：１（２１）</a:t>
            </a:r>
            <a:endParaRPr lang="en-US" altLang="ja-JP"/>
          </a:p>
          <a:p>
            <a:endParaRPr lang="ja-JP" altLang="en-US"/>
          </a:p>
        </p:txBody>
      </p:sp>
    </p:spTree>
    <p:extLst>
      <p:ext uri="{BB962C8B-B14F-4D97-AF65-F5344CB8AC3E}">
        <p14:creationId xmlns:p14="http://schemas.microsoft.com/office/powerpoint/2010/main" val="73609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5A770-E599-4E72-94B5-AFE1CB4F95D9}" type="slidenum">
              <a:rPr lang="ja-JP" altLang="en-US"/>
              <a:pPr/>
              <a:t>4</a:t>
            </a:fld>
            <a:endParaRPr lang="en-US" altLang="ja-JP"/>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r>
              <a:rPr lang="ja-JP" altLang="en-US" dirty="0"/>
              <a:t>型番：６（４１），誤り訂正レベル：Ｈ，２５０％</a:t>
            </a:r>
            <a:endParaRPr lang="en-US" altLang="ja-JP" dirty="0"/>
          </a:p>
          <a:p>
            <a:endParaRPr lang="ja-JP" altLang="en-US" dirty="0"/>
          </a:p>
        </p:txBody>
      </p:sp>
    </p:spTree>
    <p:extLst>
      <p:ext uri="{BB962C8B-B14F-4D97-AF65-F5344CB8AC3E}">
        <p14:creationId xmlns:p14="http://schemas.microsoft.com/office/powerpoint/2010/main" val="1312796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B1D90-159D-4E37-A1A8-EE296C5F0F1B}" type="slidenum">
              <a:rPr lang="ja-JP" altLang="en-US"/>
              <a:pPr/>
              <a:t>44</a:t>
            </a:fld>
            <a:endParaRPr lang="en-US" altLang="ja-JP"/>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79951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スタック型とマトリックス型</a:t>
            </a:r>
          </a:p>
        </p:txBody>
      </p:sp>
      <p:sp>
        <p:nvSpPr>
          <p:cNvPr id="4" name="スライド番号プレースホルダー 3"/>
          <p:cNvSpPr>
            <a:spLocks noGrp="1"/>
          </p:cNvSpPr>
          <p:nvPr>
            <p:ph type="sldNum" sz="quarter" idx="5"/>
          </p:nvPr>
        </p:nvSpPr>
        <p:spPr/>
        <p:txBody>
          <a:bodyPr/>
          <a:lstStyle/>
          <a:p>
            <a:fld id="{388707CC-BC3D-4C06-B364-1F55B28B2B74}" type="slidenum">
              <a:rPr lang="ja-JP" altLang="en-US" smtClean="0"/>
              <a:pPr/>
              <a:t>5</a:t>
            </a:fld>
            <a:endParaRPr lang="en-US" altLang="ja-JP"/>
          </a:p>
        </p:txBody>
      </p:sp>
    </p:spTree>
    <p:extLst>
      <p:ext uri="{BB962C8B-B14F-4D97-AF65-F5344CB8AC3E}">
        <p14:creationId xmlns:p14="http://schemas.microsoft.com/office/powerpoint/2010/main" val="131764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C1D97-DA79-4D0B-9B53-BBE91D172955}" type="slidenum">
              <a:rPr lang="ja-JP" altLang="en-US"/>
              <a:pPr/>
              <a:t>6</a:t>
            </a:fld>
            <a:endParaRPr lang="en-US" altLang="ja-JP"/>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16498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9194A-D2CB-4420-B2D7-73688613B225}" type="slidenum">
              <a:rPr lang="ja-JP" altLang="en-US"/>
              <a:pPr/>
              <a:t>8</a:t>
            </a:fld>
            <a:endParaRPr lang="en-US" altLang="ja-JP"/>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25635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1BCDF-FA30-4789-B81B-2B43AA120239}" type="slidenum">
              <a:rPr lang="ja-JP" altLang="en-US"/>
              <a:pPr/>
              <a:t>10</a:t>
            </a:fld>
            <a:endParaRPr lang="en-US" altLang="ja-JP"/>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22362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D7828-D939-481D-BC63-E8E60B371D9E}" type="slidenum">
              <a:rPr lang="ja-JP" altLang="en-US"/>
              <a:pPr/>
              <a:t>11</a:t>
            </a:fld>
            <a:endParaRPr lang="en-US" altLang="ja-JP"/>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ja-JP" altLang="en-US"/>
              <a:t>型番：７（４５），誤り訂正レベル：Ｌ</a:t>
            </a:r>
            <a:endParaRPr lang="en-US" altLang="ja-JP"/>
          </a:p>
          <a:p>
            <a:r>
              <a:rPr lang="ja-JP" altLang="en-US"/>
              <a:t>型番：７（２９），誤り訂正レベル：Ｌ</a:t>
            </a:r>
            <a:endParaRPr lang="en-US" altLang="ja-JP"/>
          </a:p>
          <a:p>
            <a:endParaRPr lang="ja-JP" altLang="en-US"/>
          </a:p>
        </p:txBody>
      </p:sp>
    </p:spTree>
    <p:extLst>
      <p:ext uri="{BB962C8B-B14F-4D97-AF65-F5344CB8AC3E}">
        <p14:creationId xmlns:p14="http://schemas.microsoft.com/office/powerpoint/2010/main" val="428428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2B38F-EA93-4AD5-B3C3-8C172464FF03}" type="slidenum">
              <a:rPr lang="ja-JP" altLang="en-US"/>
              <a:pPr/>
              <a:t>12</a:t>
            </a:fld>
            <a:endParaRPr lang="en-US" altLang="ja-JP"/>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817580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35" name="Rectangle 19"/>
          <p:cNvSpPr>
            <a:spLocks noGrp="1" noChangeArrowheads="1"/>
          </p:cNvSpPr>
          <p:nvPr>
            <p:ph type="ctrTitle"/>
          </p:nvPr>
        </p:nvSpPr>
        <p:spPr>
          <a:xfrm>
            <a:off x="3203575" y="2260600"/>
            <a:ext cx="5761038" cy="1168400"/>
          </a:xfrm>
        </p:spPr>
        <p:txBody>
          <a:bodyPr/>
          <a:lstStyle>
            <a:lvl1pPr>
              <a:defRPr sz="5000">
                <a:solidFill>
                  <a:srgbClr val="FFFFFF"/>
                </a:solidFill>
              </a:defRPr>
            </a:lvl1pPr>
          </a:lstStyle>
          <a:p>
            <a:pPr lvl="0"/>
            <a:r>
              <a:rPr lang="ja-JP" altLang="en-US" noProof="0"/>
              <a:t>マスタ タイトルの書式設定</a:t>
            </a:r>
          </a:p>
        </p:txBody>
      </p:sp>
      <p:sp>
        <p:nvSpPr>
          <p:cNvPr id="9236" name="Rectangle 20"/>
          <p:cNvSpPr>
            <a:spLocks noGrp="1" noChangeArrowheads="1"/>
          </p:cNvSpPr>
          <p:nvPr>
            <p:ph type="subTitle" idx="1"/>
          </p:nvPr>
        </p:nvSpPr>
        <p:spPr>
          <a:xfrm>
            <a:off x="3276600" y="4005263"/>
            <a:ext cx="5616575" cy="746125"/>
          </a:xfrm>
        </p:spPr>
        <p:txBody>
          <a:bodyPr/>
          <a:lstStyle>
            <a:lvl1pPr marL="0" indent="0">
              <a:buFont typeface="Wingdings" panose="05000000000000000000" pitchFamily="2" charset="2"/>
              <a:buNone/>
              <a:defRPr sz="3400"/>
            </a:lvl1pPr>
          </a:lstStyle>
          <a:p>
            <a:pPr lvl="0"/>
            <a:r>
              <a:rPr lang="ja-JP" altLang="en-US" noProof="0"/>
              <a:t>マスタ サブタイトルの書式設定</a:t>
            </a:r>
          </a:p>
        </p:txBody>
      </p:sp>
      <p:sp>
        <p:nvSpPr>
          <p:cNvPr id="9237" name="Text Box 21"/>
          <p:cNvSpPr txBox="1">
            <a:spLocks noChangeArrowheads="1"/>
          </p:cNvSpPr>
          <p:nvPr userDrawn="1"/>
        </p:nvSpPr>
        <p:spPr bwMode="auto">
          <a:xfrm>
            <a:off x="5003800" y="5945188"/>
            <a:ext cx="3863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b="1"/>
              <a:t>担当教員： 幸山 直人</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6190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9959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457200"/>
            <a:ext cx="6019800" cy="59959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6391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a:t>マスター タイトルの書式設定</a:t>
            </a:r>
          </a:p>
        </p:txBody>
      </p:sp>
      <p:sp>
        <p:nvSpPr>
          <p:cNvPr id="3" name="オンライン画像のプレースホルダー 2"/>
          <p:cNvSpPr>
            <a:spLocks noGrp="1"/>
          </p:cNvSpPr>
          <p:nvPr>
            <p:ph type="clipArt" sz="half" idx="1"/>
          </p:nvPr>
        </p:nvSpPr>
        <p:spPr>
          <a:xfrm>
            <a:off x="457200" y="1557338"/>
            <a:ext cx="4038600" cy="4895850"/>
          </a:xfrm>
        </p:spPr>
        <p:txBody>
          <a:bodyPr/>
          <a:lstStyle/>
          <a:p>
            <a:endParaRPr lang="ja-JP" altLang="en-US"/>
          </a:p>
        </p:txBody>
      </p:sp>
      <p:sp>
        <p:nvSpPr>
          <p:cNvPr id="4" name="テキスト プレースホルダー 3"/>
          <p:cNvSpPr>
            <a:spLocks noGrp="1"/>
          </p:cNvSpPr>
          <p:nvPr>
            <p:ph type="body" sz="half" idx="2"/>
          </p:nvPr>
        </p:nvSpPr>
        <p:spPr>
          <a:xfrm>
            <a:off x="4648200" y="1557338"/>
            <a:ext cx="4038600" cy="48958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2744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557338"/>
            <a:ext cx="4038600" cy="48958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557338"/>
            <a:ext cx="4038600" cy="2371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4081463"/>
            <a:ext cx="4038600" cy="2371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3787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557338"/>
            <a:ext cx="4038600" cy="48958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557338"/>
            <a:ext cx="4038600" cy="48958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775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557338"/>
            <a:ext cx="8229600" cy="4895850"/>
          </a:xfrm>
        </p:spPr>
        <p:txBody>
          <a:bodyPr/>
          <a:lstStyle/>
          <a:p>
            <a:endParaRPr lang="ja-JP" altLang="en-US"/>
          </a:p>
        </p:txBody>
      </p:sp>
    </p:spTree>
    <p:extLst>
      <p:ext uri="{BB962C8B-B14F-4D97-AF65-F5344CB8AC3E}">
        <p14:creationId xmlns:p14="http://schemas.microsoft.com/office/powerpoint/2010/main" val="377121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557338"/>
            <a:ext cx="4038600" cy="48958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557338"/>
            <a:ext cx="4038600" cy="2371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4081463"/>
            <a:ext cx="4038600" cy="2371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2074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35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Tree>
    <p:extLst>
      <p:ext uri="{BB962C8B-B14F-4D97-AF65-F5344CB8AC3E}">
        <p14:creationId xmlns:p14="http://schemas.microsoft.com/office/powerpoint/2010/main" val="244145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557338"/>
            <a:ext cx="4038600" cy="48958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557338"/>
            <a:ext cx="4038600" cy="48958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55292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58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8195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27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426888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29622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8206" name="Rectangle 14"/>
          <p:cNvSpPr>
            <a:spLocks noGrp="1" noChangeArrowheads="1"/>
          </p:cNvSpPr>
          <p:nvPr>
            <p:ph type="title"/>
          </p:nvPr>
        </p:nvSpPr>
        <p:spPr bwMode="auto">
          <a:xfrm>
            <a:off x="457200" y="457200"/>
            <a:ext cx="82296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207" name="Rectangle 15"/>
          <p:cNvSpPr>
            <a:spLocks noGrp="1" noChangeArrowheads="1"/>
          </p:cNvSpPr>
          <p:nvPr>
            <p:ph type="body" idx="1"/>
          </p:nvPr>
        </p:nvSpPr>
        <p:spPr bwMode="auto">
          <a:xfrm>
            <a:off x="457200" y="1557338"/>
            <a:ext cx="82296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9" name="Text Box 17"/>
          <p:cNvSpPr txBox="1">
            <a:spLocks noChangeArrowheads="1"/>
          </p:cNvSpPr>
          <p:nvPr userDrawn="1"/>
        </p:nvSpPr>
        <p:spPr bwMode="auto">
          <a:xfrm>
            <a:off x="674688" y="38100"/>
            <a:ext cx="8469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kumimoji="0" lang="ja-JP" altLang="en-US" sz="1800" b="1" dirty="0">
                <a:solidFill>
                  <a:schemeClr val="bg1"/>
                </a:solidFill>
              </a:rPr>
              <a:t>アカデミック・インターンシップ　「</a:t>
            </a:r>
            <a:r>
              <a:rPr kumimoji="0" lang="en-US" altLang="ja-JP" sz="1800" b="1" dirty="0">
                <a:solidFill>
                  <a:schemeClr val="bg1"/>
                </a:solidFill>
              </a:rPr>
              <a:t>QR</a:t>
            </a:r>
            <a:r>
              <a:rPr kumimoji="0" lang="ja-JP" altLang="en-US" sz="1800" b="1" dirty="0">
                <a:solidFill>
                  <a:schemeClr val="bg1"/>
                </a:solidFill>
              </a:rPr>
              <a:t>コードの数理」</a:t>
            </a:r>
            <a:endParaRPr lang="en-US" altLang="ja-JP" sz="1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qrcode.com/img/history/chapter1HaraImage.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p:txBody>
          <a:bodyPr/>
          <a:lstStyle/>
          <a:p>
            <a:r>
              <a:rPr lang="ja-JP" altLang="en-US" dirty="0"/>
              <a:t>「</a:t>
            </a:r>
            <a:r>
              <a:rPr lang="en-US" altLang="ja-JP" dirty="0"/>
              <a:t>QR</a:t>
            </a:r>
            <a:r>
              <a:rPr lang="ja-JP" altLang="en-US" dirty="0"/>
              <a:t>コードの数理」</a:t>
            </a:r>
          </a:p>
        </p:txBody>
      </p:sp>
      <p:sp>
        <p:nvSpPr>
          <p:cNvPr id="369667" name="Rectangle 3"/>
          <p:cNvSpPr>
            <a:spLocks noGrp="1" noChangeArrowheads="1"/>
          </p:cNvSpPr>
          <p:nvPr>
            <p:ph type="subTitle" idx="1"/>
          </p:nvPr>
        </p:nvSpPr>
        <p:spPr>
          <a:xfrm>
            <a:off x="2843808" y="4005263"/>
            <a:ext cx="6049367" cy="746125"/>
          </a:xfrm>
        </p:spPr>
        <p:txBody>
          <a:bodyPr/>
          <a:lstStyle/>
          <a:p>
            <a:pPr algn="ctr"/>
            <a:r>
              <a:rPr lang="ja-JP" altLang="en-US" sz="3200" dirty="0"/>
              <a:t>～ </a:t>
            </a:r>
            <a:r>
              <a:rPr lang="en-US" altLang="ja-JP" sz="3200" dirty="0"/>
              <a:t>QR</a:t>
            </a:r>
            <a:r>
              <a:rPr lang="ja-JP" altLang="en-US" sz="3200"/>
              <a:t>コードを作ってみよう </a:t>
            </a:r>
            <a:r>
              <a:rPr lang="ja-JP" altLang="en-US" sz="3200" dirty="0"/>
              <a:t>～</a:t>
            </a:r>
          </a:p>
        </p:txBody>
      </p:sp>
      <p:sp>
        <p:nvSpPr>
          <p:cNvPr id="369668" name="Text Box 4"/>
          <p:cNvSpPr txBox="1">
            <a:spLocks noChangeArrowheads="1"/>
          </p:cNvSpPr>
          <p:nvPr/>
        </p:nvSpPr>
        <p:spPr bwMode="auto">
          <a:xfrm>
            <a:off x="3276600" y="1706563"/>
            <a:ext cx="48958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800" b="1" dirty="0">
                <a:solidFill>
                  <a:schemeClr val="bg1"/>
                </a:solidFill>
              </a:rPr>
              <a:t>アカデミック・インターンシップ</a:t>
            </a:r>
          </a:p>
        </p:txBody>
      </p:sp>
      <p:sp>
        <p:nvSpPr>
          <p:cNvPr id="2" name="テキスト ボックス 1">
            <a:extLst>
              <a:ext uri="{FF2B5EF4-FFF2-40B4-BE49-F238E27FC236}">
                <a16:creationId xmlns:a16="http://schemas.microsoft.com/office/drawing/2014/main" id="{9522174D-394A-408B-416C-6757E86E0408}"/>
              </a:ext>
            </a:extLst>
          </p:cNvPr>
          <p:cNvSpPr txBox="1"/>
          <p:nvPr/>
        </p:nvSpPr>
        <p:spPr>
          <a:xfrm>
            <a:off x="3276600" y="836712"/>
            <a:ext cx="4847802" cy="400110"/>
          </a:xfrm>
          <a:prstGeom prst="rect">
            <a:avLst/>
          </a:prstGeom>
          <a:noFill/>
        </p:spPr>
        <p:txBody>
          <a:bodyPr wrap="none" rtlCol="0">
            <a:spAutoFit/>
          </a:bodyPr>
          <a:lstStyle/>
          <a:p>
            <a:r>
              <a:rPr lang="ja-JP" altLang="en-US" dirty="0"/>
              <a:t>令和</a:t>
            </a:r>
            <a:r>
              <a:rPr lang="en-US" altLang="ja-JP" dirty="0"/>
              <a:t>5</a:t>
            </a:r>
            <a:r>
              <a:rPr lang="ja-JP" altLang="en-US" dirty="0"/>
              <a:t>年度「社会へ羽ばたく</a:t>
            </a:r>
            <a:r>
              <a:rPr lang="en-US" altLang="ja-JP" dirty="0"/>
              <a:t>『17</a:t>
            </a:r>
            <a:r>
              <a:rPr lang="ja-JP" altLang="en-US" dirty="0"/>
              <a:t>歳の挑戦</a:t>
            </a:r>
            <a:r>
              <a:rPr lang="en-US" altLang="ja-JP" dirty="0"/>
              <a:t>』</a:t>
            </a:r>
            <a:r>
              <a:rPr lang="ja-JP" altLang="en-US" dirty="0"/>
              <a:t>」</a:t>
            </a:r>
            <a:endParaRPr kumimoji="1" lang="ja-JP" altLang="en-US" dirty="0"/>
          </a:p>
        </p:txBody>
      </p:sp>
      <p:pic>
        <p:nvPicPr>
          <p:cNvPr id="4" name="図 3">
            <a:extLst>
              <a:ext uri="{FF2B5EF4-FFF2-40B4-BE49-F238E27FC236}">
                <a16:creationId xmlns:a16="http://schemas.microsoft.com/office/drawing/2014/main" id="{666B3654-6B92-FC4B-458C-BBBA4E129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751388"/>
            <a:ext cx="1400175" cy="1400175"/>
          </a:xfrm>
          <a:prstGeom prst="rect">
            <a:avLst/>
          </a:prstGeom>
        </p:spPr>
      </p:pic>
      <p:sp>
        <p:nvSpPr>
          <p:cNvPr id="5" name="テキスト ボックス 4">
            <a:extLst>
              <a:ext uri="{FF2B5EF4-FFF2-40B4-BE49-F238E27FC236}">
                <a16:creationId xmlns:a16="http://schemas.microsoft.com/office/drawing/2014/main" id="{65767BE0-69D0-57FD-098B-AD1C493B17A4}"/>
              </a:ext>
            </a:extLst>
          </p:cNvPr>
          <p:cNvSpPr txBox="1"/>
          <p:nvPr/>
        </p:nvSpPr>
        <p:spPr>
          <a:xfrm>
            <a:off x="1077487" y="6151563"/>
            <a:ext cx="1332416" cy="400110"/>
          </a:xfrm>
          <a:prstGeom prst="rect">
            <a:avLst/>
          </a:prstGeom>
          <a:noFill/>
        </p:spPr>
        <p:txBody>
          <a:bodyPr wrap="none" rtlCol="0">
            <a:spAutoFit/>
          </a:bodyPr>
          <a:lstStyle/>
          <a:p>
            <a:r>
              <a:rPr kumimoji="1" lang="ja-JP" altLang="en-US" dirty="0"/>
              <a:t>特設サイト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ja-JP" altLang="en-US" sz="4000"/>
              <a:t>位置検出パターン（切り出しシンボル）</a:t>
            </a:r>
          </a:p>
        </p:txBody>
      </p:sp>
      <p:sp>
        <p:nvSpPr>
          <p:cNvPr id="223235" name="Rectangle 3"/>
          <p:cNvSpPr>
            <a:spLocks noChangeArrowheads="1"/>
          </p:cNvSpPr>
          <p:nvPr/>
        </p:nvSpPr>
        <p:spPr bwMode="auto">
          <a:xfrm>
            <a:off x="2536825" y="37893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36" name="Rectangle 4"/>
          <p:cNvSpPr>
            <a:spLocks noChangeArrowheads="1"/>
          </p:cNvSpPr>
          <p:nvPr/>
        </p:nvSpPr>
        <p:spPr bwMode="auto">
          <a:xfrm>
            <a:off x="3041650" y="37893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37" name="Rectangle 5"/>
          <p:cNvSpPr>
            <a:spLocks noChangeArrowheads="1"/>
          </p:cNvSpPr>
          <p:nvPr/>
        </p:nvSpPr>
        <p:spPr bwMode="auto">
          <a:xfrm>
            <a:off x="2032000" y="3284538"/>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38" name="Rectangle 6"/>
          <p:cNvSpPr>
            <a:spLocks noChangeArrowheads="1"/>
          </p:cNvSpPr>
          <p:nvPr/>
        </p:nvSpPr>
        <p:spPr bwMode="auto">
          <a:xfrm>
            <a:off x="2536825" y="3284538"/>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39" name="Rectangle 7"/>
          <p:cNvSpPr>
            <a:spLocks noChangeArrowheads="1"/>
          </p:cNvSpPr>
          <p:nvPr/>
        </p:nvSpPr>
        <p:spPr bwMode="auto">
          <a:xfrm>
            <a:off x="3041650" y="3284538"/>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0" name="Rectangle 8"/>
          <p:cNvSpPr>
            <a:spLocks noChangeArrowheads="1"/>
          </p:cNvSpPr>
          <p:nvPr/>
        </p:nvSpPr>
        <p:spPr bwMode="auto">
          <a:xfrm>
            <a:off x="2032000" y="4292600"/>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1" name="Rectangle 9"/>
          <p:cNvSpPr>
            <a:spLocks noChangeArrowheads="1"/>
          </p:cNvSpPr>
          <p:nvPr/>
        </p:nvSpPr>
        <p:spPr bwMode="auto">
          <a:xfrm>
            <a:off x="2536825" y="4292600"/>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2" name="Rectangle 10"/>
          <p:cNvSpPr>
            <a:spLocks noChangeArrowheads="1"/>
          </p:cNvSpPr>
          <p:nvPr/>
        </p:nvSpPr>
        <p:spPr bwMode="auto">
          <a:xfrm>
            <a:off x="3041650" y="4292600"/>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3" name="Rectangle 11"/>
          <p:cNvSpPr>
            <a:spLocks noChangeArrowheads="1"/>
          </p:cNvSpPr>
          <p:nvPr/>
        </p:nvSpPr>
        <p:spPr bwMode="auto">
          <a:xfrm>
            <a:off x="1025525" y="479742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4" name="Rectangle 12"/>
          <p:cNvSpPr>
            <a:spLocks noChangeArrowheads="1"/>
          </p:cNvSpPr>
          <p:nvPr/>
        </p:nvSpPr>
        <p:spPr bwMode="auto">
          <a:xfrm>
            <a:off x="2032000" y="37893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5" name="Rectangle 13"/>
          <p:cNvSpPr>
            <a:spLocks noChangeArrowheads="1"/>
          </p:cNvSpPr>
          <p:nvPr/>
        </p:nvSpPr>
        <p:spPr bwMode="auto">
          <a:xfrm>
            <a:off x="1025525" y="37893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6" name="Rectangle 14"/>
          <p:cNvSpPr>
            <a:spLocks noChangeArrowheads="1"/>
          </p:cNvSpPr>
          <p:nvPr/>
        </p:nvSpPr>
        <p:spPr bwMode="auto">
          <a:xfrm>
            <a:off x="1025525" y="3284538"/>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7" name="Rectangle 15"/>
          <p:cNvSpPr>
            <a:spLocks noChangeArrowheads="1"/>
          </p:cNvSpPr>
          <p:nvPr/>
        </p:nvSpPr>
        <p:spPr bwMode="auto">
          <a:xfrm>
            <a:off x="1025525" y="2781300"/>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8" name="Rectangle 16"/>
          <p:cNvSpPr>
            <a:spLocks noChangeArrowheads="1"/>
          </p:cNvSpPr>
          <p:nvPr/>
        </p:nvSpPr>
        <p:spPr bwMode="auto">
          <a:xfrm>
            <a:off x="1025525" y="53006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49" name="Rectangle 17"/>
          <p:cNvSpPr>
            <a:spLocks noChangeArrowheads="1"/>
          </p:cNvSpPr>
          <p:nvPr/>
        </p:nvSpPr>
        <p:spPr bwMode="auto">
          <a:xfrm>
            <a:off x="1528763" y="53006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0" name="Rectangle 18"/>
          <p:cNvSpPr>
            <a:spLocks noChangeArrowheads="1"/>
          </p:cNvSpPr>
          <p:nvPr/>
        </p:nvSpPr>
        <p:spPr bwMode="auto">
          <a:xfrm>
            <a:off x="2033588" y="53006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1" name="Rectangle 19"/>
          <p:cNvSpPr>
            <a:spLocks noChangeArrowheads="1"/>
          </p:cNvSpPr>
          <p:nvPr/>
        </p:nvSpPr>
        <p:spPr bwMode="auto">
          <a:xfrm>
            <a:off x="2536825" y="53006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2" name="Rectangle 20"/>
          <p:cNvSpPr>
            <a:spLocks noChangeArrowheads="1"/>
          </p:cNvSpPr>
          <p:nvPr/>
        </p:nvSpPr>
        <p:spPr bwMode="auto">
          <a:xfrm>
            <a:off x="3041650" y="53006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3" name="Rectangle 21"/>
          <p:cNvSpPr>
            <a:spLocks noChangeArrowheads="1"/>
          </p:cNvSpPr>
          <p:nvPr/>
        </p:nvSpPr>
        <p:spPr bwMode="auto">
          <a:xfrm>
            <a:off x="3544888" y="53006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4" name="Rectangle 22"/>
          <p:cNvSpPr>
            <a:spLocks noChangeArrowheads="1"/>
          </p:cNvSpPr>
          <p:nvPr/>
        </p:nvSpPr>
        <p:spPr bwMode="auto">
          <a:xfrm>
            <a:off x="4049713" y="5300663"/>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5" name="Rectangle 23"/>
          <p:cNvSpPr>
            <a:spLocks noChangeArrowheads="1"/>
          </p:cNvSpPr>
          <p:nvPr/>
        </p:nvSpPr>
        <p:spPr bwMode="auto">
          <a:xfrm>
            <a:off x="4049713" y="4795838"/>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6" name="Rectangle 24"/>
          <p:cNvSpPr>
            <a:spLocks noChangeArrowheads="1"/>
          </p:cNvSpPr>
          <p:nvPr/>
        </p:nvSpPr>
        <p:spPr bwMode="auto">
          <a:xfrm>
            <a:off x="4049713" y="3284538"/>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7" name="Rectangle 25"/>
          <p:cNvSpPr>
            <a:spLocks noChangeArrowheads="1"/>
          </p:cNvSpPr>
          <p:nvPr/>
        </p:nvSpPr>
        <p:spPr bwMode="auto">
          <a:xfrm>
            <a:off x="4049713" y="4292600"/>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8" name="Rectangle 26"/>
          <p:cNvSpPr>
            <a:spLocks noChangeArrowheads="1"/>
          </p:cNvSpPr>
          <p:nvPr/>
        </p:nvSpPr>
        <p:spPr bwMode="auto">
          <a:xfrm>
            <a:off x="4049713" y="378777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59" name="Rectangle 27"/>
          <p:cNvSpPr>
            <a:spLocks noChangeArrowheads="1"/>
          </p:cNvSpPr>
          <p:nvPr/>
        </p:nvSpPr>
        <p:spPr bwMode="auto">
          <a:xfrm>
            <a:off x="1025525" y="4292600"/>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0" name="Rectangle 28"/>
          <p:cNvSpPr>
            <a:spLocks noChangeArrowheads="1"/>
          </p:cNvSpPr>
          <p:nvPr/>
        </p:nvSpPr>
        <p:spPr bwMode="auto">
          <a:xfrm>
            <a:off x="1528763" y="227647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1" name="Rectangle 29"/>
          <p:cNvSpPr>
            <a:spLocks noChangeArrowheads="1"/>
          </p:cNvSpPr>
          <p:nvPr/>
        </p:nvSpPr>
        <p:spPr bwMode="auto">
          <a:xfrm>
            <a:off x="2035175" y="227647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2" name="Rectangle 30"/>
          <p:cNvSpPr>
            <a:spLocks noChangeArrowheads="1"/>
          </p:cNvSpPr>
          <p:nvPr/>
        </p:nvSpPr>
        <p:spPr bwMode="auto">
          <a:xfrm>
            <a:off x="2536825" y="227647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3" name="Rectangle 31"/>
          <p:cNvSpPr>
            <a:spLocks noChangeArrowheads="1"/>
          </p:cNvSpPr>
          <p:nvPr/>
        </p:nvSpPr>
        <p:spPr bwMode="auto">
          <a:xfrm>
            <a:off x="3041650" y="227647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4" name="Rectangle 32"/>
          <p:cNvSpPr>
            <a:spLocks noChangeArrowheads="1"/>
          </p:cNvSpPr>
          <p:nvPr/>
        </p:nvSpPr>
        <p:spPr bwMode="auto">
          <a:xfrm>
            <a:off x="1025525" y="227647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5" name="Rectangle 33"/>
          <p:cNvSpPr>
            <a:spLocks noChangeArrowheads="1"/>
          </p:cNvSpPr>
          <p:nvPr/>
        </p:nvSpPr>
        <p:spPr bwMode="auto">
          <a:xfrm>
            <a:off x="4049713" y="2781300"/>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6" name="Rectangle 34"/>
          <p:cNvSpPr>
            <a:spLocks noChangeArrowheads="1"/>
          </p:cNvSpPr>
          <p:nvPr/>
        </p:nvSpPr>
        <p:spPr bwMode="auto">
          <a:xfrm>
            <a:off x="4049713" y="227647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7" name="Rectangle 35"/>
          <p:cNvSpPr>
            <a:spLocks noChangeArrowheads="1"/>
          </p:cNvSpPr>
          <p:nvPr/>
        </p:nvSpPr>
        <p:spPr bwMode="auto">
          <a:xfrm>
            <a:off x="3544888" y="2276475"/>
            <a:ext cx="504825" cy="504825"/>
          </a:xfrm>
          <a:prstGeom prst="rect">
            <a:avLst/>
          </a:prstGeom>
          <a:solidFill>
            <a:srgbClr val="C0C0C0"/>
          </a:solidFill>
          <a:ln w="381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8" name="Line 36"/>
          <p:cNvSpPr>
            <a:spLocks noChangeShapeType="1"/>
          </p:cNvSpPr>
          <p:nvPr/>
        </p:nvSpPr>
        <p:spPr bwMode="auto">
          <a:xfrm rot="2700000">
            <a:off x="-359569" y="4094957"/>
            <a:ext cx="637381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69" name="Line 37"/>
          <p:cNvSpPr>
            <a:spLocks noChangeShapeType="1"/>
          </p:cNvSpPr>
          <p:nvPr/>
        </p:nvSpPr>
        <p:spPr bwMode="auto">
          <a:xfrm>
            <a:off x="2771775" y="1557338"/>
            <a:ext cx="0" cy="504031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70" name="Line 38"/>
          <p:cNvSpPr>
            <a:spLocks noChangeShapeType="1"/>
          </p:cNvSpPr>
          <p:nvPr/>
        </p:nvSpPr>
        <p:spPr bwMode="auto">
          <a:xfrm rot="18900000">
            <a:off x="-450850" y="4044950"/>
            <a:ext cx="653573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71" name="Line 39"/>
          <p:cNvSpPr>
            <a:spLocks noChangeShapeType="1"/>
          </p:cNvSpPr>
          <p:nvPr/>
        </p:nvSpPr>
        <p:spPr bwMode="auto">
          <a:xfrm>
            <a:off x="395288" y="4076700"/>
            <a:ext cx="4968875"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3272" name="Text Box 40"/>
          <p:cNvSpPr txBox="1">
            <a:spLocks noChangeArrowheads="1"/>
          </p:cNvSpPr>
          <p:nvPr/>
        </p:nvSpPr>
        <p:spPr bwMode="auto">
          <a:xfrm>
            <a:off x="6084888" y="3141663"/>
            <a:ext cx="2422525" cy="155416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3200"/>
              <a:t>白黒の比が</a:t>
            </a:r>
            <a:endParaRPr lang="en-US" altLang="ja-JP" sz="3200"/>
          </a:p>
          <a:p>
            <a:pPr algn="ctr"/>
            <a:r>
              <a:rPr lang="en-US" altLang="ja-JP" sz="3200" b="1">
                <a:solidFill>
                  <a:srgbClr val="0000FF"/>
                </a:solidFill>
              </a:rPr>
              <a:t>1</a:t>
            </a:r>
            <a:r>
              <a:rPr lang="ja-JP" altLang="en-US" sz="3200" b="1">
                <a:solidFill>
                  <a:srgbClr val="0000FF"/>
                </a:solidFill>
              </a:rPr>
              <a:t>：</a:t>
            </a:r>
            <a:r>
              <a:rPr lang="en-US" altLang="ja-JP" sz="3200" b="1">
                <a:solidFill>
                  <a:srgbClr val="0000FF"/>
                </a:solidFill>
              </a:rPr>
              <a:t>1</a:t>
            </a:r>
            <a:r>
              <a:rPr lang="ja-JP" altLang="en-US" sz="3200" b="1">
                <a:solidFill>
                  <a:srgbClr val="0000FF"/>
                </a:solidFill>
              </a:rPr>
              <a:t>：</a:t>
            </a:r>
            <a:r>
              <a:rPr lang="en-US" altLang="ja-JP" sz="3200" b="1">
                <a:solidFill>
                  <a:srgbClr val="0000FF"/>
                </a:solidFill>
              </a:rPr>
              <a:t>3</a:t>
            </a:r>
            <a:r>
              <a:rPr lang="ja-JP" altLang="en-US" sz="3200" b="1">
                <a:solidFill>
                  <a:srgbClr val="0000FF"/>
                </a:solidFill>
              </a:rPr>
              <a:t>：</a:t>
            </a:r>
            <a:r>
              <a:rPr lang="en-US" altLang="ja-JP" sz="3200" b="1">
                <a:solidFill>
                  <a:srgbClr val="0000FF"/>
                </a:solidFill>
              </a:rPr>
              <a:t>1</a:t>
            </a:r>
            <a:r>
              <a:rPr lang="ja-JP" altLang="en-US" sz="3200" b="1">
                <a:solidFill>
                  <a:srgbClr val="0000FF"/>
                </a:solidFill>
              </a:rPr>
              <a:t>：</a:t>
            </a:r>
            <a:r>
              <a:rPr lang="en-US" altLang="ja-JP" sz="3200" b="1">
                <a:solidFill>
                  <a:srgbClr val="0000FF"/>
                </a:solidFill>
              </a:rPr>
              <a:t>1</a:t>
            </a:r>
            <a:endParaRPr lang="ja-JP" altLang="en-US" sz="3200" b="1">
              <a:solidFill>
                <a:srgbClr val="0000FF"/>
              </a:solidFill>
            </a:endParaRPr>
          </a:p>
          <a:p>
            <a:pPr algn="ctr"/>
            <a:r>
              <a:rPr lang="ja-JP" altLang="en-US" sz="3200"/>
              <a:t>になっている</a:t>
            </a:r>
          </a:p>
        </p:txBody>
      </p:sp>
    </p:spTree>
    <p:extLst>
      <p:ext uri="{BB962C8B-B14F-4D97-AF65-F5344CB8AC3E}">
        <p14:creationId xmlns:p14="http://schemas.microsoft.com/office/powerpoint/2010/main" val="350413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qrcodeM053V07_6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92400" y="1773238"/>
            <a:ext cx="4040188" cy="404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283" name="Rectangle 3"/>
          <p:cNvSpPr>
            <a:spLocks noGrp="1" noChangeArrowheads="1"/>
          </p:cNvSpPr>
          <p:nvPr>
            <p:ph type="title"/>
          </p:nvPr>
        </p:nvSpPr>
        <p:spPr/>
        <p:txBody>
          <a:bodyPr/>
          <a:lstStyle/>
          <a:p>
            <a:r>
              <a:rPr lang="en-US" altLang="ja-JP"/>
              <a:t>QR</a:t>
            </a:r>
            <a:r>
              <a:rPr lang="ja-JP" altLang="en-US"/>
              <a:t>コードの切り出し</a:t>
            </a:r>
          </a:p>
        </p:txBody>
      </p:sp>
      <p:sp>
        <p:nvSpPr>
          <p:cNvPr id="225284" name="Line 4"/>
          <p:cNvSpPr>
            <a:spLocks noChangeShapeType="1"/>
          </p:cNvSpPr>
          <p:nvPr/>
        </p:nvSpPr>
        <p:spPr bwMode="auto">
          <a:xfrm>
            <a:off x="2692400" y="2354263"/>
            <a:ext cx="40322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5285" name="Line 5"/>
          <p:cNvSpPr>
            <a:spLocks noChangeShapeType="1"/>
          </p:cNvSpPr>
          <p:nvPr/>
        </p:nvSpPr>
        <p:spPr bwMode="auto">
          <a:xfrm>
            <a:off x="3268663" y="1778000"/>
            <a:ext cx="0" cy="40322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5286" name="Line 6"/>
          <p:cNvSpPr>
            <a:spLocks noChangeShapeType="1"/>
          </p:cNvSpPr>
          <p:nvPr/>
        </p:nvSpPr>
        <p:spPr bwMode="auto">
          <a:xfrm>
            <a:off x="6156325" y="1778000"/>
            <a:ext cx="0" cy="10810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5287" name="Rectangle 7"/>
          <p:cNvSpPr>
            <a:spLocks noChangeArrowheads="1"/>
          </p:cNvSpPr>
          <p:nvPr/>
        </p:nvSpPr>
        <p:spPr bwMode="auto">
          <a:xfrm>
            <a:off x="2979738" y="2065338"/>
            <a:ext cx="3457575" cy="3457575"/>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5288" name="Line 8"/>
          <p:cNvSpPr>
            <a:spLocks noChangeShapeType="1"/>
          </p:cNvSpPr>
          <p:nvPr/>
        </p:nvSpPr>
        <p:spPr bwMode="auto">
          <a:xfrm>
            <a:off x="2763838" y="5233988"/>
            <a:ext cx="1008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562141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checkerboard(across)">
                                      <p:cBhvr>
                                        <p:cTn id="7" dur="500"/>
                                        <p:tgtEl>
                                          <p:spTgt spid="22528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5285"/>
                                        </p:tgtEl>
                                        <p:attrNameLst>
                                          <p:attrName>style.visibility</p:attrName>
                                        </p:attrNameLst>
                                      </p:cBhvr>
                                      <p:to>
                                        <p:strVal val="visible"/>
                                      </p:to>
                                    </p:set>
                                    <p:animEffect transition="in" filter="checkerboard(across)">
                                      <p:cBhvr>
                                        <p:cTn id="10" dur="500"/>
                                        <p:tgtEl>
                                          <p:spTgt spid="22528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5286"/>
                                        </p:tgtEl>
                                        <p:attrNameLst>
                                          <p:attrName>style.visibility</p:attrName>
                                        </p:attrNameLst>
                                      </p:cBhvr>
                                      <p:to>
                                        <p:strVal val="visible"/>
                                      </p:to>
                                    </p:set>
                                    <p:animEffect transition="in" filter="checkerboard(across)">
                                      <p:cBhvr>
                                        <p:cTn id="13" dur="500"/>
                                        <p:tgtEl>
                                          <p:spTgt spid="22528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5288"/>
                                        </p:tgtEl>
                                        <p:attrNameLst>
                                          <p:attrName>style.visibility</p:attrName>
                                        </p:attrNameLst>
                                      </p:cBhvr>
                                      <p:to>
                                        <p:strVal val="visible"/>
                                      </p:to>
                                    </p:set>
                                    <p:animEffect transition="in" filter="checkerboard(across)">
                                      <p:cBhvr>
                                        <p:cTn id="16" dur="500"/>
                                        <p:tgtEl>
                                          <p:spTgt spid="2252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25287"/>
                                        </p:tgtEl>
                                        <p:attrNameLst>
                                          <p:attrName>style.visibility</p:attrName>
                                        </p:attrNameLst>
                                      </p:cBhvr>
                                      <p:to>
                                        <p:strVal val="visible"/>
                                      </p:to>
                                    </p:set>
                                    <p:animEffect transition="in" filter="checkerboard(across)">
                                      <p:cBhvr>
                                        <p:cTn id="21" dur="500"/>
                                        <p:tgtEl>
                                          <p:spTgt spid="225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animBg="1"/>
      <p:bldP spid="225285" grpId="0" animBg="1"/>
      <p:bldP spid="225286" grpId="0" animBg="1"/>
      <p:bldP spid="225287" grpId="0" animBg="1"/>
      <p:bldP spid="2252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ltLang="ja-JP"/>
              <a:t>QR</a:t>
            </a:r>
            <a:r>
              <a:rPr lang="ja-JP" altLang="en-US"/>
              <a:t>コードの主な特徴</a:t>
            </a:r>
          </a:p>
        </p:txBody>
      </p:sp>
      <p:sp>
        <p:nvSpPr>
          <p:cNvPr id="381955" name="Rectangle 3"/>
          <p:cNvSpPr>
            <a:spLocks noGrp="1" noChangeArrowheads="1"/>
          </p:cNvSpPr>
          <p:nvPr>
            <p:ph type="body" idx="1"/>
          </p:nvPr>
        </p:nvSpPr>
        <p:spPr/>
        <p:txBody>
          <a:bodyPr/>
          <a:lstStyle/>
          <a:p>
            <a:pPr>
              <a:lnSpc>
                <a:spcPct val="90000"/>
              </a:lnSpc>
            </a:pPr>
            <a:r>
              <a:rPr lang="ja-JP" altLang="en-US"/>
              <a:t>バーコードと同様、物品管理に適している</a:t>
            </a:r>
          </a:p>
          <a:p>
            <a:pPr>
              <a:lnSpc>
                <a:spcPct val="90000"/>
              </a:lnSpc>
            </a:pPr>
            <a:r>
              <a:rPr lang="ja-JP" altLang="en-US"/>
              <a:t>バーコードと同様、利用コストを抑えられる</a:t>
            </a:r>
          </a:p>
          <a:p>
            <a:pPr>
              <a:lnSpc>
                <a:spcPct val="90000"/>
              </a:lnSpc>
            </a:pPr>
            <a:r>
              <a:rPr lang="ja-JP" altLang="en-US">
                <a:solidFill>
                  <a:srgbClr val="0000FF"/>
                </a:solidFill>
              </a:rPr>
              <a:t>バーコードと比べ、大量の情報が扱える</a:t>
            </a:r>
          </a:p>
          <a:p>
            <a:pPr>
              <a:lnSpc>
                <a:spcPct val="90000"/>
              </a:lnSpc>
            </a:pPr>
            <a:r>
              <a:rPr lang="ja-JP" altLang="en-US">
                <a:solidFill>
                  <a:srgbClr val="0000FF"/>
                </a:solidFill>
              </a:rPr>
              <a:t>バーコードと比べ、多様な文字が扱える</a:t>
            </a:r>
          </a:p>
          <a:p>
            <a:pPr>
              <a:lnSpc>
                <a:spcPct val="90000"/>
              </a:lnSpc>
            </a:pPr>
            <a:r>
              <a:rPr lang="ja-JP" altLang="en-US">
                <a:solidFill>
                  <a:srgbClr val="0000FF"/>
                </a:solidFill>
              </a:rPr>
              <a:t>高度な誤り訂正機能を備えている</a:t>
            </a:r>
          </a:p>
          <a:p>
            <a:pPr>
              <a:lnSpc>
                <a:spcPct val="90000"/>
              </a:lnSpc>
            </a:pPr>
            <a:r>
              <a:rPr kumimoji="0" lang="ja-JP" altLang="en-US">
                <a:solidFill>
                  <a:srgbClr val="0000FF"/>
                </a:solidFill>
              </a:rPr>
              <a:t>歪みに強い構造となっている</a:t>
            </a:r>
          </a:p>
          <a:p>
            <a:pPr>
              <a:lnSpc>
                <a:spcPct val="90000"/>
              </a:lnSpc>
            </a:pPr>
            <a:r>
              <a:rPr lang="ja-JP" altLang="en-US">
                <a:solidFill>
                  <a:srgbClr val="0000FF"/>
                </a:solidFill>
              </a:rPr>
              <a:t>高速読み込みが可能である</a:t>
            </a:r>
          </a:p>
          <a:p>
            <a:pPr>
              <a:lnSpc>
                <a:spcPct val="90000"/>
              </a:lnSpc>
            </a:pPr>
            <a:r>
              <a:rPr lang="ja-JP" altLang="en-US">
                <a:solidFill>
                  <a:srgbClr val="FF0000"/>
                </a:solidFill>
              </a:rPr>
              <a:t>正しく読み込むため、印刷には注意が必要</a:t>
            </a:r>
          </a:p>
          <a:p>
            <a:pPr>
              <a:lnSpc>
                <a:spcPct val="90000"/>
              </a:lnSpc>
            </a:pPr>
            <a:r>
              <a:rPr kumimoji="0" lang="ja-JP" altLang="en-US">
                <a:solidFill>
                  <a:srgbClr val="FF0000"/>
                </a:solidFill>
              </a:rPr>
              <a:t>読み取り機の構造が複雑になる</a:t>
            </a: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additive="base">
                                        <p:cTn id="7" dur="500" fill="hold"/>
                                        <p:tgtEl>
                                          <p:spTgt spid="381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1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1955">
                                            <p:txEl>
                                              <p:pRg st="1" end="1"/>
                                            </p:txEl>
                                          </p:spTgt>
                                        </p:tgtEl>
                                        <p:attrNameLst>
                                          <p:attrName>style.visibility</p:attrName>
                                        </p:attrNameLst>
                                      </p:cBhvr>
                                      <p:to>
                                        <p:strVal val="visible"/>
                                      </p:to>
                                    </p:set>
                                    <p:anim calcmode="lin" valueType="num">
                                      <p:cBhvr additive="base">
                                        <p:cTn id="13" dur="500" fill="hold"/>
                                        <p:tgtEl>
                                          <p:spTgt spid="3819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19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1955">
                                            <p:txEl>
                                              <p:pRg st="2" end="2"/>
                                            </p:txEl>
                                          </p:spTgt>
                                        </p:tgtEl>
                                        <p:attrNameLst>
                                          <p:attrName>style.visibility</p:attrName>
                                        </p:attrNameLst>
                                      </p:cBhvr>
                                      <p:to>
                                        <p:strVal val="visible"/>
                                      </p:to>
                                    </p:set>
                                    <p:anim calcmode="lin" valueType="num">
                                      <p:cBhvr additive="base">
                                        <p:cTn id="19" dur="500" fill="hold"/>
                                        <p:tgtEl>
                                          <p:spTgt spid="3819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1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1955">
                                            <p:txEl>
                                              <p:pRg st="3" end="3"/>
                                            </p:txEl>
                                          </p:spTgt>
                                        </p:tgtEl>
                                        <p:attrNameLst>
                                          <p:attrName>style.visibility</p:attrName>
                                        </p:attrNameLst>
                                      </p:cBhvr>
                                      <p:to>
                                        <p:strVal val="visible"/>
                                      </p:to>
                                    </p:set>
                                    <p:anim calcmode="lin" valueType="num">
                                      <p:cBhvr additive="base">
                                        <p:cTn id="25" dur="500" fill="hold"/>
                                        <p:tgtEl>
                                          <p:spTgt spid="3819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19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1955">
                                            <p:txEl>
                                              <p:pRg st="4" end="4"/>
                                            </p:txEl>
                                          </p:spTgt>
                                        </p:tgtEl>
                                        <p:attrNameLst>
                                          <p:attrName>style.visibility</p:attrName>
                                        </p:attrNameLst>
                                      </p:cBhvr>
                                      <p:to>
                                        <p:strVal val="visible"/>
                                      </p:to>
                                    </p:set>
                                    <p:anim calcmode="lin" valueType="num">
                                      <p:cBhvr additive="base">
                                        <p:cTn id="31" dur="500" fill="hold"/>
                                        <p:tgtEl>
                                          <p:spTgt spid="3819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19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1955">
                                            <p:txEl>
                                              <p:pRg st="5" end="5"/>
                                            </p:txEl>
                                          </p:spTgt>
                                        </p:tgtEl>
                                        <p:attrNameLst>
                                          <p:attrName>style.visibility</p:attrName>
                                        </p:attrNameLst>
                                      </p:cBhvr>
                                      <p:to>
                                        <p:strVal val="visible"/>
                                      </p:to>
                                    </p:set>
                                    <p:anim calcmode="lin" valueType="num">
                                      <p:cBhvr additive="base">
                                        <p:cTn id="37" dur="500" fill="hold"/>
                                        <p:tgtEl>
                                          <p:spTgt spid="3819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19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1955">
                                            <p:txEl>
                                              <p:pRg st="6" end="6"/>
                                            </p:txEl>
                                          </p:spTgt>
                                        </p:tgtEl>
                                        <p:attrNameLst>
                                          <p:attrName>style.visibility</p:attrName>
                                        </p:attrNameLst>
                                      </p:cBhvr>
                                      <p:to>
                                        <p:strVal val="visible"/>
                                      </p:to>
                                    </p:set>
                                    <p:anim calcmode="lin" valueType="num">
                                      <p:cBhvr additive="base">
                                        <p:cTn id="43" dur="500" fill="hold"/>
                                        <p:tgtEl>
                                          <p:spTgt spid="3819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19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1955">
                                            <p:txEl>
                                              <p:pRg st="7" end="7"/>
                                            </p:txEl>
                                          </p:spTgt>
                                        </p:tgtEl>
                                        <p:attrNameLst>
                                          <p:attrName>style.visibility</p:attrName>
                                        </p:attrNameLst>
                                      </p:cBhvr>
                                      <p:to>
                                        <p:strVal val="visible"/>
                                      </p:to>
                                    </p:set>
                                    <p:anim calcmode="lin" valueType="num">
                                      <p:cBhvr additive="base">
                                        <p:cTn id="49" dur="500" fill="hold"/>
                                        <p:tgtEl>
                                          <p:spTgt spid="3819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819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1955">
                                            <p:txEl>
                                              <p:pRg st="8" end="8"/>
                                            </p:txEl>
                                          </p:spTgt>
                                        </p:tgtEl>
                                        <p:attrNameLst>
                                          <p:attrName>style.visibility</p:attrName>
                                        </p:attrNameLst>
                                      </p:cBhvr>
                                      <p:to>
                                        <p:strVal val="visible"/>
                                      </p:to>
                                    </p:set>
                                    <p:anim calcmode="lin" valueType="num">
                                      <p:cBhvr additive="base">
                                        <p:cTn id="55" dur="500" fill="hold"/>
                                        <p:tgtEl>
                                          <p:spTgt spid="38195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8195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2212826"/>
            <a:ext cx="2800350" cy="2800350"/>
          </a:xfrm>
        </p:spPr>
      </p:pic>
      <p:sp>
        <p:nvSpPr>
          <p:cNvPr id="384002" name="Rectangle 2"/>
          <p:cNvSpPr>
            <a:spLocks noGrp="1" noChangeArrowheads="1"/>
          </p:cNvSpPr>
          <p:nvPr>
            <p:ph type="title"/>
          </p:nvPr>
        </p:nvSpPr>
        <p:spPr/>
        <p:txBody>
          <a:bodyPr/>
          <a:lstStyle/>
          <a:p>
            <a:r>
              <a:rPr lang="ja-JP" altLang="en-US"/>
              <a:t>高度な誤り訂正機能</a:t>
            </a:r>
          </a:p>
        </p:txBody>
      </p:sp>
      <p:sp>
        <p:nvSpPr>
          <p:cNvPr id="384004" name="Text Box 4"/>
          <p:cNvSpPr txBox="1">
            <a:spLocks noChangeArrowheads="1"/>
          </p:cNvSpPr>
          <p:nvPr/>
        </p:nvSpPr>
        <p:spPr bwMode="auto">
          <a:xfrm>
            <a:off x="5680075" y="2136775"/>
            <a:ext cx="2227263" cy="5191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誤り訂正符号</a:t>
            </a:r>
          </a:p>
        </p:txBody>
      </p:sp>
      <p:sp>
        <p:nvSpPr>
          <p:cNvPr id="384005" name="AutoShape 5"/>
          <p:cNvSpPr>
            <a:spLocks noChangeArrowheads="1"/>
          </p:cNvSpPr>
          <p:nvPr/>
        </p:nvSpPr>
        <p:spPr bwMode="auto">
          <a:xfrm>
            <a:off x="6145213" y="3087688"/>
            <a:ext cx="1296987" cy="976312"/>
          </a:xfrm>
          <a:prstGeom prst="downArrow">
            <a:avLst>
              <a:gd name="adj1" fmla="val 38565"/>
              <a:gd name="adj2" fmla="val 56750"/>
            </a:avLst>
          </a:prstGeom>
          <a:solidFill>
            <a:srgbClr val="0000FF"/>
          </a:solidFill>
          <a:ln w="381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4006" name="Text Box 6"/>
          <p:cNvSpPr txBox="1">
            <a:spLocks noChangeArrowheads="1"/>
          </p:cNvSpPr>
          <p:nvPr/>
        </p:nvSpPr>
        <p:spPr bwMode="auto">
          <a:xfrm>
            <a:off x="4785103" y="4430137"/>
            <a:ext cx="4017206" cy="707886"/>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a:effectLst>
                  <a:outerShdw blurRad="38100" dist="38100" dir="2700000" algn="tl">
                    <a:srgbClr val="C0C0C0"/>
                  </a:outerShdw>
                </a:effectLst>
              </a:rPr>
              <a:t>汚れや、欠損、ひずみ等に対して、正しいデータに復元する機能を持つ</a:t>
            </a:r>
          </a:p>
        </p:txBody>
      </p:sp>
      <p:sp>
        <p:nvSpPr>
          <p:cNvPr id="384007" name="Text Box 7"/>
          <p:cNvSpPr txBox="1">
            <a:spLocks noChangeArrowheads="1"/>
          </p:cNvSpPr>
          <p:nvPr/>
        </p:nvSpPr>
        <p:spPr bwMode="auto">
          <a:xfrm>
            <a:off x="820813" y="5733256"/>
            <a:ext cx="7502375" cy="5847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dirty="0"/>
              <a:t>数学の様々な理論によって支えられている</a:t>
            </a:r>
          </a:p>
        </p:txBody>
      </p:sp>
      <p:grpSp>
        <p:nvGrpSpPr>
          <p:cNvPr id="384008" name="Group 8"/>
          <p:cNvGrpSpPr>
            <a:grpSpLocks/>
          </p:cNvGrpSpPr>
          <p:nvPr/>
        </p:nvGrpSpPr>
        <p:grpSpPr bwMode="auto">
          <a:xfrm>
            <a:off x="1835150" y="3141663"/>
            <a:ext cx="1223963" cy="1223962"/>
            <a:chOff x="1156" y="1979"/>
            <a:chExt cx="771" cy="771"/>
          </a:xfrm>
        </p:grpSpPr>
        <p:sp>
          <p:nvSpPr>
            <p:cNvPr id="384009" name="Oval 9"/>
            <p:cNvSpPr>
              <a:spLocks noChangeArrowheads="1"/>
            </p:cNvSpPr>
            <p:nvPr/>
          </p:nvSpPr>
          <p:spPr bwMode="auto">
            <a:xfrm>
              <a:off x="1156" y="1979"/>
              <a:ext cx="408" cy="407"/>
            </a:xfrm>
            <a:prstGeom prst="ellipse">
              <a:avLst/>
            </a:prstGeom>
            <a:solidFill>
              <a:srgbClr val="FF0000"/>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4010" name="Oval 10"/>
            <p:cNvSpPr>
              <a:spLocks noChangeArrowheads="1"/>
            </p:cNvSpPr>
            <p:nvPr/>
          </p:nvSpPr>
          <p:spPr bwMode="auto">
            <a:xfrm>
              <a:off x="1474" y="2160"/>
              <a:ext cx="227" cy="272"/>
            </a:xfrm>
            <a:prstGeom prst="ellipse">
              <a:avLst/>
            </a:prstGeom>
            <a:solidFill>
              <a:srgbClr val="FF0000"/>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4011" name="Oval 11"/>
            <p:cNvSpPr>
              <a:spLocks noChangeArrowheads="1"/>
            </p:cNvSpPr>
            <p:nvPr/>
          </p:nvSpPr>
          <p:spPr bwMode="auto">
            <a:xfrm>
              <a:off x="1746" y="2568"/>
              <a:ext cx="181" cy="182"/>
            </a:xfrm>
            <a:prstGeom prst="ellipse">
              <a:avLst/>
            </a:prstGeom>
            <a:solidFill>
              <a:srgbClr val="FF0000"/>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4008"/>
                                        </p:tgtEl>
                                        <p:attrNameLst>
                                          <p:attrName>style.visibility</p:attrName>
                                        </p:attrNameLst>
                                      </p:cBhvr>
                                      <p:to>
                                        <p:strVal val="visible"/>
                                      </p:to>
                                    </p:set>
                                    <p:animEffect transition="in" filter="blinds(horizontal)">
                                      <p:cBhvr>
                                        <p:cTn id="7" dur="500"/>
                                        <p:tgtEl>
                                          <p:spTgt spid="384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ja-JP" altLang="en-US" dirty="0"/>
              <a:t>誤り訂正符号の発端は？</a:t>
            </a:r>
          </a:p>
        </p:txBody>
      </p:sp>
      <p:sp>
        <p:nvSpPr>
          <p:cNvPr id="386051" name="Text Box 3"/>
          <p:cNvSpPr txBox="1">
            <a:spLocks noChangeArrowheads="1"/>
          </p:cNvSpPr>
          <p:nvPr/>
        </p:nvSpPr>
        <p:spPr bwMode="auto">
          <a:xfrm>
            <a:off x="574675" y="3241675"/>
            <a:ext cx="7993063"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lang="ja-JP" altLang="en-US">
                <a:latin typeface="Arial" panose="020B0604020202020204" pitchFamily="34" charset="0"/>
              </a:rPr>
              <a:t>クロード </a:t>
            </a:r>
            <a:r>
              <a:rPr lang="en-US" altLang="ja-JP">
                <a:latin typeface="Arial" panose="020B0604020202020204" pitchFamily="34" charset="0"/>
              </a:rPr>
              <a:t>E. </a:t>
            </a:r>
            <a:r>
              <a:rPr lang="ja-JP" altLang="en-US">
                <a:latin typeface="Arial" panose="020B0604020202020204" pitchFamily="34" charset="0"/>
              </a:rPr>
              <a:t>シャノン（</a:t>
            </a:r>
            <a:r>
              <a:rPr lang="en-US" altLang="ja-JP">
                <a:latin typeface="Arial" panose="020B0604020202020204" pitchFamily="34" charset="0"/>
              </a:rPr>
              <a:t>1916</a:t>
            </a:r>
            <a:r>
              <a:rPr lang="ja-JP" altLang="en-US">
                <a:latin typeface="Arial" panose="020B0604020202020204" pitchFamily="34" charset="0"/>
              </a:rPr>
              <a:t>ー</a:t>
            </a:r>
            <a:r>
              <a:rPr lang="en-US" altLang="ja-JP">
                <a:latin typeface="Arial" panose="020B0604020202020204" pitchFamily="34" charset="0"/>
              </a:rPr>
              <a:t>2001</a:t>
            </a:r>
            <a:r>
              <a:rPr lang="ja-JP" altLang="en-US">
                <a:latin typeface="Arial" panose="020B0604020202020204" pitchFamily="34" charset="0"/>
              </a:rPr>
              <a:t>）が</a:t>
            </a:r>
            <a:r>
              <a:rPr lang="en-US" altLang="ja-JP">
                <a:latin typeface="Arial" panose="020B0604020202020204" pitchFamily="34" charset="0"/>
              </a:rPr>
              <a:t>1948</a:t>
            </a:r>
            <a:r>
              <a:rPr lang="ja-JP" altLang="en-US">
                <a:latin typeface="Arial" panose="020B0604020202020204" pitchFamily="34" charset="0"/>
              </a:rPr>
              <a:t>年に画期的な論文</a:t>
            </a:r>
          </a:p>
          <a:p>
            <a:pPr>
              <a:spcBef>
                <a:spcPct val="20000"/>
              </a:spcBef>
              <a:buClr>
                <a:schemeClr val="hlink"/>
              </a:buClr>
              <a:buSzPct val="70000"/>
              <a:buFont typeface="Wingdings" panose="05000000000000000000" pitchFamily="2" charset="2"/>
              <a:buNone/>
            </a:pPr>
            <a:r>
              <a:rPr lang="ja-JP" altLang="en-US">
                <a:latin typeface="Arial" panose="020B0604020202020204" pitchFamily="34" charset="0"/>
              </a:rPr>
              <a:t>	「</a:t>
            </a:r>
            <a:r>
              <a:rPr lang="en-US" altLang="ja-JP">
                <a:latin typeface="Arial" panose="020B0604020202020204" pitchFamily="34" charset="0"/>
              </a:rPr>
              <a:t>A Mathematical Theory of Communication</a:t>
            </a:r>
          </a:p>
          <a:p>
            <a:pPr>
              <a:spcBef>
                <a:spcPct val="20000"/>
              </a:spcBef>
              <a:buClr>
                <a:schemeClr val="hlink"/>
              </a:buClr>
              <a:buSzPct val="70000"/>
              <a:buFont typeface="Wingdings" panose="05000000000000000000" pitchFamily="2" charset="2"/>
              <a:buNone/>
            </a:pPr>
            <a:r>
              <a:rPr lang="ja-JP" altLang="en-US">
                <a:latin typeface="Arial" panose="020B0604020202020204" pitchFamily="34" charset="0"/>
              </a:rPr>
              <a:t>			（通信に関する</a:t>
            </a:r>
            <a:r>
              <a:rPr lang="en-US" altLang="ja-JP">
                <a:latin typeface="Arial" panose="020B0604020202020204" pitchFamily="34" charset="0"/>
              </a:rPr>
              <a:t>1</a:t>
            </a:r>
            <a:r>
              <a:rPr lang="ja-JP" altLang="en-US">
                <a:latin typeface="Arial" panose="020B0604020202020204" pitchFamily="34" charset="0"/>
              </a:rPr>
              <a:t>つの数学的理論）」を発表</a:t>
            </a:r>
          </a:p>
        </p:txBody>
      </p:sp>
      <p:sp>
        <p:nvSpPr>
          <p:cNvPr id="386052" name="AutoShape 4"/>
          <p:cNvSpPr>
            <a:spLocks noChangeArrowheads="1"/>
          </p:cNvSpPr>
          <p:nvPr/>
        </p:nvSpPr>
        <p:spPr bwMode="auto">
          <a:xfrm>
            <a:off x="3924300" y="2349500"/>
            <a:ext cx="1296988" cy="747713"/>
          </a:xfrm>
          <a:prstGeom prst="downArrow">
            <a:avLst>
              <a:gd name="adj1" fmla="val 38565"/>
              <a:gd name="adj2" fmla="val 56750"/>
            </a:avLst>
          </a:prstGeom>
          <a:solidFill>
            <a:srgbClr val="0000FF"/>
          </a:solidFill>
          <a:ln w="381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6053" name="Text Box 5"/>
          <p:cNvSpPr txBox="1">
            <a:spLocks noChangeArrowheads="1"/>
          </p:cNvSpPr>
          <p:nvPr/>
        </p:nvSpPr>
        <p:spPr bwMode="auto">
          <a:xfrm>
            <a:off x="1798638" y="5661025"/>
            <a:ext cx="5625258" cy="52322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dirty="0">
                <a:solidFill>
                  <a:schemeClr val="bg2">
                    <a:lumMod val="60000"/>
                    <a:lumOff val="40000"/>
                  </a:schemeClr>
                </a:solidFill>
              </a:rPr>
              <a:t>情報量（誤り訂正符号，暗号，圧縮）</a:t>
            </a:r>
          </a:p>
        </p:txBody>
      </p:sp>
      <p:sp>
        <p:nvSpPr>
          <p:cNvPr id="386054" name="AutoShape 6"/>
          <p:cNvSpPr>
            <a:spLocks noChangeArrowheads="1"/>
          </p:cNvSpPr>
          <p:nvPr/>
        </p:nvSpPr>
        <p:spPr bwMode="auto">
          <a:xfrm>
            <a:off x="3924300" y="4724400"/>
            <a:ext cx="1296988" cy="747713"/>
          </a:xfrm>
          <a:prstGeom prst="downArrow">
            <a:avLst>
              <a:gd name="adj1" fmla="val 38565"/>
              <a:gd name="adj2" fmla="val 56750"/>
            </a:avLst>
          </a:prstGeom>
          <a:solidFill>
            <a:srgbClr val="0000FF"/>
          </a:solidFill>
          <a:ln w="381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6055" name="Text Box 7"/>
          <p:cNvSpPr txBox="1">
            <a:spLocks noChangeArrowheads="1"/>
          </p:cNvSpPr>
          <p:nvPr/>
        </p:nvSpPr>
        <p:spPr bwMode="auto">
          <a:xfrm>
            <a:off x="692572" y="1676400"/>
            <a:ext cx="7758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lang="ja-JP" altLang="en-US" dirty="0">
                <a:latin typeface="Arial" panose="020B0604020202020204" pitchFamily="34" charset="0"/>
              </a:rPr>
              <a:t>科学的に文字・画像・音（情報）を評価（定量化）する方法？</a:t>
            </a:r>
          </a:p>
        </p:txBody>
      </p:sp>
      <p:sp>
        <p:nvSpPr>
          <p:cNvPr id="386056" name="Text Box 8"/>
          <p:cNvSpPr txBox="1">
            <a:spLocks noChangeArrowheads="1"/>
          </p:cNvSpPr>
          <p:nvPr/>
        </p:nvSpPr>
        <p:spPr bwMode="auto">
          <a:xfrm>
            <a:off x="2038350" y="6289675"/>
            <a:ext cx="5067300"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現在の情報化社会を支える重要な理論である</a:t>
            </a:r>
          </a:p>
        </p:txBody>
      </p:sp>
    </p:spTree>
    <p:extLst>
      <p:ext uri="{BB962C8B-B14F-4D97-AF65-F5344CB8AC3E}">
        <p14:creationId xmlns:p14="http://schemas.microsoft.com/office/powerpoint/2010/main" val="35494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ja-JP" altLang="en-US"/>
              <a:t>クロード　</a:t>
            </a:r>
            <a:r>
              <a:rPr lang="en-US" altLang="ja-JP"/>
              <a:t>E.</a:t>
            </a:r>
            <a:r>
              <a:rPr lang="ja-JP" altLang="en-US"/>
              <a:t>　シャノン</a:t>
            </a:r>
          </a:p>
        </p:txBody>
      </p:sp>
      <p:sp>
        <p:nvSpPr>
          <p:cNvPr id="402435" name="Rectangle 3"/>
          <p:cNvSpPr>
            <a:spLocks noChangeArrowheads="1"/>
          </p:cNvSpPr>
          <p:nvPr/>
        </p:nvSpPr>
        <p:spPr bwMode="auto">
          <a:xfrm>
            <a:off x="611188" y="1557338"/>
            <a:ext cx="3529012" cy="4895850"/>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2436" name="Rectangle 4"/>
          <p:cNvSpPr>
            <a:spLocks noChangeArrowheads="1"/>
          </p:cNvSpPr>
          <p:nvPr/>
        </p:nvSpPr>
        <p:spPr bwMode="auto">
          <a:xfrm>
            <a:off x="4500563" y="2781300"/>
            <a:ext cx="4032250" cy="3671888"/>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2437" name="Text Box 5"/>
          <p:cNvSpPr txBox="1">
            <a:spLocks noChangeArrowheads="1"/>
          </p:cNvSpPr>
          <p:nvPr/>
        </p:nvSpPr>
        <p:spPr bwMode="auto">
          <a:xfrm>
            <a:off x="827088" y="5876925"/>
            <a:ext cx="1962150"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著作権保護画像</a:t>
            </a:r>
          </a:p>
        </p:txBody>
      </p:sp>
      <p:sp>
        <p:nvSpPr>
          <p:cNvPr id="402438" name="Text Box 6"/>
          <p:cNvSpPr txBox="1">
            <a:spLocks noChangeArrowheads="1"/>
          </p:cNvSpPr>
          <p:nvPr/>
        </p:nvSpPr>
        <p:spPr bwMode="auto">
          <a:xfrm>
            <a:off x="4716463" y="5876925"/>
            <a:ext cx="1962150"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著作権保護画像</a:t>
            </a:r>
          </a:p>
        </p:txBody>
      </p:sp>
      <p:sp>
        <p:nvSpPr>
          <p:cNvPr id="402439" name="Text Box 7"/>
          <p:cNvSpPr txBox="1">
            <a:spLocks noChangeArrowheads="1"/>
          </p:cNvSpPr>
          <p:nvPr/>
        </p:nvSpPr>
        <p:spPr bwMode="auto">
          <a:xfrm>
            <a:off x="877888" y="3429000"/>
            <a:ext cx="2973387" cy="915988"/>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800">
                <a:latin typeface="ＭＳ ゴシック" panose="020B0609070205080204" pitchFamily="49" charset="-128"/>
                <a:ea typeface="ＭＳ ゴシック" panose="020B0609070205080204" pitchFamily="49" charset="-128"/>
                <a:hlinkClick r:id="" action="ppaction://noaction"/>
              </a:rPr>
              <a:t>http://www.bell-labs.com</a:t>
            </a:r>
          </a:p>
          <a:p>
            <a:r>
              <a:rPr lang="en-US" altLang="ja-JP" sz="1800">
                <a:latin typeface="ＭＳ ゴシック" panose="020B0609070205080204" pitchFamily="49" charset="-128"/>
                <a:ea typeface="ＭＳ ゴシック" panose="020B0609070205080204" pitchFamily="49" charset="-128"/>
                <a:hlinkClick r:id="" action="ppaction://noaction"/>
              </a:rPr>
              <a:t>/news/2001/february/26</a:t>
            </a:r>
          </a:p>
          <a:p>
            <a:r>
              <a:rPr lang="en-US" altLang="ja-JP" sz="1800">
                <a:latin typeface="ＭＳ ゴシック" panose="020B0609070205080204" pitchFamily="49" charset="-128"/>
                <a:ea typeface="ＭＳ ゴシック" panose="020B0609070205080204" pitchFamily="49" charset="-128"/>
                <a:hlinkClick r:id="" action="ppaction://noaction"/>
              </a:rPr>
              <a:t>/shannon2_lg.jpeg</a:t>
            </a:r>
            <a:endParaRPr lang="en-US" altLang="ja-JP" sz="1800">
              <a:latin typeface="ＭＳ ゴシック" panose="020B0609070205080204" pitchFamily="49" charset="-128"/>
              <a:ea typeface="ＭＳ ゴシック" panose="020B0609070205080204" pitchFamily="49" charset="-128"/>
            </a:endParaRPr>
          </a:p>
        </p:txBody>
      </p:sp>
      <p:sp>
        <p:nvSpPr>
          <p:cNvPr id="402440" name="Text Box 8"/>
          <p:cNvSpPr txBox="1">
            <a:spLocks noChangeArrowheads="1"/>
          </p:cNvSpPr>
          <p:nvPr/>
        </p:nvSpPr>
        <p:spPr bwMode="auto">
          <a:xfrm>
            <a:off x="5003800" y="4005263"/>
            <a:ext cx="2973388" cy="91598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800">
                <a:latin typeface="ＭＳ ゴシック" panose="020B0609070205080204" pitchFamily="49" charset="-128"/>
                <a:ea typeface="ＭＳ ゴシック" panose="020B0609070205080204" pitchFamily="49" charset="-128"/>
                <a:hlinkClick r:id="" action="ppaction://noaction"/>
              </a:rPr>
              <a:t>http://www.bell-labs.com</a:t>
            </a:r>
          </a:p>
          <a:p>
            <a:r>
              <a:rPr lang="en-US" altLang="ja-JP" sz="1800">
                <a:latin typeface="ＭＳ ゴシック" panose="020B0609070205080204" pitchFamily="49" charset="-128"/>
                <a:ea typeface="ＭＳ ゴシック" panose="020B0609070205080204" pitchFamily="49" charset="-128"/>
                <a:hlinkClick r:id="" action="ppaction://noaction"/>
              </a:rPr>
              <a:t>/news/2001/february/26</a:t>
            </a:r>
          </a:p>
          <a:p>
            <a:r>
              <a:rPr lang="en-US" altLang="ja-JP" sz="1800">
                <a:latin typeface="ＭＳ ゴシック" panose="020B0609070205080204" pitchFamily="49" charset="-128"/>
                <a:ea typeface="ＭＳ ゴシック" panose="020B0609070205080204" pitchFamily="49" charset="-128"/>
                <a:hlinkClick r:id="" action="ppaction://noaction"/>
              </a:rPr>
              <a:t>/shannon_lg.jpeg</a:t>
            </a:r>
            <a:endParaRPr lang="en-US" altLang="ja-JP" sz="1800">
              <a:latin typeface="ＭＳ ゴシック" panose="020B0609070205080204" pitchFamily="49" charset="-128"/>
              <a:ea typeface="ＭＳ ゴシック" panose="020B0609070205080204" pitchFamily="49" charset="-128"/>
            </a:endParaRPr>
          </a:p>
        </p:txBody>
      </p:sp>
      <p:sp>
        <p:nvSpPr>
          <p:cNvPr id="402441" name="Text Box 9"/>
          <p:cNvSpPr txBox="1">
            <a:spLocks noChangeArrowheads="1"/>
          </p:cNvSpPr>
          <p:nvPr/>
        </p:nvSpPr>
        <p:spPr bwMode="auto">
          <a:xfrm>
            <a:off x="4532313" y="1628775"/>
            <a:ext cx="4194175" cy="7016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Claude Elwood Shannon</a:t>
            </a:r>
          </a:p>
          <a:p>
            <a:r>
              <a:rPr lang="ja-JP" altLang="en-US"/>
              <a:t>（</a:t>
            </a:r>
            <a:r>
              <a:rPr lang="en-US" altLang="ja-JP"/>
              <a:t>1916</a:t>
            </a:r>
            <a:r>
              <a:rPr lang="ja-JP" altLang="en-US"/>
              <a:t>年</a:t>
            </a:r>
            <a:r>
              <a:rPr lang="en-US" altLang="ja-JP"/>
              <a:t>4</a:t>
            </a:r>
            <a:r>
              <a:rPr lang="ja-JP" altLang="en-US"/>
              <a:t>月</a:t>
            </a:r>
            <a:r>
              <a:rPr lang="en-US" altLang="ja-JP"/>
              <a:t>30</a:t>
            </a:r>
            <a:r>
              <a:rPr lang="ja-JP" altLang="en-US"/>
              <a:t>日～</a:t>
            </a:r>
            <a:r>
              <a:rPr lang="en-US" altLang="ja-JP"/>
              <a:t>2001</a:t>
            </a:r>
            <a:r>
              <a:rPr lang="ja-JP" altLang="en-US"/>
              <a:t>年</a:t>
            </a:r>
            <a:r>
              <a:rPr lang="en-US" altLang="ja-JP"/>
              <a:t>2</a:t>
            </a:r>
            <a:r>
              <a:rPr lang="ja-JP" altLang="en-US"/>
              <a:t>月</a:t>
            </a:r>
            <a:r>
              <a:rPr lang="en-US" altLang="ja-JP"/>
              <a:t>24</a:t>
            </a:r>
            <a:r>
              <a:rPr lang="ja-JP" altLang="en-US"/>
              <a:t>日）</a:t>
            </a:r>
          </a:p>
        </p:txBody>
      </p:sp>
      <p:sp>
        <p:nvSpPr>
          <p:cNvPr id="402442" name="Text Box 10"/>
          <p:cNvSpPr txBox="1">
            <a:spLocks noChangeArrowheads="1"/>
          </p:cNvSpPr>
          <p:nvPr/>
        </p:nvSpPr>
        <p:spPr bwMode="auto">
          <a:xfrm>
            <a:off x="4572000" y="2276475"/>
            <a:ext cx="4054475"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＊後に、「情報理論の父」と呼ばれる</a:t>
            </a:r>
          </a:p>
        </p:txBody>
      </p:sp>
    </p:spTree>
    <p:extLst>
      <p:ext uri="{BB962C8B-B14F-4D97-AF65-F5344CB8AC3E}">
        <p14:creationId xmlns:p14="http://schemas.microsoft.com/office/powerpoint/2010/main" val="13891702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ja-JP" altLang="en-US"/>
              <a:t>シャノンの情報理論</a:t>
            </a:r>
          </a:p>
        </p:txBody>
      </p:sp>
      <p:sp>
        <p:nvSpPr>
          <p:cNvPr id="390147" name="Rectangle 3"/>
          <p:cNvSpPr>
            <a:spLocks noGrp="1" noChangeArrowheads="1"/>
          </p:cNvSpPr>
          <p:nvPr>
            <p:ph type="body" idx="1"/>
          </p:nvPr>
        </p:nvSpPr>
        <p:spPr/>
        <p:txBody>
          <a:bodyPr/>
          <a:lstStyle/>
          <a:p>
            <a:r>
              <a:rPr lang="ja-JP" altLang="en-US"/>
              <a:t>情報を確率的概念として定義</a:t>
            </a:r>
          </a:p>
          <a:p>
            <a:r>
              <a:rPr lang="ja-JP" altLang="en-US"/>
              <a:t>情報を定量化するために情報量を定義</a:t>
            </a:r>
            <a:br>
              <a:rPr lang="ja-JP" altLang="en-US"/>
            </a:br>
            <a:r>
              <a:rPr lang="ja-JP" altLang="en-US"/>
              <a:t>（情報量の単位として</a:t>
            </a:r>
            <a:r>
              <a:rPr lang="ja-JP" altLang="en-US">
                <a:solidFill>
                  <a:srgbClr val="0000FF"/>
                </a:solidFill>
              </a:rPr>
              <a:t>ビット</a:t>
            </a:r>
            <a:r>
              <a:rPr lang="ja-JP" altLang="en-US"/>
              <a:t>を導入）</a:t>
            </a:r>
          </a:p>
          <a:p>
            <a:r>
              <a:rPr lang="ja-JP" altLang="en-US"/>
              <a:t>情報源を定義し、情報源が発する情報量を計算できること</a:t>
            </a:r>
          </a:p>
          <a:p>
            <a:r>
              <a:rPr lang="ja-JP" altLang="en-US"/>
              <a:t>通信系のモデルを示し、通信路容量を定義し、この通信路容量を超えなければ</a:t>
            </a:r>
            <a:r>
              <a:rPr lang="ja-JP" altLang="en-US">
                <a:solidFill>
                  <a:srgbClr val="0000FF"/>
                </a:solidFill>
              </a:rPr>
              <a:t>適当な符号化により誤りなしに伝達が可能である</a:t>
            </a:r>
            <a:r>
              <a:rPr lang="ja-JP" altLang="en-US"/>
              <a:t>こと</a:t>
            </a:r>
          </a:p>
        </p:txBody>
      </p:sp>
      <p:sp>
        <p:nvSpPr>
          <p:cNvPr id="390148" name="Text Box 4"/>
          <p:cNvSpPr txBox="1">
            <a:spLocks noChangeArrowheads="1"/>
          </p:cNvSpPr>
          <p:nvPr/>
        </p:nvSpPr>
        <p:spPr bwMode="auto">
          <a:xfrm>
            <a:off x="4487863" y="5949950"/>
            <a:ext cx="2820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b="1">
                <a:solidFill>
                  <a:srgbClr val="0000FF"/>
                </a:solidFill>
              </a:rPr>
              <a:t>誤り訂正符号</a:t>
            </a:r>
          </a:p>
        </p:txBody>
      </p:sp>
      <p:sp>
        <p:nvSpPr>
          <p:cNvPr id="390149" name="Line 5"/>
          <p:cNvSpPr>
            <a:spLocks noChangeShapeType="1"/>
          </p:cNvSpPr>
          <p:nvPr/>
        </p:nvSpPr>
        <p:spPr bwMode="auto">
          <a:xfrm>
            <a:off x="3203575" y="5876925"/>
            <a:ext cx="1296988" cy="431800"/>
          </a:xfrm>
          <a:prstGeom prst="line">
            <a:avLst/>
          </a:prstGeom>
          <a:noFill/>
          <a:ln w="635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352895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9"/>
                                        </p:tgtEl>
                                        <p:attrNameLst>
                                          <p:attrName>style.visibility</p:attrName>
                                        </p:attrNameLst>
                                      </p:cBhvr>
                                      <p:to>
                                        <p:strVal val="visible"/>
                                      </p:to>
                                    </p:set>
                                    <p:anim calcmode="lin" valueType="num">
                                      <p:cBhvr additive="base">
                                        <p:cTn id="31" dur="500" fill="hold"/>
                                        <p:tgtEl>
                                          <p:spTgt spid="390149"/>
                                        </p:tgtEl>
                                        <p:attrNameLst>
                                          <p:attrName>ppt_x</p:attrName>
                                        </p:attrNameLst>
                                      </p:cBhvr>
                                      <p:tavLst>
                                        <p:tav tm="0">
                                          <p:val>
                                            <p:strVal val="#ppt_x"/>
                                          </p:val>
                                        </p:tav>
                                        <p:tav tm="100000">
                                          <p:val>
                                            <p:strVal val="#ppt_x"/>
                                          </p:val>
                                        </p:tav>
                                      </p:tavLst>
                                    </p:anim>
                                    <p:anim calcmode="lin" valueType="num">
                                      <p:cBhvr additive="base">
                                        <p:cTn id="32" dur="500" fill="hold"/>
                                        <p:tgtEl>
                                          <p:spTgt spid="3901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0148"/>
                                        </p:tgtEl>
                                        <p:attrNameLst>
                                          <p:attrName>style.visibility</p:attrName>
                                        </p:attrNameLst>
                                      </p:cBhvr>
                                      <p:to>
                                        <p:strVal val="visible"/>
                                      </p:to>
                                    </p:set>
                                    <p:anim calcmode="lin" valueType="num">
                                      <p:cBhvr additive="base">
                                        <p:cTn id="35" dur="500" fill="hold"/>
                                        <p:tgtEl>
                                          <p:spTgt spid="390148"/>
                                        </p:tgtEl>
                                        <p:attrNameLst>
                                          <p:attrName>ppt_x</p:attrName>
                                        </p:attrNameLst>
                                      </p:cBhvr>
                                      <p:tavLst>
                                        <p:tav tm="0">
                                          <p:val>
                                            <p:strVal val="#ppt_x"/>
                                          </p:val>
                                        </p:tav>
                                        <p:tav tm="100000">
                                          <p:val>
                                            <p:strVal val="#ppt_x"/>
                                          </p:val>
                                        </p:tav>
                                      </p:tavLst>
                                    </p:anim>
                                    <p:anim calcmode="lin" valueType="num">
                                      <p:cBhvr additive="base">
                                        <p:cTn id="36" dur="500" fill="hold"/>
                                        <p:tgtEl>
                                          <p:spTgt spid="390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p:bldP spid="390148" grpId="0"/>
      <p:bldP spid="3901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ja-JP" altLang="en-US"/>
              <a:t>シャノンの通信系のモデル</a:t>
            </a:r>
          </a:p>
        </p:txBody>
      </p:sp>
      <p:sp>
        <p:nvSpPr>
          <p:cNvPr id="392195" name="Text Box 3"/>
          <p:cNvSpPr txBox="1">
            <a:spLocks noChangeArrowheads="1"/>
          </p:cNvSpPr>
          <p:nvPr/>
        </p:nvSpPr>
        <p:spPr bwMode="auto">
          <a:xfrm>
            <a:off x="755650" y="3736975"/>
            <a:ext cx="984250" cy="434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情報源</a:t>
            </a:r>
          </a:p>
        </p:txBody>
      </p:sp>
      <p:sp>
        <p:nvSpPr>
          <p:cNvPr id="392196" name="Text Box 4"/>
          <p:cNvSpPr txBox="1">
            <a:spLocks noChangeArrowheads="1"/>
          </p:cNvSpPr>
          <p:nvPr/>
        </p:nvSpPr>
        <p:spPr bwMode="auto">
          <a:xfrm>
            <a:off x="2408238" y="3735388"/>
            <a:ext cx="984250" cy="434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符号器</a:t>
            </a:r>
          </a:p>
        </p:txBody>
      </p:sp>
      <p:sp>
        <p:nvSpPr>
          <p:cNvPr id="392197" name="Text Box 5"/>
          <p:cNvSpPr txBox="1">
            <a:spLocks noChangeArrowheads="1"/>
          </p:cNvSpPr>
          <p:nvPr/>
        </p:nvSpPr>
        <p:spPr bwMode="auto">
          <a:xfrm>
            <a:off x="4214813" y="5299075"/>
            <a:ext cx="730250" cy="434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雑音</a:t>
            </a:r>
          </a:p>
        </p:txBody>
      </p:sp>
      <p:sp>
        <p:nvSpPr>
          <p:cNvPr id="392198" name="Text Box 6"/>
          <p:cNvSpPr txBox="1">
            <a:spLocks noChangeArrowheads="1"/>
          </p:cNvSpPr>
          <p:nvPr/>
        </p:nvSpPr>
        <p:spPr bwMode="auto">
          <a:xfrm>
            <a:off x="5716588" y="3736975"/>
            <a:ext cx="984250" cy="434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復号器</a:t>
            </a:r>
          </a:p>
        </p:txBody>
      </p:sp>
      <p:sp>
        <p:nvSpPr>
          <p:cNvPr id="392199" name="Text Box 7"/>
          <p:cNvSpPr txBox="1">
            <a:spLocks noChangeArrowheads="1"/>
          </p:cNvSpPr>
          <p:nvPr/>
        </p:nvSpPr>
        <p:spPr bwMode="auto">
          <a:xfrm>
            <a:off x="4062413" y="3735388"/>
            <a:ext cx="984250" cy="434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通信路</a:t>
            </a:r>
          </a:p>
        </p:txBody>
      </p:sp>
      <p:sp>
        <p:nvSpPr>
          <p:cNvPr id="392200" name="Text Box 8"/>
          <p:cNvSpPr txBox="1">
            <a:spLocks noChangeArrowheads="1"/>
          </p:cNvSpPr>
          <p:nvPr/>
        </p:nvSpPr>
        <p:spPr bwMode="auto">
          <a:xfrm>
            <a:off x="7370763" y="3735388"/>
            <a:ext cx="944562" cy="434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あて先</a:t>
            </a:r>
          </a:p>
        </p:txBody>
      </p:sp>
      <p:sp>
        <p:nvSpPr>
          <p:cNvPr id="392201" name="Line 9"/>
          <p:cNvSpPr>
            <a:spLocks noChangeShapeType="1"/>
          </p:cNvSpPr>
          <p:nvPr/>
        </p:nvSpPr>
        <p:spPr bwMode="auto">
          <a:xfrm>
            <a:off x="1763713" y="3930650"/>
            <a:ext cx="6477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2202" name="Line 10"/>
          <p:cNvSpPr>
            <a:spLocks noChangeShapeType="1"/>
          </p:cNvSpPr>
          <p:nvPr/>
        </p:nvSpPr>
        <p:spPr bwMode="auto">
          <a:xfrm>
            <a:off x="5076825" y="3930650"/>
            <a:ext cx="6477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2203" name="Line 11"/>
          <p:cNvSpPr>
            <a:spLocks noChangeShapeType="1"/>
          </p:cNvSpPr>
          <p:nvPr/>
        </p:nvSpPr>
        <p:spPr bwMode="auto">
          <a:xfrm>
            <a:off x="6732588" y="3930650"/>
            <a:ext cx="6477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2204" name="Line 12"/>
          <p:cNvSpPr>
            <a:spLocks noChangeShapeType="1"/>
          </p:cNvSpPr>
          <p:nvPr/>
        </p:nvSpPr>
        <p:spPr bwMode="auto">
          <a:xfrm>
            <a:off x="3419475" y="3930650"/>
            <a:ext cx="6477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2205" name="Line 13"/>
          <p:cNvSpPr>
            <a:spLocks noChangeShapeType="1"/>
          </p:cNvSpPr>
          <p:nvPr/>
        </p:nvSpPr>
        <p:spPr bwMode="auto">
          <a:xfrm>
            <a:off x="2916238" y="2635250"/>
            <a:ext cx="0" cy="10795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2206" name="Line 14"/>
          <p:cNvSpPr>
            <a:spLocks noChangeShapeType="1"/>
          </p:cNvSpPr>
          <p:nvPr/>
        </p:nvSpPr>
        <p:spPr bwMode="auto">
          <a:xfrm>
            <a:off x="6227763" y="2635250"/>
            <a:ext cx="0" cy="1079500"/>
          </a:xfrm>
          <a:prstGeom prst="line">
            <a:avLst/>
          </a:prstGeom>
          <a:noFill/>
          <a:ln w="381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2207" name="Text Box 15"/>
          <p:cNvSpPr txBox="1">
            <a:spLocks noChangeArrowheads="1"/>
          </p:cNvSpPr>
          <p:nvPr/>
        </p:nvSpPr>
        <p:spPr bwMode="auto">
          <a:xfrm>
            <a:off x="854075" y="2166938"/>
            <a:ext cx="4078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誤りを訂正するための符号語の付加</a:t>
            </a:r>
          </a:p>
        </p:txBody>
      </p:sp>
      <p:sp>
        <p:nvSpPr>
          <p:cNvPr id="392208" name="Text Box 16"/>
          <p:cNvSpPr txBox="1">
            <a:spLocks noChangeArrowheads="1"/>
          </p:cNvSpPr>
          <p:nvPr/>
        </p:nvSpPr>
        <p:spPr bwMode="auto">
          <a:xfrm>
            <a:off x="5216525" y="2166938"/>
            <a:ext cx="2092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誤りの検出と訂正</a:t>
            </a:r>
          </a:p>
        </p:txBody>
      </p:sp>
      <p:sp>
        <p:nvSpPr>
          <p:cNvPr id="392209" name="Text Box 17"/>
          <p:cNvSpPr txBox="1">
            <a:spLocks noChangeArrowheads="1"/>
          </p:cNvSpPr>
          <p:nvPr/>
        </p:nvSpPr>
        <p:spPr bwMode="auto">
          <a:xfrm>
            <a:off x="1692275" y="321151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情報</a:t>
            </a:r>
            <a:endParaRPr lang="en-US" altLang="ja-JP"/>
          </a:p>
        </p:txBody>
      </p:sp>
      <p:sp>
        <p:nvSpPr>
          <p:cNvPr id="392210" name="Text Box 18"/>
          <p:cNvSpPr txBox="1">
            <a:spLocks noChangeArrowheads="1"/>
          </p:cNvSpPr>
          <p:nvPr/>
        </p:nvSpPr>
        <p:spPr bwMode="auto">
          <a:xfrm>
            <a:off x="3203575" y="3211513"/>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符号語</a:t>
            </a:r>
            <a:endParaRPr lang="en-US" altLang="ja-JP"/>
          </a:p>
        </p:txBody>
      </p:sp>
      <p:sp>
        <p:nvSpPr>
          <p:cNvPr id="392211" name="Text Box 19"/>
          <p:cNvSpPr txBox="1">
            <a:spLocks noChangeArrowheads="1"/>
          </p:cNvSpPr>
          <p:nvPr/>
        </p:nvSpPr>
        <p:spPr bwMode="auto">
          <a:xfrm>
            <a:off x="4849813" y="3211513"/>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受信語</a:t>
            </a:r>
            <a:endParaRPr lang="en-US" altLang="ja-JP"/>
          </a:p>
        </p:txBody>
      </p:sp>
      <p:sp>
        <p:nvSpPr>
          <p:cNvPr id="392212" name="Text Box 20"/>
          <p:cNvSpPr txBox="1">
            <a:spLocks noChangeArrowheads="1"/>
          </p:cNvSpPr>
          <p:nvPr/>
        </p:nvSpPr>
        <p:spPr bwMode="auto">
          <a:xfrm>
            <a:off x="6443663" y="3211513"/>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推定情報</a:t>
            </a:r>
            <a:endParaRPr lang="en-US" altLang="ja-JP"/>
          </a:p>
        </p:txBody>
      </p:sp>
      <p:sp>
        <p:nvSpPr>
          <p:cNvPr id="392213" name="Text Box 21"/>
          <p:cNvSpPr txBox="1">
            <a:spLocks noChangeArrowheads="1"/>
          </p:cNvSpPr>
          <p:nvPr/>
        </p:nvSpPr>
        <p:spPr bwMode="auto">
          <a:xfrm>
            <a:off x="4687888" y="4579938"/>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誤りパターン</a:t>
            </a:r>
          </a:p>
        </p:txBody>
      </p:sp>
      <p:sp>
        <p:nvSpPr>
          <p:cNvPr id="392214" name="Line 22"/>
          <p:cNvSpPr>
            <a:spLocks noChangeShapeType="1"/>
          </p:cNvSpPr>
          <p:nvPr/>
        </p:nvSpPr>
        <p:spPr bwMode="auto">
          <a:xfrm>
            <a:off x="4572000" y="4219575"/>
            <a:ext cx="0" cy="1079500"/>
          </a:xfrm>
          <a:prstGeom prst="line">
            <a:avLst/>
          </a:prstGeom>
          <a:noFill/>
          <a:ln w="381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25546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ja-JP" altLang="en-US" dirty="0"/>
              <a:t>符号理論</a:t>
            </a:r>
            <a:endParaRPr lang="en-US" altLang="ja-JP" dirty="0"/>
          </a:p>
        </p:txBody>
      </p:sp>
      <p:sp>
        <p:nvSpPr>
          <p:cNvPr id="394243" name="AutoShape 3"/>
          <p:cNvSpPr>
            <a:spLocks noChangeArrowheads="1"/>
          </p:cNvSpPr>
          <p:nvPr/>
        </p:nvSpPr>
        <p:spPr bwMode="auto">
          <a:xfrm>
            <a:off x="431800" y="1484313"/>
            <a:ext cx="8280400" cy="5040312"/>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400"/>
          </a:p>
        </p:txBody>
      </p:sp>
      <p:sp>
        <p:nvSpPr>
          <p:cNvPr id="394244" name="AutoShape 4"/>
          <p:cNvSpPr>
            <a:spLocks noChangeArrowheads="1"/>
          </p:cNvSpPr>
          <p:nvPr/>
        </p:nvSpPr>
        <p:spPr bwMode="auto">
          <a:xfrm>
            <a:off x="755650" y="3068638"/>
            <a:ext cx="2087563" cy="316865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誤り訂正符号理論</a:t>
            </a:r>
          </a:p>
          <a:p>
            <a:pPr algn="ctr"/>
            <a:endParaRPr lang="ja-JP" altLang="en-US"/>
          </a:p>
          <a:p>
            <a:pPr algn="ctr"/>
            <a:r>
              <a:rPr lang="ja-JP" altLang="en-US" sz="1800"/>
              <a:t>・ 情報の正確性</a:t>
            </a:r>
          </a:p>
        </p:txBody>
      </p:sp>
      <p:sp>
        <p:nvSpPr>
          <p:cNvPr id="394245" name="AutoShape 5"/>
          <p:cNvSpPr>
            <a:spLocks noChangeArrowheads="1"/>
          </p:cNvSpPr>
          <p:nvPr/>
        </p:nvSpPr>
        <p:spPr bwMode="auto">
          <a:xfrm>
            <a:off x="3132138" y="3068638"/>
            <a:ext cx="2087562" cy="316865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暗号理論</a:t>
            </a:r>
          </a:p>
          <a:p>
            <a:pPr algn="ctr"/>
            <a:endParaRPr lang="ja-JP" altLang="en-US" b="1"/>
          </a:p>
          <a:p>
            <a:pPr algn="ctr"/>
            <a:r>
              <a:rPr lang="ja-JP" altLang="en-US" sz="1800"/>
              <a:t>・ 情報の秘密性</a:t>
            </a:r>
          </a:p>
        </p:txBody>
      </p:sp>
      <p:sp>
        <p:nvSpPr>
          <p:cNvPr id="394246" name="AutoShape 6"/>
          <p:cNvSpPr>
            <a:spLocks noChangeArrowheads="1"/>
          </p:cNvSpPr>
          <p:nvPr/>
        </p:nvSpPr>
        <p:spPr bwMode="auto">
          <a:xfrm>
            <a:off x="5508625" y="3068638"/>
            <a:ext cx="2087563" cy="316865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圧縮理論</a:t>
            </a:r>
          </a:p>
          <a:p>
            <a:pPr algn="ctr"/>
            <a:endParaRPr lang="ja-JP" altLang="en-US"/>
          </a:p>
          <a:p>
            <a:pPr algn="ctr"/>
            <a:r>
              <a:rPr lang="ja-JP" altLang="en-US" sz="1800"/>
              <a:t>・ 情報の効率性</a:t>
            </a:r>
          </a:p>
        </p:txBody>
      </p:sp>
      <p:sp>
        <p:nvSpPr>
          <p:cNvPr id="394247" name="Text Box 7"/>
          <p:cNvSpPr txBox="1">
            <a:spLocks noChangeArrowheads="1"/>
          </p:cNvSpPr>
          <p:nvPr/>
        </p:nvSpPr>
        <p:spPr bwMode="auto">
          <a:xfrm>
            <a:off x="7812088" y="442436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a:t>・・・</a:t>
            </a:r>
          </a:p>
        </p:txBody>
      </p:sp>
      <p:sp>
        <p:nvSpPr>
          <p:cNvPr id="394248" name="Text Box 8"/>
          <p:cNvSpPr txBox="1">
            <a:spLocks noChangeArrowheads="1"/>
          </p:cNvSpPr>
          <p:nvPr/>
        </p:nvSpPr>
        <p:spPr bwMode="auto">
          <a:xfrm>
            <a:off x="900113" y="1700213"/>
            <a:ext cx="52562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a:t>符号理論（広義の符号理論）</a:t>
            </a:r>
          </a:p>
        </p:txBody>
      </p:sp>
      <p:sp>
        <p:nvSpPr>
          <p:cNvPr id="394249" name="Text Box 9"/>
          <p:cNvSpPr txBox="1">
            <a:spLocks noChangeArrowheads="1"/>
          </p:cNvSpPr>
          <p:nvPr/>
        </p:nvSpPr>
        <p:spPr bwMode="auto">
          <a:xfrm>
            <a:off x="1187450" y="23241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ja-JP" altLang="en-US" sz="2400"/>
              <a:t>・ 情</a:t>
            </a:r>
            <a:r>
              <a:rPr lang="ja-JP" altLang="en-US" sz="2400"/>
              <a:t>報量（ビットの導入）　</a:t>
            </a:r>
            <a:r>
              <a:rPr lang="en-US" altLang="ja-JP" sz="2400"/>
              <a:t>⇒</a:t>
            </a:r>
            <a:r>
              <a:rPr lang="ja-JP" altLang="en-US" sz="2400"/>
              <a:t>　様々なデジタル情報</a:t>
            </a:r>
          </a:p>
        </p:txBody>
      </p:sp>
      <p:sp>
        <p:nvSpPr>
          <p:cNvPr id="394250" name="Text Box 10"/>
          <p:cNvSpPr txBox="1">
            <a:spLocks noChangeArrowheads="1"/>
          </p:cNvSpPr>
          <p:nvPr/>
        </p:nvSpPr>
        <p:spPr bwMode="auto">
          <a:xfrm>
            <a:off x="6091238" y="1844675"/>
            <a:ext cx="1504950" cy="3365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ja-JP" altLang="en-US" sz="1600">
                <a:solidFill>
                  <a:srgbClr val="FF0000"/>
                </a:solidFill>
              </a:rPr>
              <a:t>＊統計・</a:t>
            </a:r>
            <a:r>
              <a:rPr lang="ja-JP" altLang="en-US" sz="1600">
                <a:solidFill>
                  <a:srgbClr val="FF0000"/>
                </a:solidFill>
              </a:rPr>
              <a:t>確率論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AutoShape 2"/>
          <p:cNvSpPr>
            <a:spLocks noChangeArrowheads="1"/>
          </p:cNvSpPr>
          <p:nvPr/>
        </p:nvSpPr>
        <p:spPr bwMode="auto">
          <a:xfrm>
            <a:off x="7380288" y="3716338"/>
            <a:ext cx="1690687" cy="2087562"/>
          </a:xfrm>
          <a:prstGeom prst="flowChartAlternateProcess">
            <a:avLst/>
          </a:prstGeom>
          <a:solidFill>
            <a:srgbClr val="FFFF00"/>
          </a:solidFill>
          <a:ln w="381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291" name="AutoShape 3"/>
          <p:cNvSpPr>
            <a:spLocks noChangeArrowheads="1"/>
          </p:cNvSpPr>
          <p:nvPr/>
        </p:nvSpPr>
        <p:spPr bwMode="auto">
          <a:xfrm>
            <a:off x="179388" y="1341438"/>
            <a:ext cx="6985000" cy="5183187"/>
          </a:xfrm>
          <a:prstGeom prst="roundRect">
            <a:avLst>
              <a:gd name="adj" fmla="val 16667"/>
            </a:avLst>
          </a:prstGeom>
          <a:solidFill>
            <a:srgbClr val="CCFFFF"/>
          </a:solidFill>
          <a:ln w="38100"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292" name="AutoShape 4"/>
          <p:cNvSpPr>
            <a:spLocks noChangeArrowheads="1"/>
          </p:cNvSpPr>
          <p:nvPr/>
        </p:nvSpPr>
        <p:spPr bwMode="auto">
          <a:xfrm>
            <a:off x="468313" y="2205038"/>
            <a:ext cx="5976937" cy="4032250"/>
          </a:xfrm>
          <a:prstGeom prst="roundRect">
            <a:avLst>
              <a:gd name="adj" fmla="val 16667"/>
            </a:avLst>
          </a:prstGeom>
          <a:solidFill>
            <a:srgbClr val="00FFFF"/>
          </a:solidFill>
          <a:ln w="38100"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p>
        </p:txBody>
      </p:sp>
      <p:sp>
        <p:nvSpPr>
          <p:cNvPr id="396293" name="Rectangle 5"/>
          <p:cNvSpPr>
            <a:spLocks noGrp="1" noChangeArrowheads="1"/>
          </p:cNvSpPr>
          <p:nvPr>
            <p:ph type="title"/>
          </p:nvPr>
        </p:nvSpPr>
        <p:spPr/>
        <p:txBody>
          <a:bodyPr/>
          <a:lstStyle/>
          <a:p>
            <a:r>
              <a:rPr lang="ja-JP" altLang="en-US" dirty="0"/>
              <a:t>誤り訂正符号理論</a:t>
            </a:r>
          </a:p>
        </p:txBody>
      </p:sp>
      <p:sp>
        <p:nvSpPr>
          <p:cNvPr id="396294" name="AutoShape 6"/>
          <p:cNvSpPr>
            <a:spLocks noChangeArrowheads="1"/>
          </p:cNvSpPr>
          <p:nvPr/>
        </p:nvSpPr>
        <p:spPr bwMode="auto">
          <a:xfrm>
            <a:off x="2916238" y="2708275"/>
            <a:ext cx="3024187" cy="3313113"/>
          </a:xfrm>
          <a:prstGeom prst="roundRect">
            <a:avLst>
              <a:gd name="adj" fmla="val 16667"/>
            </a:avLst>
          </a:prstGeom>
          <a:noFill/>
          <a:ln w="38100" algn="ctr">
            <a:solidFill>
              <a:srgbClr val="0000FF"/>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295" name="AutoShape 7"/>
          <p:cNvSpPr>
            <a:spLocks noChangeArrowheads="1"/>
          </p:cNvSpPr>
          <p:nvPr/>
        </p:nvSpPr>
        <p:spPr bwMode="auto">
          <a:xfrm>
            <a:off x="3348038" y="4438650"/>
            <a:ext cx="2305050" cy="1295400"/>
          </a:xfrm>
          <a:prstGeom prst="roundRect">
            <a:avLst>
              <a:gd name="adj" fmla="val 16667"/>
            </a:avLst>
          </a:prstGeom>
          <a:noFill/>
          <a:ln w="38100" algn="ctr">
            <a:solidFill>
              <a:srgbClr val="0000FF"/>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296" name="AutoShape 8"/>
          <p:cNvSpPr>
            <a:spLocks noChangeArrowheads="1"/>
          </p:cNvSpPr>
          <p:nvPr/>
        </p:nvSpPr>
        <p:spPr bwMode="auto">
          <a:xfrm>
            <a:off x="3563938" y="4941888"/>
            <a:ext cx="1871662" cy="576262"/>
          </a:xfrm>
          <a:prstGeom prst="roundRect">
            <a:avLst>
              <a:gd name="adj" fmla="val 16667"/>
            </a:avLst>
          </a:prstGeom>
          <a:noFill/>
          <a:ln w="38100" algn="ctr">
            <a:solidFill>
              <a:srgbClr val="0000FF"/>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297" name="Text Box 9"/>
          <p:cNvSpPr txBox="1">
            <a:spLocks noChangeArrowheads="1"/>
          </p:cNvSpPr>
          <p:nvPr/>
        </p:nvSpPr>
        <p:spPr bwMode="auto">
          <a:xfrm>
            <a:off x="3737255" y="5014913"/>
            <a:ext cx="1058303"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b="1" dirty="0"/>
              <a:t>RS</a:t>
            </a:r>
            <a:r>
              <a:rPr lang="ja-JP" altLang="en-US" b="1" dirty="0"/>
              <a:t>符号</a:t>
            </a:r>
            <a:endParaRPr lang="en-US" altLang="ja-JP" b="1" dirty="0">
              <a:solidFill>
                <a:schemeClr val="accent1"/>
              </a:solidFill>
            </a:endParaRPr>
          </a:p>
        </p:txBody>
      </p:sp>
      <p:sp>
        <p:nvSpPr>
          <p:cNvPr id="396298" name="Text Box 10"/>
          <p:cNvSpPr txBox="1">
            <a:spLocks noChangeArrowheads="1"/>
          </p:cNvSpPr>
          <p:nvPr/>
        </p:nvSpPr>
        <p:spPr bwMode="auto">
          <a:xfrm>
            <a:off x="3618811" y="4510088"/>
            <a:ext cx="125867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en-US" altLang="ja-JP" b="1" dirty="0"/>
              <a:t>BCH</a:t>
            </a:r>
            <a:r>
              <a:rPr kumimoji="0" lang="ja-JP" altLang="en-US" b="1" dirty="0"/>
              <a:t>符</a:t>
            </a:r>
            <a:r>
              <a:rPr lang="ja-JP" altLang="en-US" b="1" dirty="0"/>
              <a:t>号</a:t>
            </a:r>
            <a:endParaRPr lang="en-US" altLang="ja-JP" b="1" dirty="0">
              <a:solidFill>
                <a:schemeClr val="accent1"/>
              </a:solidFill>
            </a:endParaRPr>
          </a:p>
        </p:txBody>
      </p:sp>
      <p:sp>
        <p:nvSpPr>
          <p:cNvPr id="396299" name="Text Box 11"/>
          <p:cNvSpPr txBox="1">
            <a:spLocks noChangeArrowheads="1"/>
          </p:cNvSpPr>
          <p:nvPr/>
        </p:nvSpPr>
        <p:spPr bwMode="auto">
          <a:xfrm>
            <a:off x="910738" y="2290763"/>
            <a:ext cx="12170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ja-JP" altLang="en-US" b="1" dirty="0"/>
              <a:t>線形</a:t>
            </a:r>
            <a:r>
              <a:rPr lang="ja-JP" altLang="en-US" b="1" dirty="0"/>
              <a:t>符号</a:t>
            </a:r>
            <a:endParaRPr lang="en-US" altLang="ja-JP" b="1" dirty="0">
              <a:solidFill>
                <a:schemeClr val="accent1"/>
              </a:solidFill>
            </a:endParaRPr>
          </a:p>
        </p:txBody>
      </p:sp>
      <p:sp>
        <p:nvSpPr>
          <p:cNvPr id="396300" name="Text Box 12"/>
          <p:cNvSpPr txBox="1">
            <a:spLocks noChangeArrowheads="1"/>
          </p:cNvSpPr>
          <p:nvPr/>
        </p:nvSpPr>
        <p:spPr bwMode="auto">
          <a:xfrm>
            <a:off x="3291988" y="2795588"/>
            <a:ext cx="12170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ja-JP" altLang="en-US" b="1" dirty="0"/>
              <a:t>巡回符</a:t>
            </a:r>
            <a:r>
              <a:rPr lang="ja-JP" altLang="en-US" b="1" dirty="0"/>
              <a:t>号</a:t>
            </a:r>
            <a:endParaRPr lang="en-US" altLang="ja-JP" b="1" dirty="0">
              <a:solidFill>
                <a:schemeClr val="accent1"/>
              </a:solidFill>
            </a:endParaRPr>
          </a:p>
        </p:txBody>
      </p:sp>
      <p:sp>
        <p:nvSpPr>
          <p:cNvPr id="396301" name="AutoShape 13"/>
          <p:cNvSpPr>
            <a:spLocks noChangeArrowheads="1"/>
          </p:cNvSpPr>
          <p:nvPr/>
        </p:nvSpPr>
        <p:spPr bwMode="auto">
          <a:xfrm>
            <a:off x="6589713" y="2205038"/>
            <a:ext cx="360362" cy="2016125"/>
          </a:xfrm>
          <a:prstGeom prst="roundRect">
            <a:avLst>
              <a:gd name="adj" fmla="val 16667"/>
            </a:avLst>
          </a:prstGeom>
          <a:solidFill>
            <a:schemeClr val="bg1"/>
          </a:solidFill>
          <a:ln w="38100"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302" name="Text Box 14"/>
          <p:cNvSpPr txBox="1">
            <a:spLocks noChangeArrowheads="1"/>
          </p:cNvSpPr>
          <p:nvPr/>
        </p:nvSpPr>
        <p:spPr bwMode="auto">
          <a:xfrm>
            <a:off x="6530975" y="2708275"/>
            <a:ext cx="488950" cy="1177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a:r>
              <a:rPr lang="ja-JP" altLang="en-US" b="1"/>
              <a:t>算術符号</a:t>
            </a:r>
            <a:r>
              <a:rPr lang="en-US" altLang="ja-JP" b="1">
                <a:solidFill>
                  <a:schemeClr val="bg1"/>
                </a:solidFill>
              </a:rPr>
              <a:t>.</a:t>
            </a:r>
          </a:p>
        </p:txBody>
      </p:sp>
      <p:sp>
        <p:nvSpPr>
          <p:cNvPr id="396303" name="Text Box 15"/>
          <p:cNvSpPr txBox="1">
            <a:spLocks noChangeArrowheads="1"/>
          </p:cNvSpPr>
          <p:nvPr/>
        </p:nvSpPr>
        <p:spPr bwMode="auto">
          <a:xfrm>
            <a:off x="654050" y="1462088"/>
            <a:ext cx="22225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b="1" dirty="0"/>
              <a:t>誤り訂正符号理論</a:t>
            </a:r>
            <a:endParaRPr lang="en-US" altLang="ja-JP" b="1" dirty="0">
              <a:solidFill>
                <a:schemeClr val="folHlink"/>
              </a:solidFill>
            </a:endParaRPr>
          </a:p>
        </p:txBody>
      </p:sp>
      <p:sp>
        <p:nvSpPr>
          <p:cNvPr id="396304" name="Text Box 16"/>
          <p:cNvSpPr txBox="1">
            <a:spLocks noChangeArrowheads="1"/>
          </p:cNvSpPr>
          <p:nvPr/>
        </p:nvSpPr>
        <p:spPr bwMode="auto">
          <a:xfrm>
            <a:off x="695325" y="2754313"/>
            <a:ext cx="2089150" cy="11906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t>●</a:t>
            </a:r>
            <a:r>
              <a:rPr lang="ja-JP" altLang="en-US" sz="1800"/>
              <a:t>ハミング距離</a:t>
            </a:r>
          </a:p>
          <a:p>
            <a:r>
              <a:rPr lang="en-US" altLang="ja-JP" sz="1800"/>
              <a:t>●</a:t>
            </a:r>
            <a:r>
              <a:rPr lang="ja-JP" altLang="en-US" sz="1800"/>
              <a:t>線形写像，像，核</a:t>
            </a:r>
          </a:p>
          <a:p>
            <a:r>
              <a:rPr lang="en-US" altLang="ja-JP" sz="1800"/>
              <a:t>●</a:t>
            </a:r>
            <a:r>
              <a:rPr lang="ja-JP" altLang="en-US" sz="1800"/>
              <a:t>生成行列</a:t>
            </a:r>
          </a:p>
          <a:p>
            <a:r>
              <a:rPr lang="en-US" altLang="ja-JP" sz="1800"/>
              <a:t>●</a:t>
            </a:r>
            <a:r>
              <a:rPr lang="ja-JP" altLang="en-US" sz="1800"/>
              <a:t>検査行列</a:t>
            </a:r>
          </a:p>
        </p:txBody>
      </p:sp>
      <p:sp>
        <p:nvSpPr>
          <p:cNvPr id="396305" name="Text Box 17"/>
          <p:cNvSpPr txBox="1">
            <a:spLocks noChangeArrowheads="1"/>
          </p:cNvSpPr>
          <p:nvPr/>
        </p:nvSpPr>
        <p:spPr bwMode="auto">
          <a:xfrm>
            <a:off x="2089150" y="2300288"/>
            <a:ext cx="1403350" cy="3365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ja-JP" altLang="en-US" sz="1600">
                <a:solidFill>
                  <a:srgbClr val="FF0000"/>
                </a:solidFill>
              </a:rPr>
              <a:t>＊線</a:t>
            </a:r>
            <a:r>
              <a:rPr lang="ja-JP" altLang="en-US" sz="1600">
                <a:solidFill>
                  <a:srgbClr val="FF0000"/>
                </a:solidFill>
              </a:rPr>
              <a:t>形代数学</a:t>
            </a:r>
          </a:p>
        </p:txBody>
      </p:sp>
      <p:sp>
        <p:nvSpPr>
          <p:cNvPr id="396306" name="Text Box 18"/>
          <p:cNvSpPr txBox="1">
            <a:spLocks noChangeArrowheads="1"/>
          </p:cNvSpPr>
          <p:nvPr/>
        </p:nvSpPr>
        <p:spPr bwMode="auto">
          <a:xfrm>
            <a:off x="4500563" y="2805113"/>
            <a:ext cx="996950" cy="3365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ja-JP" altLang="en-US" sz="1600">
                <a:solidFill>
                  <a:srgbClr val="FF0000"/>
                </a:solidFill>
              </a:rPr>
              <a:t>＊</a:t>
            </a:r>
            <a:r>
              <a:rPr lang="ja-JP" altLang="en-US" sz="1600">
                <a:solidFill>
                  <a:srgbClr val="FF0000"/>
                </a:solidFill>
              </a:rPr>
              <a:t>代数学</a:t>
            </a:r>
          </a:p>
        </p:txBody>
      </p:sp>
      <p:sp>
        <p:nvSpPr>
          <p:cNvPr id="396307" name="Text Box 19"/>
          <p:cNvSpPr txBox="1">
            <a:spLocks noChangeArrowheads="1"/>
          </p:cNvSpPr>
          <p:nvPr/>
        </p:nvSpPr>
        <p:spPr bwMode="auto">
          <a:xfrm>
            <a:off x="3205163" y="3305175"/>
            <a:ext cx="2781300" cy="915988"/>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t>●</a:t>
            </a:r>
            <a:r>
              <a:rPr lang="ja-JP" altLang="en-US" sz="1800"/>
              <a:t>生成多項式</a:t>
            </a:r>
          </a:p>
          <a:p>
            <a:r>
              <a:rPr lang="en-US" altLang="ja-JP" sz="1800"/>
              <a:t>●</a:t>
            </a:r>
            <a:r>
              <a:rPr lang="ja-JP" altLang="en-US" sz="1800"/>
              <a:t>検査多項式</a:t>
            </a:r>
          </a:p>
          <a:p>
            <a:r>
              <a:rPr lang="en-US" altLang="ja-JP" sz="1800"/>
              <a:t>●</a:t>
            </a:r>
            <a:r>
              <a:rPr lang="ja-JP" altLang="en-US" sz="1800"/>
              <a:t>ガロア体（ガロア拡大体）</a:t>
            </a:r>
          </a:p>
        </p:txBody>
      </p:sp>
      <p:sp>
        <p:nvSpPr>
          <p:cNvPr id="396308" name="Line 20"/>
          <p:cNvSpPr>
            <a:spLocks noChangeShapeType="1"/>
          </p:cNvSpPr>
          <p:nvPr/>
        </p:nvSpPr>
        <p:spPr bwMode="auto">
          <a:xfrm>
            <a:off x="2051050" y="3500438"/>
            <a:ext cx="1152525" cy="0"/>
          </a:xfrm>
          <a:prstGeom prst="line">
            <a:avLst/>
          </a:prstGeom>
          <a:noFill/>
          <a:ln w="381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309" name="Line 21"/>
          <p:cNvSpPr>
            <a:spLocks noChangeShapeType="1"/>
          </p:cNvSpPr>
          <p:nvPr/>
        </p:nvSpPr>
        <p:spPr bwMode="auto">
          <a:xfrm>
            <a:off x="2052638" y="3789363"/>
            <a:ext cx="1152525" cy="0"/>
          </a:xfrm>
          <a:prstGeom prst="line">
            <a:avLst/>
          </a:prstGeom>
          <a:noFill/>
          <a:ln w="381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310" name="Line 22"/>
          <p:cNvSpPr>
            <a:spLocks noChangeShapeType="1"/>
          </p:cNvSpPr>
          <p:nvPr/>
        </p:nvSpPr>
        <p:spPr bwMode="auto">
          <a:xfrm>
            <a:off x="4870450" y="4724400"/>
            <a:ext cx="2870200" cy="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311" name="Line 23"/>
          <p:cNvSpPr>
            <a:spLocks noChangeShapeType="1"/>
          </p:cNvSpPr>
          <p:nvPr/>
        </p:nvSpPr>
        <p:spPr bwMode="auto">
          <a:xfrm>
            <a:off x="4870450" y="5229225"/>
            <a:ext cx="2870200" cy="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6312" name="Text Box 24"/>
          <p:cNvSpPr txBox="1">
            <a:spLocks noChangeArrowheads="1"/>
          </p:cNvSpPr>
          <p:nvPr/>
        </p:nvSpPr>
        <p:spPr bwMode="auto">
          <a:xfrm>
            <a:off x="7806870" y="4508500"/>
            <a:ext cx="1210588" cy="40011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dirty="0"/>
              <a:t>形式情報</a:t>
            </a:r>
            <a:endParaRPr lang="en-US" altLang="ja-JP" dirty="0"/>
          </a:p>
        </p:txBody>
      </p:sp>
      <p:sp>
        <p:nvSpPr>
          <p:cNvPr id="396313" name="Text Box 25"/>
          <p:cNvSpPr txBox="1">
            <a:spLocks noChangeArrowheads="1"/>
          </p:cNvSpPr>
          <p:nvPr/>
        </p:nvSpPr>
        <p:spPr bwMode="auto">
          <a:xfrm>
            <a:off x="7812088" y="5013325"/>
            <a:ext cx="1147762" cy="40011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dirty="0"/>
              <a:t>データ</a:t>
            </a:r>
          </a:p>
        </p:txBody>
      </p:sp>
      <p:sp>
        <p:nvSpPr>
          <p:cNvPr id="396314" name="Text Box 26"/>
          <p:cNvSpPr txBox="1">
            <a:spLocks noChangeArrowheads="1"/>
          </p:cNvSpPr>
          <p:nvPr/>
        </p:nvSpPr>
        <p:spPr bwMode="auto">
          <a:xfrm>
            <a:off x="7593013" y="3860800"/>
            <a:ext cx="12636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b="1"/>
              <a:t>QR</a:t>
            </a:r>
            <a:r>
              <a:rPr lang="ja-JP" altLang="en-US" b="1"/>
              <a:t>コード</a:t>
            </a:r>
            <a:r>
              <a:rPr lang="en-US" altLang="ja-JP" b="1">
                <a:solidFill>
                  <a:srgbClr val="FFFF00"/>
                </a:solidFill>
              </a:rPr>
              <a:t>.</a:t>
            </a:r>
          </a:p>
        </p:txBody>
      </p:sp>
    </p:spTree>
    <p:extLst>
      <p:ext uri="{BB962C8B-B14F-4D97-AF65-F5344CB8AC3E}">
        <p14:creationId xmlns:p14="http://schemas.microsoft.com/office/powerpoint/2010/main" val="154409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2F4AB-EF12-1B18-AF39-B5F7A31D1E22}"/>
              </a:ext>
            </a:extLst>
          </p:cNvPr>
          <p:cNvSpPr>
            <a:spLocks noGrp="1"/>
          </p:cNvSpPr>
          <p:nvPr>
            <p:ph type="title"/>
          </p:nvPr>
        </p:nvSpPr>
        <p:spPr/>
        <p:txBody>
          <a:bodyPr/>
          <a:lstStyle/>
          <a:p>
            <a:r>
              <a:rPr kumimoji="1" lang="ja-JP" altLang="en-US" dirty="0"/>
              <a:t>概要</a:t>
            </a:r>
          </a:p>
        </p:txBody>
      </p:sp>
      <p:sp>
        <p:nvSpPr>
          <p:cNvPr id="3" name="コンテンツ プレースホルダー 2">
            <a:extLst>
              <a:ext uri="{FF2B5EF4-FFF2-40B4-BE49-F238E27FC236}">
                <a16:creationId xmlns:a16="http://schemas.microsoft.com/office/drawing/2014/main" id="{CDDCAA3D-C0B3-4074-3348-A478E4DEE925}"/>
              </a:ext>
            </a:extLst>
          </p:cNvPr>
          <p:cNvSpPr>
            <a:spLocks noGrp="1"/>
          </p:cNvSpPr>
          <p:nvPr>
            <p:ph idx="1"/>
          </p:nvPr>
        </p:nvSpPr>
        <p:spPr>
          <a:xfrm>
            <a:off x="457200" y="1557338"/>
            <a:ext cx="8229600" cy="4103910"/>
          </a:xfrm>
        </p:spPr>
        <p:txBody>
          <a:bodyPr/>
          <a:lstStyle/>
          <a:p>
            <a:pPr marL="0" indent="0">
              <a:buNone/>
            </a:pPr>
            <a:r>
              <a:rPr kumimoji="1" lang="ja-JP" altLang="en-US" sz="2400" dirty="0"/>
              <a:t>近年、モバイルデバイス </a:t>
            </a:r>
            <a:r>
              <a:rPr kumimoji="1" lang="en-US" altLang="ja-JP" sz="2400" dirty="0"/>
              <a:t>(</a:t>
            </a:r>
            <a:r>
              <a:rPr kumimoji="1" lang="ja-JP" altLang="en-US" sz="2400" dirty="0"/>
              <a:t>カメラ付き携帯電話やスマートフォン</a:t>
            </a:r>
            <a:r>
              <a:rPr kumimoji="1" lang="en-US" altLang="ja-JP" sz="2400" dirty="0"/>
              <a:t>)</a:t>
            </a:r>
            <a:r>
              <a:rPr kumimoji="1" lang="ja-JP" altLang="en-US" sz="2400" dirty="0"/>
              <a:t>の普及と共に</a:t>
            </a:r>
            <a:r>
              <a:rPr kumimoji="1" lang="en-US" altLang="ja-JP" sz="2400" dirty="0"/>
              <a:t>QR</a:t>
            </a:r>
            <a:r>
              <a:rPr kumimoji="1" lang="ja-JP" altLang="en-US" sz="2400" dirty="0"/>
              <a:t>コードと呼ばれる</a:t>
            </a:r>
            <a:r>
              <a:rPr kumimoji="1" lang="en-US" altLang="ja-JP" sz="2400" dirty="0"/>
              <a:t>2</a:t>
            </a:r>
            <a:r>
              <a:rPr kumimoji="1" lang="ja-JP" altLang="en-US" sz="2400" dirty="0"/>
              <a:t>次元コードを見かけることが多くなってきました。</a:t>
            </a:r>
            <a:endParaRPr kumimoji="1" lang="en-US" altLang="ja-JP" sz="2400" dirty="0"/>
          </a:p>
          <a:p>
            <a:pPr marL="0" indent="0">
              <a:buNone/>
            </a:pPr>
            <a:endParaRPr kumimoji="1" lang="en-US" altLang="ja-JP" sz="2400" dirty="0"/>
          </a:p>
          <a:p>
            <a:pPr marL="0" indent="0">
              <a:buNone/>
            </a:pPr>
            <a:r>
              <a:rPr kumimoji="1" lang="ja-JP" altLang="en-US" sz="2400" dirty="0"/>
              <a:t>さて、この</a:t>
            </a:r>
            <a:r>
              <a:rPr kumimoji="1" lang="en-US" altLang="ja-JP" sz="2400" dirty="0"/>
              <a:t>QR</a:t>
            </a:r>
            <a:r>
              <a:rPr kumimoji="1" lang="ja-JP" altLang="en-US" sz="2400" dirty="0"/>
              <a:t>コードにはいかなる秘密が隠されているのでしょうか。実は、緻密な数学の理論によって構成された誤り訂正符号と呼ばれる秘密が隠されています。</a:t>
            </a:r>
            <a:endParaRPr kumimoji="1" lang="en-US" altLang="ja-JP" sz="2400" dirty="0"/>
          </a:p>
          <a:p>
            <a:pPr marL="0" indent="0">
              <a:buNone/>
            </a:pPr>
            <a:endParaRPr kumimoji="1" lang="en-US" altLang="ja-JP" sz="2400" dirty="0"/>
          </a:p>
          <a:p>
            <a:pPr marL="0" indent="0">
              <a:buNone/>
            </a:pPr>
            <a:r>
              <a:rPr kumimoji="1" lang="ja-JP" altLang="en-US" sz="2400" dirty="0"/>
              <a:t>本アカデミック・インターンシップでは、</a:t>
            </a:r>
            <a:r>
              <a:rPr kumimoji="1" lang="en-US" altLang="ja-JP" sz="2400" dirty="0"/>
              <a:t>QR</a:t>
            </a:r>
            <a:r>
              <a:rPr kumimoji="1" lang="ja-JP" altLang="en-US" sz="2400" dirty="0"/>
              <a:t>コードに隠された秘密を明らかにすると共に、</a:t>
            </a:r>
            <a:r>
              <a:rPr kumimoji="1" lang="en-US" altLang="ja-JP" sz="2400" dirty="0"/>
              <a:t>QR</a:t>
            </a:r>
            <a:r>
              <a:rPr kumimoji="1" lang="ja-JP" altLang="en-US" sz="2400" dirty="0"/>
              <a:t>コードを手作りしてもらいます。</a:t>
            </a:r>
          </a:p>
        </p:txBody>
      </p:sp>
      <p:sp>
        <p:nvSpPr>
          <p:cNvPr id="4" name="テキスト ボックス 3">
            <a:extLst>
              <a:ext uri="{FF2B5EF4-FFF2-40B4-BE49-F238E27FC236}">
                <a16:creationId xmlns:a16="http://schemas.microsoft.com/office/drawing/2014/main" id="{B7AB415A-C90A-C959-8694-92CD2ACE99E7}"/>
              </a:ext>
            </a:extLst>
          </p:cNvPr>
          <p:cNvSpPr txBox="1"/>
          <p:nvPr/>
        </p:nvSpPr>
        <p:spPr>
          <a:xfrm>
            <a:off x="1579033" y="5909210"/>
            <a:ext cx="5985934" cy="400110"/>
          </a:xfrm>
          <a:prstGeom prst="rect">
            <a:avLst/>
          </a:prstGeom>
          <a:noFill/>
        </p:spPr>
        <p:txBody>
          <a:bodyPr wrap="none" rtlCol="0">
            <a:spAutoFit/>
          </a:bodyPr>
          <a:lstStyle/>
          <a:p>
            <a:r>
              <a:rPr kumimoji="1" lang="ja-JP" altLang="en-US" dirty="0"/>
              <a:t>＊</a:t>
            </a:r>
            <a:r>
              <a:rPr kumimoji="1" lang="en-US" altLang="ja-JP" dirty="0"/>
              <a:t>QR</a:t>
            </a:r>
            <a:r>
              <a:rPr kumimoji="1" lang="ja-JP" altLang="en-US" dirty="0"/>
              <a:t>コードは（株）デンソーウェーブの登録商標です</a:t>
            </a:r>
          </a:p>
        </p:txBody>
      </p:sp>
    </p:spTree>
    <p:extLst>
      <p:ext uri="{BB962C8B-B14F-4D97-AF65-F5344CB8AC3E}">
        <p14:creationId xmlns:p14="http://schemas.microsoft.com/office/powerpoint/2010/main" val="375556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ja-JP" altLang="en-US" dirty="0"/>
              <a:t>誤り訂正符号の構成方法は？</a:t>
            </a:r>
          </a:p>
        </p:txBody>
      </p:sp>
      <p:sp>
        <p:nvSpPr>
          <p:cNvPr id="276483" name="Rectangle 3"/>
          <p:cNvSpPr>
            <a:spLocks noGrp="1" noChangeArrowheads="1"/>
          </p:cNvSpPr>
          <p:nvPr>
            <p:ph type="body" idx="1"/>
          </p:nvPr>
        </p:nvSpPr>
        <p:spPr>
          <a:xfrm>
            <a:off x="457200" y="1557338"/>
            <a:ext cx="8229600" cy="3024187"/>
          </a:xfrm>
        </p:spPr>
        <p:txBody>
          <a:bodyPr/>
          <a:lstStyle/>
          <a:p>
            <a:r>
              <a:rPr lang="ja-JP" altLang="en-US" dirty="0"/>
              <a:t>誤り訂正符号を効率よく構成したい</a:t>
            </a:r>
            <a:br>
              <a:rPr lang="ja-JP" altLang="en-US" dirty="0"/>
            </a:br>
            <a:r>
              <a:rPr lang="ja-JP" altLang="en-US" dirty="0"/>
              <a:t>　</a:t>
            </a:r>
            <a:r>
              <a:rPr lang="en-US" altLang="ja-JP" sz="2400" dirty="0"/>
              <a:t>⇒ </a:t>
            </a:r>
            <a:r>
              <a:rPr lang="ja-JP" altLang="en-US" sz="2400" dirty="0"/>
              <a:t>誤りを訂正するための符号語を計算で求めたい</a:t>
            </a:r>
          </a:p>
          <a:p>
            <a:r>
              <a:rPr lang="ja-JP" altLang="en-US" dirty="0"/>
              <a:t>最小距離を正確に求めたい</a:t>
            </a:r>
          </a:p>
          <a:p>
            <a:r>
              <a:rPr lang="ja-JP" altLang="en-US" dirty="0"/>
              <a:t>誤りの検出を計算で行ないたい</a:t>
            </a:r>
          </a:p>
          <a:p>
            <a:r>
              <a:rPr lang="ja-JP" altLang="en-US" dirty="0"/>
              <a:t>誤りの訂正を計算で行ないたい</a:t>
            </a:r>
          </a:p>
        </p:txBody>
      </p:sp>
      <p:sp>
        <p:nvSpPr>
          <p:cNvPr id="276484" name="AutoShape 4"/>
          <p:cNvSpPr>
            <a:spLocks noChangeArrowheads="1"/>
          </p:cNvSpPr>
          <p:nvPr/>
        </p:nvSpPr>
        <p:spPr bwMode="auto">
          <a:xfrm>
            <a:off x="4329113" y="4653136"/>
            <a:ext cx="485775" cy="976312"/>
          </a:xfrm>
          <a:prstGeom prst="down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276485" name="Text Box 5"/>
          <p:cNvSpPr txBox="1">
            <a:spLocks noChangeArrowheads="1"/>
          </p:cNvSpPr>
          <p:nvPr/>
        </p:nvSpPr>
        <p:spPr bwMode="auto">
          <a:xfrm>
            <a:off x="994739" y="5822950"/>
            <a:ext cx="71545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4000" b="1" dirty="0"/>
              <a:t>線形代数学を駆使した線形符号</a:t>
            </a:r>
          </a:p>
        </p:txBody>
      </p:sp>
    </p:spTree>
    <p:extLst>
      <p:ext uri="{BB962C8B-B14F-4D97-AF65-F5344CB8AC3E}">
        <p14:creationId xmlns:p14="http://schemas.microsoft.com/office/powerpoint/2010/main" val="2673375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additive="base">
                                        <p:cTn id="7" dur="500" fill="hold"/>
                                        <p:tgtEl>
                                          <p:spTgt spid="276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483">
                                            <p:txEl>
                                              <p:pRg st="1" end="1"/>
                                            </p:txEl>
                                          </p:spTgt>
                                        </p:tgtEl>
                                        <p:attrNameLst>
                                          <p:attrName>style.visibility</p:attrName>
                                        </p:attrNameLst>
                                      </p:cBhvr>
                                      <p:to>
                                        <p:strVal val="visible"/>
                                      </p:to>
                                    </p:set>
                                    <p:anim calcmode="lin" valueType="num">
                                      <p:cBhvr additive="base">
                                        <p:cTn id="13" dur="500" fill="hold"/>
                                        <p:tgtEl>
                                          <p:spTgt spid="276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483">
                                            <p:txEl>
                                              <p:pRg st="2" end="2"/>
                                            </p:txEl>
                                          </p:spTgt>
                                        </p:tgtEl>
                                        <p:attrNameLst>
                                          <p:attrName>style.visibility</p:attrName>
                                        </p:attrNameLst>
                                      </p:cBhvr>
                                      <p:to>
                                        <p:strVal val="visible"/>
                                      </p:to>
                                    </p:set>
                                    <p:anim calcmode="lin" valueType="num">
                                      <p:cBhvr additive="base">
                                        <p:cTn id="19" dur="500" fill="hold"/>
                                        <p:tgtEl>
                                          <p:spTgt spid="276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483">
                                            <p:txEl>
                                              <p:pRg st="3" end="3"/>
                                            </p:txEl>
                                          </p:spTgt>
                                        </p:tgtEl>
                                        <p:attrNameLst>
                                          <p:attrName>style.visibility</p:attrName>
                                        </p:attrNameLst>
                                      </p:cBhvr>
                                      <p:to>
                                        <p:strVal val="visible"/>
                                      </p:to>
                                    </p:set>
                                    <p:anim calcmode="lin" valueType="num">
                                      <p:cBhvr additive="base">
                                        <p:cTn id="25" dur="500" fill="hold"/>
                                        <p:tgtEl>
                                          <p:spTgt spid="276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76484"/>
                                        </p:tgtEl>
                                        <p:attrNameLst>
                                          <p:attrName>style.visibility</p:attrName>
                                        </p:attrNameLst>
                                      </p:cBhvr>
                                      <p:to>
                                        <p:strVal val="visible"/>
                                      </p:to>
                                    </p:set>
                                    <p:anim calcmode="lin" valueType="num">
                                      <p:cBhvr additive="base">
                                        <p:cTn id="31" dur="500" fill="hold"/>
                                        <p:tgtEl>
                                          <p:spTgt spid="276484"/>
                                        </p:tgtEl>
                                        <p:attrNameLst>
                                          <p:attrName>ppt_x</p:attrName>
                                        </p:attrNameLst>
                                      </p:cBhvr>
                                      <p:tavLst>
                                        <p:tav tm="0">
                                          <p:val>
                                            <p:strVal val="#ppt_x"/>
                                          </p:val>
                                        </p:tav>
                                        <p:tav tm="100000">
                                          <p:val>
                                            <p:strVal val="#ppt_x"/>
                                          </p:val>
                                        </p:tav>
                                      </p:tavLst>
                                    </p:anim>
                                    <p:anim calcmode="lin" valueType="num">
                                      <p:cBhvr additive="base">
                                        <p:cTn id="32" dur="500" fill="hold"/>
                                        <p:tgtEl>
                                          <p:spTgt spid="27648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485"/>
                                        </p:tgtEl>
                                        <p:attrNameLst>
                                          <p:attrName>style.visibility</p:attrName>
                                        </p:attrNameLst>
                                      </p:cBhvr>
                                      <p:to>
                                        <p:strVal val="visible"/>
                                      </p:to>
                                    </p:set>
                                    <p:anim calcmode="lin" valueType="num">
                                      <p:cBhvr additive="base">
                                        <p:cTn id="37" dur="500" fill="hold"/>
                                        <p:tgtEl>
                                          <p:spTgt spid="276485"/>
                                        </p:tgtEl>
                                        <p:attrNameLst>
                                          <p:attrName>ppt_x</p:attrName>
                                        </p:attrNameLst>
                                      </p:cBhvr>
                                      <p:tavLst>
                                        <p:tav tm="0">
                                          <p:val>
                                            <p:strVal val="#ppt_x"/>
                                          </p:val>
                                        </p:tav>
                                        <p:tav tm="100000">
                                          <p:val>
                                            <p:strVal val="#ppt_x"/>
                                          </p:val>
                                        </p:tav>
                                      </p:tavLst>
                                    </p:anim>
                                    <p:anim calcmode="lin" valueType="num">
                                      <p:cBhvr additive="base">
                                        <p:cTn id="38" dur="500" fill="hold"/>
                                        <p:tgtEl>
                                          <p:spTgt spid="276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P spid="276484" grpId="0" animBg="1"/>
      <p:bldP spid="2764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3A9CC-391E-4876-B0A6-9E8CAD3D8409}"/>
              </a:ext>
            </a:extLst>
          </p:cNvPr>
          <p:cNvSpPr>
            <a:spLocks noGrp="1"/>
          </p:cNvSpPr>
          <p:nvPr>
            <p:ph type="title"/>
          </p:nvPr>
        </p:nvSpPr>
        <p:spPr/>
        <p:txBody>
          <a:bodyPr/>
          <a:lstStyle/>
          <a:p>
            <a:r>
              <a:rPr kumimoji="1" lang="ja-JP" altLang="en-US" sz="4000" dirty="0"/>
              <a:t>ゲーム（誤り訂正符号</a:t>
            </a:r>
            <a:r>
              <a:rPr lang="ja-JP" altLang="en-US" sz="4000" dirty="0"/>
              <a:t>を学ぶ</a:t>
            </a:r>
            <a:r>
              <a:rPr kumimoji="1" lang="ja-JP" altLang="en-US" sz="4000" dirty="0"/>
              <a:t>前に）</a:t>
            </a:r>
          </a:p>
        </p:txBody>
      </p:sp>
      <p:sp>
        <p:nvSpPr>
          <p:cNvPr id="4" name="テキスト ボックス 3">
            <a:extLst>
              <a:ext uri="{FF2B5EF4-FFF2-40B4-BE49-F238E27FC236}">
                <a16:creationId xmlns:a16="http://schemas.microsoft.com/office/drawing/2014/main" id="{32CC3024-329E-4C3B-8AA4-031781DFDF99}"/>
              </a:ext>
            </a:extLst>
          </p:cNvPr>
          <p:cNvSpPr txBox="1"/>
          <p:nvPr/>
        </p:nvSpPr>
        <p:spPr>
          <a:xfrm>
            <a:off x="457200" y="1628800"/>
            <a:ext cx="8343951" cy="954107"/>
          </a:xfrm>
          <a:prstGeom prst="rect">
            <a:avLst/>
          </a:prstGeom>
          <a:noFill/>
        </p:spPr>
        <p:txBody>
          <a:bodyPr wrap="none" rtlCol="0">
            <a:spAutoFit/>
          </a:bodyPr>
          <a:lstStyle/>
          <a:p>
            <a:r>
              <a:rPr kumimoji="1" lang="ja-JP" altLang="en-US" sz="2800" dirty="0"/>
              <a:t>次の</a:t>
            </a:r>
            <a:r>
              <a:rPr kumimoji="1" lang="en-US" altLang="ja-JP" sz="2800" dirty="0"/>
              <a:t>A</a:t>
            </a:r>
            <a:r>
              <a:rPr kumimoji="1" lang="ja-JP" altLang="en-US" sz="2800" dirty="0"/>
              <a:t>～</a:t>
            </a:r>
            <a:r>
              <a:rPr kumimoji="1" lang="en-US" altLang="ja-JP" sz="2800" dirty="0"/>
              <a:t>D</a:t>
            </a:r>
            <a:r>
              <a:rPr kumimoji="1" lang="ja-JP" altLang="en-US" sz="2800" dirty="0"/>
              <a:t>の数値列を１つ選び、</a:t>
            </a:r>
            <a:r>
              <a:rPr lang="ja-JP" altLang="en-US" sz="2800" dirty="0"/>
              <a:t>その中の</a:t>
            </a:r>
            <a:r>
              <a:rPr lang="ja-JP" altLang="en-US" sz="2800" dirty="0">
                <a:solidFill>
                  <a:srgbClr val="0000FF"/>
                </a:solidFill>
              </a:rPr>
              <a:t>１つ</a:t>
            </a:r>
            <a:r>
              <a:rPr lang="ja-JP" altLang="en-US" sz="2800" dirty="0"/>
              <a:t>を</a:t>
            </a:r>
            <a:r>
              <a:rPr lang="en-US" altLang="ja-JP" sz="2800" dirty="0"/>
              <a:t>0</a:t>
            </a:r>
            <a:r>
              <a:rPr lang="ja-JP" altLang="en-US" sz="2800" dirty="0"/>
              <a:t>→</a:t>
            </a:r>
            <a:r>
              <a:rPr lang="en-US" altLang="ja-JP" sz="2800" dirty="0"/>
              <a:t>1</a:t>
            </a:r>
          </a:p>
          <a:p>
            <a:r>
              <a:rPr lang="ja-JP" altLang="en-US" sz="2800" dirty="0"/>
              <a:t>または</a:t>
            </a:r>
            <a:r>
              <a:rPr lang="en-US" altLang="ja-JP" sz="2800" dirty="0"/>
              <a:t>1</a:t>
            </a:r>
            <a:r>
              <a:rPr lang="ja-JP" altLang="en-US" sz="2800" dirty="0"/>
              <a:t>→</a:t>
            </a:r>
            <a:r>
              <a:rPr lang="en-US" altLang="ja-JP" sz="2800" dirty="0"/>
              <a:t>0</a:t>
            </a:r>
            <a:r>
              <a:rPr lang="ja-JP" altLang="en-US" sz="2800" dirty="0"/>
              <a:t>に変えて、その数値列を知らせてください。</a:t>
            </a:r>
            <a:endParaRPr kumimoji="1" lang="ja-JP" altLang="en-US" sz="2800" dirty="0"/>
          </a:p>
        </p:txBody>
      </p:sp>
      <p:sp>
        <p:nvSpPr>
          <p:cNvPr id="5" name="テキスト ボックス 4">
            <a:extLst>
              <a:ext uri="{FF2B5EF4-FFF2-40B4-BE49-F238E27FC236}">
                <a16:creationId xmlns:a16="http://schemas.microsoft.com/office/drawing/2014/main" id="{48DBA5A6-CACD-414F-9335-99075BCA5F57}"/>
              </a:ext>
            </a:extLst>
          </p:cNvPr>
          <p:cNvSpPr txBox="1"/>
          <p:nvPr/>
        </p:nvSpPr>
        <p:spPr>
          <a:xfrm>
            <a:off x="3491880" y="2799278"/>
            <a:ext cx="2462534" cy="1815882"/>
          </a:xfrm>
          <a:prstGeom prst="rect">
            <a:avLst/>
          </a:prstGeom>
          <a:noFill/>
        </p:spPr>
        <p:txBody>
          <a:bodyPr wrap="none" rtlCol="0">
            <a:spAutoFit/>
          </a:bodyPr>
          <a:lstStyle/>
          <a:p>
            <a:pPr marL="514350" indent="-514350">
              <a:buAutoNum type="alphaUcPeriod"/>
            </a:pPr>
            <a:r>
              <a:rPr lang="ja-JP" altLang="en-US" sz="2800" dirty="0"/>
              <a:t>（</a:t>
            </a:r>
            <a:r>
              <a:rPr kumimoji="1" lang="en-US" altLang="ja-JP" sz="2800" dirty="0"/>
              <a:t>0,0,0,0,0</a:t>
            </a:r>
            <a:r>
              <a:rPr kumimoji="1" lang="ja-JP" altLang="en-US" sz="2800" dirty="0"/>
              <a:t>）</a:t>
            </a:r>
            <a:endParaRPr kumimoji="1" lang="en-US" altLang="ja-JP" sz="2800" dirty="0"/>
          </a:p>
          <a:p>
            <a:pPr marL="514350" indent="-514350">
              <a:buAutoNum type="alphaUcPeriod"/>
            </a:pPr>
            <a:r>
              <a:rPr lang="ja-JP" altLang="en-US" sz="2800" dirty="0"/>
              <a:t>（</a:t>
            </a:r>
            <a:r>
              <a:rPr lang="en-US" altLang="ja-JP" sz="2800" dirty="0"/>
              <a:t>0,1,1,0,1</a:t>
            </a:r>
            <a:r>
              <a:rPr lang="ja-JP" altLang="en-US" sz="2800" dirty="0"/>
              <a:t>）</a:t>
            </a:r>
            <a:endParaRPr lang="en-US" altLang="ja-JP" sz="2800" dirty="0"/>
          </a:p>
          <a:p>
            <a:pPr marL="514350" indent="-514350">
              <a:buAutoNum type="alphaUcPeriod"/>
            </a:pPr>
            <a:r>
              <a:rPr kumimoji="1" lang="ja-JP" altLang="en-US" sz="2800" dirty="0"/>
              <a:t>（</a:t>
            </a:r>
            <a:r>
              <a:rPr kumimoji="1" lang="en-US" altLang="ja-JP" sz="2800" dirty="0"/>
              <a:t>1,0,1,1,0</a:t>
            </a:r>
            <a:r>
              <a:rPr kumimoji="1" lang="ja-JP" altLang="en-US" sz="2800" dirty="0"/>
              <a:t>）</a:t>
            </a:r>
            <a:endParaRPr kumimoji="1" lang="en-US" altLang="ja-JP" sz="2800" dirty="0"/>
          </a:p>
          <a:p>
            <a:pPr marL="514350" indent="-514350">
              <a:buAutoNum type="alphaUcPeriod"/>
            </a:pPr>
            <a:r>
              <a:rPr lang="ja-JP" altLang="en-US" sz="2800" dirty="0"/>
              <a:t>（</a:t>
            </a:r>
            <a:r>
              <a:rPr lang="en-US" altLang="ja-JP" sz="2800" dirty="0"/>
              <a:t>1,1,0,1,1</a:t>
            </a:r>
            <a:r>
              <a:rPr lang="ja-JP" altLang="en-US" sz="2800" dirty="0"/>
              <a:t>）</a:t>
            </a:r>
            <a:endParaRPr kumimoji="1" lang="ja-JP" altLang="en-US" sz="2800" dirty="0"/>
          </a:p>
        </p:txBody>
      </p:sp>
      <p:sp>
        <p:nvSpPr>
          <p:cNvPr id="9" name="テキスト ボックス 8">
            <a:extLst>
              <a:ext uri="{FF2B5EF4-FFF2-40B4-BE49-F238E27FC236}">
                <a16:creationId xmlns:a16="http://schemas.microsoft.com/office/drawing/2014/main" id="{C128AD7E-436E-496E-BC25-A42212ADC541}"/>
              </a:ext>
            </a:extLst>
          </p:cNvPr>
          <p:cNvSpPr txBox="1"/>
          <p:nvPr/>
        </p:nvSpPr>
        <p:spPr>
          <a:xfrm>
            <a:off x="457200" y="5139189"/>
            <a:ext cx="8343951" cy="1384995"/>
          </a:xfrm>
          <a:prstGeom prst="rect">
            <a:avLst/>
          </a:prstGeom>
          <a:noFill/>
        </p:spPr>
        <p:txBody>
          <a:bodyPr wrap="none" rtlCol="0">
            <a:spAutoFit/>
          </a:bodyPr>
          <a:lstStyle/>
          <a:p>
            <a:r>
              <a:rPr kumimoji="1" lang="ja-JP" altLang="en-US" sz="2800"/>
              <a:t>では、今度は、</a:t>
            </a:r>
            <a:endParaRPr kumimoji="1" lang="en-US" altLang="ja-JP" sz="2800" dirty="0"/>
          </a:p>
          <a:p>
            <a:r>
              <a:rPr kumimoji="1" lang="ja-JP" altLang="en-US" sz="2800" dirty="0"/>
              <a:t>次の</a:t>
            </a:r>
            <a:r>
              <a:rPr kumimoji="1" lang="en-US" altLang="ja-JP" sz="2800" dirty="0"/>
              <a:t>A</a:t>
            </a:r>
            <a:r>
              <a:rPr kumimoji="1" lang="ja-JP" altLang="en-US" sz="2800" dirty="0"/>
              <a:t>～</a:t>
            </a:r>
            <a:r>
              <a:rPr kumimoji="1" lang="en-US" altLang="ja-JP" sz="2800" dirty="0"/>
              <a:t>D</a:t>
            </a:r>
            <a:r>
              <a:rPr kumimoji="1" lang="ja-JP" altLang="en-US" sz="2800" dirty="0"/>
              <a:t>の数値列を１つ選び、</a:t>
            </a:r>
            <a:r>
              <a:rPr lang="ja-JP" altLang="en-US" sz="2800" dirty="0"/>
              <a:t>その中の</a:t>
            </a:r>
            <a:r>
              <a:rPr lang="en-US" altLang="ja-JP" sz="2800" dirty="0">
                <a:solidFill>
                  <a:srgbClr val="0000FF"/>
                </a:solidFill>
              </a:rPr>
              <a:t>2</a:t>
            </a:r>
            <a:r>
              <a:rPr lang="ja-JP" altLang="en-US" sz="2800" dirty="0">
                <a:solidFill>
                  <a:srgbClr val="0000FF"/>
                </a:solidFill>
              </a:rPr>
              <a:t>つ</a:t>
            </a:r>
            <a:r>
              <a:rPr lang="ja-JP" altLang="en-US" sz="2800" dirty="0"/>
              <a:t>を</a:t>
            </a:r>
            <a:r>
              <a:rPr lang="en-US" altLang="ja-JP" sz="2800" dirty="0"/>
              <a:t>0</a:t>
            </a:r>
            <a:r>
              <a:rPr lang="ja-JP" altLang="en-US" sz="2800" dirty="0"/>
              <a:t>→</a:t>
            </a:r>
            <a:r>
              <a:rPr lang="en-US" altLang="ja-JP" sz="2800" dirty="0"/>
              <a:t>1</a:t>
            </a:r>
          </a:p>
          <a:p>
            <a:r>
              <a:rPr lang="ja-JP" altLang="en-US" sz="2800" dirty="0"/>
              <a:t>または</a:t>
            </a:r>
            <a:r>
              <a:rPr lang="en-US" altLang="ja-JP" sz="2800" dirty="0"/>
              <a:t>1</a:t>
            </a:r>
            <a:r>
              <a:rPr lang="ja-JP" altLang="en-US" sz="2800" dirty="0"/>
              <a:t>→</a:t>
            </a:r>
            <a:r>
              <a:rPr lang="en-US" altLang="ja-JP" sz="2800" dirty="0"/>
              <a:t>0</a:t>
            </a:r>
            <a:r>
              <a:rPr lang="ja-JP" altLang="en-US" sz="2800" dirty="0"/>
              <a:t>に変えて、その数値列を知らせてください。</a:t>
            </a:r>
            <a:endParaRPr kumimoji="1" lang="ja-JP" altLang="en-US" sz="2800" dirty="0"/>
          </a:p>
        </p:txBody>
      </p:sp>
    </p:spTree>
    <p:extLst>
      <p:ext uri="{BB962C8B-B14F-4D97-AF65-F5344CB8AC3E}">
        <p14:creationId xmlns:p14="http://schemas.microsoft.com/office/powerpoint/2010/main" val="413164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ja-JP" altLang="en-US" dirty="0"/>
              <a:t>ハミング距離の導入</a:t>
            </a:r>
          </a:p>
        </p:txBody>
      </p:sp>
      <p:sp>
        <p:nvSpPr>
          <p:cNvPr id="108547" name="Text Box 3"/>
          <p:cNvSpPr txBox="1">
            <a:spLocks noChangeArrowheads="1"/>
          </p:cNvSpPr>
          <p:nvPr/>
        </p:nvSpPr>
        <p:spPr bwMode="auto">
          <a:xfrm>
            <a:off x="468313" y="1340768"/>
            <a:ext cx="66690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t>例</a:t>
            </a:r>
            <a:r>
              <a:rPr lang="en-US" altLang="ja-JP" sz="2400"/>
              <a:t>1</a:t>
            </a:r>
            <a:r>
              <a:rPr lang="ja-JP" altLang="en-US" sz="2400"/>
              <a:t>：</a:t>
            </a:r>
          </a:p>
          <a:p>
            <a:r>
              <a:rPr lang="ja-JP" altLang="en-US" sz="2400"/>
              <a:t>	</a:t>
            </a:r>
            <a:r>
              <a:rPr lang="en-US" altLang="ja-JP" sz="2400"/>
              <a:t>u</a:t>
            </a:r>
            <a:r>
              <a:rPr lang="ja-JP" altLang="en-US" sz="2400"/>
              <a:t>＝</a:t>
            </a:r>
            <a:r>
              <a:rPr lang="en-US" altLang="ja-JP" sz="2400"/>
              <a:t>(</a:t>
            </a:r>
            <a:r>
              <a:rPr lang="en-US" altLang="ja-JP" sz="2400">
                <a:latin typeface="ＭＳ ゴシック" panose="020B0609070205080204" pitchFamily="49" charset="-128"/>
                <a:ea typeface="ＭＳ ゴシック" panose="020B0609070205080204" pitchFamily="49" charset="-128"/>
              </a:rPr>
              <a:t>0,1,</a:t>
            </a:r>
            <a:r>
              <a:rPr lang="en-US" altLang="ja-JP" sz="2400">
                <a:solidFill>
                  <a:srgbClr val="FF0000"/>
                </a:solidFill>
                <a:latin typeface="ＭＳ ゴシック" panose="020B0609070205080204" pitchFamily="49" charset="-128"/>
                <a:ea typeface="ＭＳ ゴシック" panose="020B0609070205080204" pitchFamily="49" charset="-128"/>
              </a:rPr>
              <a:t>1</a:t>
            </a:r>
            <a:r>
              <a:rPr lang="en-US" altLang="ja-JP" sz="2400">
                <a:latin typeface="ＭＳ ゴシック" panose="020B0609070205080204" pitchFamily="49" charset="-128"/>
                <a:ea typeface="ＭＳ ゴシック" panose="020B0609070205080204" pitchFamily="49" charset="-128"/>
              </a:rPr>
              <a:t>,0,1,0,1,</a:t>
            </a:r>
            <a:r>
              <a:rPr lang="en-US" altLang="ja-JP" sz="2400">
                <a:solidFill>
                  <a:srgbClr val="FF0000"/>
                </a:solidFill>
                <a:latin typeface="ＭＳ ゴシック" panose="020B0609070205080204" pitchFamily="49" charset="-128"/>
                <a:ea typeface="ＭＳ ゴシック" panose="020B0609070205080204" pitchFamily="49" charset="-128"/>
              </a:rPr>
              <a:t>0</a:t>
            </a:r>
            <a:r>
              <a:rPr lang="en-US" altLang="ja-JP" sz="2400">
                <a:latin typeface="ＭＳ ゴシック" panose="020B0609070205080204" pitchFamily="49" charset="-128"/>
                <a:ea typeface="ＭＳ ゴシック" panose="020B0609070205080204" pitchFamily="49" charset="-128"/>
              </a:rPr>
              <a:t>,0</a:t>
            </a:r>
            <a:r>
              <a:rPr lang="en-US" altLang="ja-JP" sz="2400"/>
              <a:t>)</a:t>
            </a:r>
          </a:p>
          <a:p>
            <a:r>
              <a:rPr lang="en-US" altLang="ja-JP" sz="2400"/>
              <a:t>	v</a:t>
            </a:r>
            <a:r>
              <a:rPr lang="ja-JP" altLang="en-US" sz="2400"/>
              <a:t>＝</a:t>
            </a:r>
            <a:r>
              <a:rPr lang="en-US" altLang="ja-JP" sz="2400"/>
              <a:t>(</a:t>
            </a:r>
            <a:r>
              <a:rPr lang="en-US" altLang="ja-JP" sz="2400">
                <a:latin typeface="ＭＳ ゴシック" panose="020B0609070205080204" pitchFamily="49" charset="-128"/>
                <a:ea typeface="ＭＳ ゴシック" panose="020B0609070205080204" pitchFamily="49" charset="-128"/>
              </a:rPr>
              <a:t>0,1,</a:t>
            </a:r>
            <a:r>
              <a:rPr lang="en-US" altLang="ja-JP" sz="2400">
                <a:solidFill>
                  <a:srgbClr val="FF0000"/>
                </a:solidFill>
                <a:latin typeface="ＭＳ ゴシック" panose="020B0609070205080204" pitchFamily="49" charset="-128"/>
                <a:ea typeface="ＭＳ ゴシック" panose="020B0609070205080204" pitchFamily="49" charset="-128"/>
              </a:rPr>
              <a:t>0</a:t>
            </a:r>
            <a:r>
              <a:rPr lang="en-US" altLang="ja-JP" sz="2400">
                <a:latin typeface="ＭＳ ゴシック" panose="020B0609070205080204" pitchFamily="49" charset="-128"/>
                <a:ea typeface="ＭＳ ゴシック" panose="020B0609070205080204" pitchFamily="49" charset="-128"/>
              </a:rPr>
              <a:t>,0,1,0,1,</a:t>
            </a:r>
            <a:r>
              <a:rPr lang="en-US" altLang="ja-JP" sz="2400">
                <a:solidFill>
                  <a:srgbClr val="FF0000"/>
                </a:solidFill>
                <a:latin typeface="ＭＳ ゴシック" panose="020B0609070205080204" pitchFamily="49" charset="-128"/>
                <a:ea typeface="ＭＳ ゴシック" panose="020B0609070205080204" pitchFamily="49" charset="-128"/>
              </a:rPr>
              <a:t>1</a:t>
            </a:r>
            <a:r>
              <a:rPr lang="en-US" altLang="ja-JP" sz="2400">
                <a:latin typeface="ＭＳ ゴシック" panose="020B0609070205080204" pitchFamily="49" charset="-128"/>
                <a:ea typeface="ＭＳ ゴシック" panose="020B0609070205080204" pitchFamily="49" charset="-128"/>
              </a:rPr>
              <a:t>,0</a:t>
            </a:r>
            <a:r>
              <a:rPr lang="en-US" altLang="ja-JP" sz="2400"/>
              <a:t>)</a:t>
            </a:r>
          </a:p>
          <a:p>
            <a:endParaRPr lang="en-US" altLang="ja-JP" sz="2400"/>
          </a:p>
          <a:p>
            <a:r>
              <a:rPr lang="en-US" altLang="ja-JP" sz="2400"/>
              <a:t>d</a:t>
            </a:r>
            <a:r>
              <a:rPr lang="en-US" altLang="ja-JP" sz="2400" baseline="-25000"/>
              <a:t>H</a:t>
            </a:r>
            <a:r>
              <a:rPr lang="ja-JP" altLang="en-US" sz="2400"/>
              <a:t>（</a:t>
            </a:r>
            <a:r>
              <a:rPr lang="en-US" altLang="ja-JP" sz="2400"/>
              <a:t>u,v</a:t>
            </a:r>
            <a:r>
              <a:rPr lang="ja-JP" altLang="en-US" sz="2400"/>
              <a:t>）＝　　　　　　　＝</a:t>
            </a:r>
            <a:r>
              <a:rPr lang="en-US" altLang="ja-JP" sz="2400"/>
              <a:t>0+0+</a:t>
            </a:r>
            <a:r>
              <a:rPr lang="en-US" altLang="ja-JP" sz="2400">
                <a:solidFill>
                  <a:srgbClr val="FF0000"/>
                </a:solidFill>
              </a:rPr>
              <a:t>1</a:t>
            </a:r>
            <a:r>
              <a:rPr lang="en-US" altLang="ja-JP" sz="2400"/>
              <a:t>+0+0+0+0+</a:t>
            </a:r>
            <a:r>
              <a:rPr lang="en-US" altLang="ja-JP" sz="2400">
                <a:solidFill>
                  <a:srgbClr val="FF0000"/>
                </a:solidFill>
              </a:rPr>
              <a:t>1</a:t>
            </a:r>
            <a:r>
              <a:rPr lang="en-US" altLang="ja-JP" sz="2400"/>
              <a:t>+0</a:t>
            </a:r>
            <a:r>
              <a:rPr lang="ja-JP" altLang="en-US" sz="2400"/>
              <a:t>＝</a:t>
            </a:r>
            <a:r>
              <a:rPr lang="en-US" altLang="ja-JP" sz="2400"/>
              <a:t>2</a:t>
            </a:r>
          </a:p>
        </p:txBody>
      </p:sp>
      <p:graphicFrame>
        <p:nvGraphicFramePr>
          <p:cNvPr id="108548" name="Object 4"/>
          <p:cNvGraphicFramePr>
            <a:graphicFrameLocks noGrp="1" noChangeAspect="1"/>
          </p:cNvGraphicFramePr>
          <p:nvPr>
            <p:ph idx="1"/>
            <p:extLst>
              <p:ext uri="{D42A27DB-BD31-4B8C-83A1-F6EECF244321}">
                <p14:modId xmlns:p14="http://schemas.microsoft.com/office/powerpoint/2010/main" val="3103300796"/>
              </p:ext>
            </p:extLst>
          </p:nvPr>
        </p:nvGraphicFramePr>
        <p:xfrm>
          <a:off x="1885950" y="2626643"/>
          <a:ext cx="1390650" cy="838200"/>
        </p:xfrm>
        <a:graphic>
          <a:graphicData uri="http://schemas.openxmlformats.org/presentationml/2006/ole">
            <mc:AlternateContent xmlns:mc="http://schemas.openxmlformats.org/markup-compatibility/2006">
              <mc:Choice xmlns:v="urn:schemas-microsoft-com:vml" Requires="v">
                <p:oleObj name="数式" r:id="rId3" imgW="711000" imgH="431640" progId="Equation.3">
                  <p:embed/>
                </p:oleObj>
              </mc:Choice>
              <mc:Fallback>
                <p:oleObj name="数式" r:id="rId3" imgW="71100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2626643"/>
                        <a:ext cx="13906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49" name="Text Box 5"/>
          <p:cNvSpPr txBox="1">
            <a:spLocks noChangeArrowheads="1"/>
          </p:cNvSpPr>
          <p:nvPr/>
        </p:nvSpPr>
        <p:spPr bwMode="auto">
          <a:xfrm>
            <a:off x="468313" y="3645024"/>
            <a:ext cx="708399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t>例</a:t>
            </a:r>
            <a:r>
              <a:rPr lang="en-US" altLang="ja-JP" sz="2400" dirty="0"/>
              <a:t>2</a:t>
            </a:r>
            <a:r>
              <a:rPr lang="ja-JP" altLang="en-US" sz="2400" dirty="0"/>
              <a:t>：</a:t>
            </a:r>
          </a:p>
          <a:p>
            <a:r>
              <a:rPr lang="ja-JP" altLang="en-US" sz="2400" dirty="0"/>
              <a:t>	</a:t>
            </a:r>
            <a:r>
              <a:rPr lang="en-US" altLang="ja-JP" sz="2400" dirty="0"/>
              <a:t>u</a:t>
            </a:r>
            <a:r>
              <a:rPr lang="ja-JP" altLang="en-US" sz="2400" dirty="0"/>
              <a:t>＝</a:t>
            </a:r>
            <a:r>
              <a:rPr lang="en-US" altLang="ja-JP" sz="2400" dirty="0"/>
              <a:t>(</a:t>
            </a:r>
            <a:r>
              <a:rPr lang="en-US" altLang="ja-JP" sz="2400" dirty="0" err="1">
                <a:solidFill>
                  <a:srgbClr val="FF0000"/>
                </a:solidFill>
                <a:latin typeface="ＭＳ ゴシック" panose="020B0609070205080204" pitchFamily="49" charset="-128"/>
                <a:ea typeface="ＭＳ ゴシック" panose="020B0609070205080204" pitchFamily="49" charset="-128"/>
              </a:rPr>
              <a:t>a</a:t>
            </a:r>
            <a:r>
              <a:rPr lang="en-US" altLang="ja-JP" sz="2400" dirty="0" err="1">
                <a:latin typeface="ＭＳ ゴシック" panose="020B0609070205080204" pitchFamily="49" charset="-128"/>
                <a:ea typeface="ＭＳ ゴシック" panose="020B0609070205080204" pitchFamily="49" charset="-128"/>
              </a:rPr>
              <a:t>,b,d,c,</a:t>
            </a:r>
            <a:r>
              <a:rPr lang="en-US" altLang="ja-JP" sz="2400" dirty="0" err="1">
                <a:solidFill>
                  <a:srgbClr val="FF0000"/>
                </a:solidFill>
                <a:latin typeface="ＭＳ ゴシック" panose="020B0609070205080204" pitchFamily="49" charset="-128"/>
                <a:ea typeface="ＭＳ ゴシック" panose="020B0609070205080204" pitchFamily="49" charset="-128"/>
              </a:rPr>
              <a:t>a</a:t>
            </a:r>
            <a:r>
              <a:rPr lang="en-US" altLang="ja-JP" sz="2400" dirty="0" err="1">
                <a:latin typeface="ＭＳ ゴシック" panose="020B0609070205080204" pitchFamily="49" charset="-128"/>
                <a:ea typeface="ＭＳ ゴシック" panose="020B0609070205080204" pitchFamily="49" charset="-128"/>
              </a:rPr>
              <a:t>,d,d,</a:t>
            </a:r>
            <a:r>
              <a:rPr lang="en-US" altLang="ja-JP" sz="2400" dirty="0" err="1">
                <a:solidFill>
                  <a:srgbClr val="FF0000"/>
                </a:solidFill>
                <a:latin typeface="ＭＳ ゴシック" panose="020B0609070205080204" pitchFamily="49" charset="-128"/>
                <a:ea typeface="ＭＳ ゴシック" panose="020B0609070205080204" pitchFamily="49" charset="-128"/>
              </a:rPr>
              <a:t>c</a:t>
            </a:r>
            <a:r>
              <a:rPr lang="en-US" altLang="ja-JP" sz="2400" dirty="0" err="1">
                <a:latin typeface="ＭＳ ゴシック" panose="020B0609070205080204" pitchFamily="49" charset="-128"/>
                <a:ea typeface="ＭＳ ゴシック" panose="020B0609070205080204" pitchFamily="49" charset="-128"/>
              </a:rPr>
              <a:t>,b,</a:t>
            </a:r>
            <a:r>
              <a:rPr lang="en-US" altLang="ja-JP" sz="2400" dirty="0" err="1">
                <a:solidFill>
                  <a:srgbClr val="FF0000"/>
                </a:solidFill>
                <a:latin typeface="ＭＳ ゴシック" panose="020B0609070205080204" pitchFamily="49" charset="-128"/>
                <a:ea typeface="ＭＳ ゴシック" panose="020B0609070205080204" pitchFamily="49" charset="-128"/>
              </a:rPr>
              <a:t>a</a:t>
            </a:r>
            <a:r>
              <a:rPr lang="en-US" altLang="ja-JP" sz="2400" dirty="0"/>
              <a:t>)</a:t>
            </a:r>
          </a:p>
          <a:p>
            <a:r>
              <a:rPr lang="en-US" altLang="ja-JP" sz="2400" dirty="0"/>
              <a:t>	v</a:t>
            </a:r>
            <a:r>
              <a:rPr lang="ja-JP" altLang="en-US" sz="2400" dirty="0"/>
              <a:t>＝</a:t>
            </a:r>
            <a:r>
              <a:rPr lang="en-US" altLang="ja-JP" sz="2400" dirty="0"/>
              <a:t>(</a:t>
            </a:r>
            <a:r>
              <a:rPr lang="en-US" altLang="ja-JP" sz="2400" dirty="0" err="1">
                <a:solidFill>
                  <a:srgbClr val="FF0000"/>
                </a:solidFill>
                <a:latin typeface="ＭＳ ゴシック" panose="020B0609070205080204" pitchFamily="49" charset="-128"/>
                <a:ea typeface="ＭＳ ゴシック" panose="020B0609070205080204" pitchFamily="49" charset="-128"/>
              </a:rPr>
              <a:t>b</a:t>
            </a:r>
            <a:r>
              <a:rPr lang="en-US" altLang="ja-JP" sz="2400" dirty="0" err="1">
                <a:latin typeface="ＭＳ ゴシック" panose="020B0609070205080204" pitchFamily="49" charset="-128"/>
                <a:ea typeface="ＭＳ ゴシック" panose="020B0609070205080204" pitchFamily="49" charset="-128"/>
              </a:rPr>
              <a:t>,b,d,c,</a:t>
            </a:r>
            <a:r>
              <a:rPr lang="en-US" altLang="ja-JP" sz="2400" dirty="0" err="1">
                <a:solidFill>
                  <a:srgbClr val="FF0000"/>
                </a:solidFill>
                <a:latin typeface="ＭＳ ゴシック" panose="020B0609070205080204" pitchFamily="49" charset="-128"/>
                <a:ea typeface="ＭＳ ゴシック" panose="020B0609070205080204" pitchFamily="49" charset="-128"/>
              </a:rPr>
              <a:t>d</a:t>
            </a:r>
            <a:r>
              <a:rPr lang="en-US" altLang="ja-JP" sz="2400" dirty="0" err="1">
                <a:latin typeface="ＭＳ ゴシック" panose="020B0609070205080204" pitchFamily="49" charset="-128"/>
                <a:ea typeface="ＭＳ ゴシック" panose="020B0609070205080204" pitchFamily="49" charset="-128"/>
              </a:rPr>
              <a:t>,d,d,</a:t>
            </a:r>
            <a:r>
              <a:rPr lang="en-US" altLang="ja-JP" sz="2400" dirty="0" err="1">
                <a:solidFill>
                  <a:srgbClr val="FF0000"/>
                </a:solidFill>
                <a:latin typeface="ＭＳ ゴシック" panose="020B0609070205080204" pitchFamily="49" charset="-128"/>
                <a:ea typeface="ＭＳ ゴシック" panose="020B0609070205080204" pitchFamily="49" charset="-128"/>
              </a:rPr>
              <a:t>a</a:t>
            </a:r>
            <a:r>
              <a:rPr lang="en-US" altLang="ja-JP" sz="2400" dirty="0" err="1">
                <a:latin typeface="ＭＳ ゴシック" panose="020B0609070205080204" pitchFamily="49" charset="-128"/>
                <a:ea typeface="ＭＳ ゴシック" panose="020B0609070205080204" pitchFamily="49" charset="-128"/>
              </a:rPr>
              <a:t>,b,</a:t>
            </a:r>
            <a:r>
              <a:rPr lang="en-US" altLang="ja-JP" sz="2400" dirty="0" err="1">
                <a:solidFill>
                  <a:srgbClr val="FF0000"/>
                </a:solidFill>
                <a:latin typeface="ＭＳ ゴシック" panose="020B0609070205080204" pitchFamily="49" charset="-128"/>
                <a:ea typeface="ＭＳ ゴシック" panose="020B0609070205080204" pitchFamily="49" charset="-128"/>
              </a:rPr>
              <a:t>d</a:t>
            </a:r>
            <a:r>
              <a:rPr lang="en-US" altLang="ja-JP" sz="2400" dirty="0"/>
              <a:t>)</a:t>
            </a:r>
          </a:p>
          <a:p>
            <a:endParaRPr lang="en-US" altLang="ja-JP" sz="2400" dirty="0"/>
          </a:p>
          <a:p>
            <a:r>
              <a:rPr lang="en-US" altLang="ja-JP" sz="2400" dirty="0" err="1"/>
              <a:t>d</a:t>
            </a:r>
            <a:r>
              <a:rPr lang="en-US" altLang="ja-JP" sz="2400" baseline="-25000" dirty="0" err="1"/>
              <a:t>H</a:t>
            </a:r>
            <a:r>
              <a:rPr lang="ja-JP" altLang="en-US" sz="2400" dirty="0"/>
              <a:t>（</a:t>
            </a:r>
            <a:r>
              <a:rPr lang="en-US" altLang="ja-JP" sz="2400" dirty="0" err="1"/>
              <a:t>u,v</a:t>
            </a:r>
            <a:r>
              <a:rPr lang="ja-JP" altLang="en-US" sz="2400" dirty="0"/>
              <a:t>）＝　　　　　　　＝</a:t>
            </a:r>
            <a:r>
              <a:rPr lang="en-US" altLang="ja-JP" sz="2400" dirty="0">
                <a:solidFill>
                  <a:srgbClr val="FF0000"/>
                </a:solidFill>
              </a:rPr>
              <a:t>1</a:t>
            </a:r>
            <a:r>
              <a:rPr lang="en-US" altLang="ja-JP" sz="2400" dirty="0"/>
              <a:t>+0+0+0+</a:t>
            </a:r>
            <a:r>
              <a:rPr lang="en-US" altLang="ja-JP" sz="2400" dirty="0">
                <a:solidFill>
                  <a:srgbClr val="FF0000"/>
                </a:solidFill>
              </a:rPr>
              <a:t>1</a:t>
            </a:r>
            <a:r>
              <a:rPr lang="en-US" altLang="ja-JP" sz="2400" dirty="0"/>
              <a:t>+0+0+</a:t>
            </a:r>
            <a:r>
              <a:rPr lang="en-US" altLang="ja-JP" sz="2400" dirty="0">
                <a:solidFill>
                  <a:srgbClr val="FF0000"/>
                </a:solidFill>
              </a:rPr>
              <a:t>1</a:t>
            </a:r>
            <a:r>
              <a:rPr lang="en-US" altLang="ja-JP" sz="2400" dirty="0"/>
              <a:t>+0</a:t>
            </a:r>
            <a:r>
              <a:rPr lang="en-US" altLang="ja-JP" sz="2400" dirty="0">
                <a:solidFill>
                  <a:srgbClr val="000000"/>
                </a:solidFill>
              </a:rPr>
              <a:t>+</a:t>
            </a:r>
            <a:r>
              <a:rPr lang="en-US" altLang="ja-JP" sz="2400" dirty="0">
                <a:solidFill>
                  <a:srgbClr val="FF0000"/>
                </a:solidFill>
              </a:rPr>
              <a:t>1</a:t>
            </a:r>
            <a:r>
              <a:rPr lang="ja-JP" altLang="en-US" sz="2400" dirty="0"/>
              <a:t>＝</a:t>
            </a:r>
            <a:r>
              <a:rPr lang="en-US" altLang="ja-JP" sz="2400" dirty="0"/>
              <a:t>4</a:t>
            </a:r>
          </a:p>
        </p:txBody>
      </p:sp>
      <p:graphicFrame>
        <p:nvGraphicFramePr>
          <p:cNvPr id="108550" name="Object 6"/>
          <p:cNvGraphicFramePr>
            <a:graphicFrameLocks noChangeAspect="1"/>
          </p:cNvGraphicFramePr>
          <p:nvPr>
            <p:extLst>
              <p:ext uri="{D42A27DB-BD31-4B8C-83A1-F6EECF244321}">
                <p14:modId xmlns:p14="http://schemas.microsoft.com/office/powerpoint/2010/main" val="99315516"/>
              </p:ext>
            </p:extLst>
          </p:nvPr>
        </p:nvGraphicFramePr>
        <p:xfrm>
          <a:off x="1885950" y="4930899"/>
          <a:ext cx="1390650" cy="838200"/>
        </p:xfrm>
        <a:graphic>
          <a:graphicData uri="http://schemas.openxmlformats.org/presentationml/2006/ole">
            <mc:AlternateContent xmlns:mc="http://schemas.openxmlformats.org/markup-compatibility/2006">
              <mc:Choice xmlns:v="urn:schemas-microsoft-com:vml" Requires="v">
                <p:oleObj name="数式" r:id="rId5" imgW="711000" imgH="431640" progId="Equation.3">
                  <p:embed/>
                </p:oleObj>
              </mc:Choice>
              <mc:Fallback>
                <p:oleObj name="数式" r:id="rId5" imgW="711000" imgH="431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5950" y="4930899"/>
                        <a:ext cx="13906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51" name="Line 7"/>
          <p:cNvSpPr>
            <a:spLocks noChangeShapeType="1"/>
          </p:cNvSpPr>
          <p:nvPr/>
        </p:nvSpPr>
        <p:spPr bwMode="auto">
          <a:xfrm>
            <a:off x="2700338" y="1375693"/>
            <a:ext cx="0" cy="360363"/>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52" name="Line 8"/>
          <p:cNvSpPr>
            <a:spLocks noChangeShapeType="1"/>
          </p:cNvSpPr>
          <p:nvPr/>
        </p:nvSpPr>
        <p:spPr bwMode="auto">
          <a:xfrm>
            <a:off x="4211638" y="1375693"/>
            <a:ext cx="0" cy="360363"/>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53" name="Line 9"/>
          <p:cNvSpPr>
            <a:spLocks noChangeShapeType="1"/>
          </p:cNvSpPr>
          <p:nvPr/>
        </p:nvSpPr>
        <p:spPr bwMode="auto">
          <a:xfrm>
            <a:off x="2124075" y="3681537"/>
            <a:ext cx="0" cy="360362"/>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54" name="Line 10"/>
          <p:cNvSpPr>
            <a:spLocks noChangeShapeType="1"/>
          </p:cNvSpPr>
          <p:nvPr/>
        </p:nvSpPr>
        <p:spPr bwMode="auto">
          <a:xfrm>
            <a:off x="3348038" y="3681537"/>
            <a:ext cx="0" cy="360362"/>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55" name="Line 11"/>
          <p:cNvSpPr>
            <a:spLocks noChangeShapeType="1"/>
          </p:cNvSpPr>
          <p:nvPr/>
        </p:nvSpPr>
        <p:spPr bwMode="auto">
          <a:xfrm>
            <a:off x="4211638" y="3681537"/>
            <a:ext cx="0" cy="360362"/>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56" name="Line 12"/>
          <p:cNvSpPr>
            <a:spLocks noChangeShapeType="1"/>
          </p:cNvSpPr>
          <p:nvPr/>
        </p:nvSpPr>
        <p:spPr bwMode="auto">
          <a:xfrm>
            <a:off x="4859338" y="3681537"/>
            <a:ext cx="0" cy="360362"/>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a:extLst>
              <a:ext uri="{FF2B5EF4-FFF2-40B4-BE49-F238E27FC236}">
                <a16:creationId xmlns:a16="http://schemas.microsoft.com/office/drawing/2014/main" id="{59694C71-89E4-4AA2-8C5C-0994C61959C7}"/>
              </a:ext>
            </a:extLst>
          </p:cNvPr>
          <p:cNvSpPr txBox="1"/>
          <p:nvPr/>
        </p:nvSpPr>
        <p:spPr>
          <a:xfrm>
            <a:off x="359949" y="5968361"/>
            <a:ext cx="8424101" cy="707886"/>
          </a:xfrm>
          <a:prstGeom prst="rect">
            <a:avLst/>
          </a:prstGeom>
          <a:noFill/>
        </p:spPr>
        <p:txBody>
          <a:bodyPr wrap="none" rtlCol="0">
            <a:spAutoFit/>
          </a:bodyPr>
          <a:lstStyle/>
          <a:p>
            <a:r>
              <a:rPr kumimoji="1" lang="ja-JP" altLang="en-US" dirty="0"/>
              <a:t>このように、通常の距離の概念とは異なる新たな距離の概念を用いることで、</a:t>
            </a:r>
            <a:endParaRPr kumimoji="1" lang="en-US" altLang="ja-JP" dirty="0"/>
          </a:p>
          <a:p>
            <a:r>
              <a:rPr lang="ja-JP" altLang="en-US" dirty="0"/>
              <a:t>ガロア拡大体を用いた高度な誤り訂正符号にも応用が可能である。</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checkerboard(across)">
                                      <p:cBhvr>
                                        <p:cTn id="7" dur="500"/>
                                        <p:tgtEl>
                                          <p:spTgt spid="1085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8552"/>
                                        </p:tgtEl>
                                        <p:attrNameLst>
                                          <p:attrName>style.visibility</p:attrName>
                                        </p:attrNameLst>
                                      </p:cBhvr>
                                      <p:to>
                                        <p:strVal val="visible"/>
                                      </p:to>
                                    </p:set>
                                    <p:animEffect transition="in" filter="checkerboard(across)">
                                      <p:cBhvr>
                                        <p:cTn id="10" dur="500"/>
                                        <p:tgtEl>
                                          <p:spTgt spid="1085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8553"/>
                                        </p:tgtEl>
                                        <p:attrNameLst>
                                          <p:attrName>style.visibility</p:attrName>
                                        </p:attrNameLst>
                                      </p:cBhvr>
                                      <p:to>
                                        <p:strVal val="visible"/>
                                      </p:to>
                                    </p:set>
                                    <p:animEffect transition="in" filter="checkerboard(across)">
                                      <p:cBhvr>
                                        <p:cTn id="15" dur="500"/>
                                        <p:tgtEl>
                                          <p:spTgt spid="10855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8554"/>
                                        </p:tgtEl>
                                        <p:attrNameLst>
                                          <p:attrName>style.visibility</p:attrName>
                                        </p:attrNameLst>
                                      </p:cBhvr>
                                      <p:to>
                                        <p:strVal val="visible"/>
                                      </p:to>
                                    </p:set>
                                    <p:animEffect transition="in" filter="checkerboard(across)">
                                      <p:cBhvr>
                                        <p:cTn id="18" dur="500"/>
                                        <p:tgtEl>
                                          <p:spTgt spid="10855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8555"/>
                                        </p:tgtEl>
                                        <p:attrNameLst>
                                          <p:attrName>style.visibility</p:attrName>
                                        </p:attrNameLst>
                                      </p:cBhvr>
                                      <p:to>
                                        <p:strVal val="visible"/>
                                      </p:to>
                                    </p:set>
                                    <p:animEffect transition="in" filter="checkerboard(across)">
                                      <p:cBhvr>
                                        <p:cTn id="21" dur="500"/>
                                        <p:tgtEl>
                                          <p:spTgt spid="10855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8556"/>
                                        </p:tgtEl>
                                        <p:attrNameLst>
                                          <p:attrName>style.visibility</p:attrName>
                                        </p:attrNameLst>
                                      </p:cBhvr>
                                      <p:to>
                                        <p:strVal val="visible"/>
                                      </p:to>
                                    </p:set>
                                    <p:animEffect transition="in" filter="checkerboard(across)">
                                      <p:cBhvr>
                                        <p:cTn id="24" dur="500"/>
                                        <p:tgtEl>
                                          <p:spTgt spid="108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animBg="1"/>
      <p:bldP spid="108552" grpId="0" animBg="1"/>
      <p:bldP spid="108553" grpId="0" animBg="1"/>
      <p:bldP spid="108554" grpId="0" animBg="1"/>
      <p:bldP spid="108555" grpId="0" animBg="1"/>
      <p:bldP spid="1085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F791A-4139-4C7A-8286-4CC7B455B878}"/>
              </a:ext>
            </a:extLst>
          </p:cNvPr>
          <p:cNvSpPr>
            <a:spLocks noGrp="1"/>
          </p:cNvSpPr>
          <p:nvPr>
            <p:ph type="title"/>
          </p:nvPr>
        </p:nvSpPr>
        <p:spPr/>
        <p:txBody>
          <a:bodyPr/>
          <a:lstStyle/>
          <a:p>
            <a:r>
              <a:rPr kumimoji="1" lang="ja-JP" altLang="en-US" dirty="0"/>
              <a:t>最小距離</a:t>
            </a:r>
          </a:p>
        </p:txBody>
      </p:sp>
      <p:graphicFrame>
        <p:nvGraphicFramePr>
          <p:cNvPr id="4" name="表 4">
            <a:extLst>
              <a:ext uri="{FF2B5EF4-FFF2-40B4-BE49-F238E27FC236}">
                <a16:creationId xmlns:a16="http://schemas.microsoft.com/office/drawing/2014/main" id="{AA22E2CF-47CD-4978-BA67-69FD41F87A60}"/>
              </a:ext>
            </a:extLst>
          </p:cNvPr>
          <p:cNvGraphicFramePr>
            <a:graphicFrameLocks noGrp="1"/>
          </p:cNvGraphicFramePr>
          <p:nvPr>
            <p:extLst>
              <p:ext uri="{D42A27DB-BD31-4B8C-83A1-F6EECF244321}">
                <p14:modId xmlns:p14="http://schemas.microsoft.com/office/powerpoint/2010/main" val="1589225653"/>
              </p:ext>
            </p:extLst>
          </p:nvPr>
        </p:nvGraphicFramePr>
        <p:xfrm>
          <a:off x="2039888" y="3557242"/>
          <a:ext cx="5064225" cy="2680070"/>
        </p:xfrm>
        <a:graphic>
          <a:graphicData uri="http://schemas.openxmlformats.org/drawingml/2006/table">
            <a:tbl>
              <a:tblPr firstRow="1" bandRow="1">
                <a:tableStyleId>{22838BEF-8BB2-4498-84A7-C5851F593DF1}</a:tableStyleId>
              </a:tblPr>
              <a:tblGrid>
                <a:gridCol w="1012845">
                  <a:extLst>
                    <a:ext uri="{9D8B030D-6E8A-4147-A177-3AD203B41FA5}">
                      <a16:colId xmlns:a16="http://schemas.microsoft.com/office/drawing/2014/main" val="1291048267"/>
                    </a:ext>
                  </a:extLst>
                </a:gridCol>
                <a:gridCol w="1012845">
                  <a:extLst>
                    <a:ext uri="{9D8B030D-6E8A-4147-A177-3AD203B41FA5}">
                      <a16:colId xmlns:a16="http://schemas.microsoft.com/office/drawing/2014/main" val="272830432"/>
                    </a:ext>
                  </a:extLst>
                </a:gridCol>
                <a:gridCol w="1012845">
                  <a:extLst>
                    <a:ext uri="{9D8B030D-6E8A-4147-A177-3AD203B41FA5}">
                      <a16:colId xmlns:a16="http://schemas.microsoft.com/office/drawing/2014/main" val="1237510633"/>
                    </a:ext>
                  </a:extLst>
                </a:gridCol>
                <a:gridCol w="1012845">
                  <a:extLst>
                    <a:ext uri="{9D8B030D-6E8A-4147-A177-3AD203B41FA5}">
                      <a16:colId xmlns:a16="http://schemas.microsoft.com/office/drawing/2014/main" val="649311911"/>
                    </a:ext>
                  </a:extLst>
                </a:gridCol>
                <a:gridCol w="1012845">
                  <a:extLst>
                    <a:ext uri="{9D8B030D-6E8A-4147-A177-3AD203B41FA5}">
                      <a16:colId xmlns:a16="http://schemas.microsoft.com/office/drawing/2014/main" val="229981844"/>
                    </a:ext>
                  </a:extLst>
                </a:gridCol>
              </a:tblGrid>
              <a:tr h="536014">
                <a:tc>
                  <a:txBody>
                    <a:bodyPr/>
                    <a:lstStyle/>
                    <a:p>
                      <a:pPr algn="ctr"/>
                      <a:endParaRPr kumimoji="1" lang="ja-JP" altLang="en-US" b="0" dirty="0"/>
                    </a:p>
                  </a:txBody>
                  <a:tcPr anchor="ctr"/>
                </a:tc>
                <a:tc>
                  <a:txBody>
                    <a:bodyPr/>
                    <a:lstStyle/>
                    <a:p>
                      <a:pPr algn="ctr"/>
                      <a:r>
                        <a:rPr kumimoji="1" lang="en-US" altLang="ja-JP" b="0" dirty="0"/>
                        <a:t>A</a:t>
                      </a:r>
                      <a:endParaRPr kumimoji="1" lang="ja-JP" altLang="en-US" b="0" dirty="0"/>
                    </a:p>
                  </a:txBody>
                  <a:tcPr anchor="ctr"/>
                </a:tc>
                <a:tc>
                  <a:txBody>
                    <a:bodyPr/>
                    <a:lstStyle/>
                    <a:p>
                      <a:pPr algn="ctr"/>
                      <a:r>
                        <a:rPr kumimoji="1" lang="en-US" altLang="ja-JP" b="0" dirty="0"/>
                        <a:t>B</a:t>
                      </a:r>
                      <a:endParaRPr kumimoji="1" lang="ja-JP" altLang="en-US" b="0" dirty="0"/>
                    </a:p>
                  </a:txBody>
                  <a:tcPr anchor="ctr"/>
                </a:tc>
                <a:tc>
                  <a:txBody>
                    <a:bodyPr/>
                    <a:lstStyle/>
                    <a:p>
                      <a:pPr algn="ctr"/>
                      <a:r>
                        <a:rPr kumimoji="1" lang="en-US" altLang="ja-JP" b="0" dirty="0"/>
                        <a:t>C</a:t>
                      </a:r>
                      <a:endParaRPr kumimoji="1" lang="ja-JP" altLang="en-US" b="0" dirty="0"/>
                    </a:p>
                  </a:txBody>
                  <a:tcPr anchor="ctr"/>
                </a:tc>
                <a:tc>
                  <a:txBody>
                    <a:bodyPr/>
                    <a:lstStyle/>
                    <a:p>
                      <a:pPr algn="ctr"/>
                      <a:r>
                        <a:rPr kumimoji="1" lang="en-US" altLang="ja-JP" b="0" dirty="0"/>
                        <a:t>D</a:t>
                      </a:r>
                      <a:endParaRPr kumimoji="1" lang="ja-JP" altLang="en-US" b="0" dirty="0"/>
                    </a:p>
                  </a:txBody>
                  <a:tcPr anchor="ctr"/>
                </a:tc>
                <a:extLst>
                  <a:ext uri="{0D108BD9-81ED-4DB2-BD59-A6C34878D82A}">
                    <a16:rowId xmlns:a16="http://schemas.microsoft.com/office/drawing/2014/main" val="60460275"/>
                  </a:ext>
                </a:extLst>
              </a:tr>
              <a:tr h="536014">
                <a:tc>
                  <a:txBody>
                    <a:bodyPr/>
                    <a:lstStyle/>
                    <a:p>
                      <a:pPr algn="ctr"/>
                      <a:r>
                        <a:rPr kumimoji="1" lang="en-US" altLang="ja-JP" dirty="0"/>
                        <a:t>A</a:t>
                      </a:r>
                      <a:endParaRPr kumimoji="1" lang="ja-JP" altLang="en-US" dirty="0"/>
                    </a:p>
                  </a:txBody>
                  <a:tcPr anchor="ctr"/>
                </a:tc>
                <a:tc>
                  <a:txBody>
                    <a:bodyPr/>
                    <a:lstStyle/>
                    <a:p>
                      <a:pPr algn="ctr"/>
                      <a:endParaRPr kumimoji="1" lang="ja-JP" altLang="en-US" dirty="0"/>
                    </a:p>
                  </a:txBody>
                  <a:tcPr anchor="ctr"/>
                </a:tc>
                <a:tc>
                  <a:txBody>
                    <a:bodyPr/>
                    <a:lstStyle/>
                    <a:p>
                      <a:pPr algn="ctr"/>
                      <a:r>
                        <a:rPr kumimoji="1" lang="en-US" altLang="ja-JP"/>
                        <a:t>3</a:t>
                      </a:r>
                      <a:endParaRPr kumimoji="1" lang="ja-JP" altLang="en-US"/>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4</a:t>
                      </a:r>
                      <a:endParaRPr kumimoji="1" lang="ja-JP" altLang="en-US" dirty="0"/>
                    </a:p>
                  </a:txBody>
                  <a:tcPr anchor="ctr"/>
                </a:tc>
                <a:extLst>
                  <a:ext uri="{0D108BD9-81ED-4DB2-BD59-A6C34878D82A}">
                    <a16:rowId xmlns:a16="http://schemas.microsoft.com/office/drawing/2014/main" val="367613626"/>
                  </a:ext>
                </a:extLst>
              </a:tr>
              <a:tr h="536014">
                <a:tc>
                  <a:txBody>
                    <a:bodyPr/>
                    <a:lstStyle/>
                    <a:p>
                      <a:pPr algn="ctr"/>
                      <a:r>
                        <a:rPr kumimoji="1" lang="en-US" altLang="ja-JP" dirty="0"/>
                        <a:t>B</a:t>
                      </a: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3</a:t>
                      </a:r>
                      <a:endParaRPr kumimoji="1" lang="ja-JP" altLang="en-US" dirty="0"/>
                    </a:p>
                  </a:txBody>
                  <a:tcPr anchor="ctr"/>
                </a:tc>
                <a:extLst>
                  <a:ext uri="{0D108BD9-81ED-4DB2-BD59-A6C34878D82A}">
                    <a16:rowId xmlns:a16="http://schemas.microsoft.com/office/drawing/2014/main" val="2785546692"/>
                  </a:ext>
                </a:extLst>
              </a:tr>
              <a:tr h="536014">
                <a:tc>
                  <a:txBody>
                    <a:bodyPr/>
                    <a:lstStyle/>
                    <a:p>
                      <a:pPr algn="ctr"/>
                      <a:r>
                        <a:rPr kumimoji="1" lang="en-US" altLang="ja-JP" dirty="0"/>
                        <a:t>C</a:t>
                      </a: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r>
                        <a:rPr kumimoji="1" lang="en-US" altLang="ja-JP" dirty="0"/>
                        <a:t>3</a:t>
                      </a:r>
                      <a:endParaRPr kumimoji="1" lang="ja-JP" altLang="en-US" dirty="0"/>
                    </a:p>
                  </a:txBody>
                  <a:tcPr anchor="ctr"/>
                </a:tc>
                <a:extLst>
                  <a:ext uri="{0D108BD9-81ED-4DB2-BD59-A6C34878D82A}">
                    <a16:rowId xmlns:a16="http://schemas.microsoft.com/office/drawing/2014/main" val="3993677261"/>
                  </a:ext>
                </a:extLst>
              </a:tr>
              <a:tr h="536014">
                <a:tc>
                  <a:txBody>
                    <a:bodyPr/>
                    <a:lstStyle/>
                    <a:p>
                      <a:pPr algn="ctr"/>
                      <a:r>
                        <a:rPr kumimoji="1" lang="en-US" altLang="ja-JP" dirty="0"/>
                        <a:t>D</a:t>
                      </a: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4026926186"/>
                  </a:ext>
                </a:extLst>
              </a:tr>
            </a:tbl>
          </a:graphicData>
        </a:graphic>
      </p:graphicFrame>
      <p:sp>
        <p:nvSpPr>
          <p:cNvPr id="5" name="テキスト ボックス 4">
            <a:extLst>
              <a:ext uri="{FF2B5EF4-FFF2-40B4-BE49-F238E27FC236}">
                <a16:creationId xmlns:a16="http://schemas.microsoft.com/office/drawing/2014/main" id="{44480BF6-77A5-4B79-9725-E2B365F778B9}"/>
              </a:ext>
            </a:extLst>
          </p:cNvPr>
          <p:cNvSpPr txBox="1"/>
          <p:nvPr/>
        </p:nvSpPr>
        <p:spPr>
          <a:xfrm>
            <a:off x="575556" y="1556792"/>
            <a:ext cx="7992888" cy="1569660"/>
          </a:xfrm>
          <a:prstGeom prst="rect">
            <a:avLst/>
          </a:prstGeom>
          <a:noFill/>
        </p:spPr>
        <p:txBody>
          <a:bodyPr wrap="square" rtlCol="0">
            <a:spAutoFit/>
          </a:bodyPr>
          <a:lstStyle/>
          <a:p>
            <a:r>
              <a:rPr lang="ja-JP" altLang="en-US" sz="2400" dirty="0"/>
              <a:t>中心となる点（</a:t>
            </a:r>
            <a:r>
              <a:rPr lang="en-US" altLang="ja-JP" sz="2400" dirty="0"/>
              <a:t>A, B, C, D</a:t>
            </a:r>
            <a:r>
              <a:rPr lang="ja-JP" altLang="en-US" sz="2400" dirty="0"/>
              <a:t>）から自分自身以外の点へのハミング距離で最小の値を最小距離と呼びます。なお、この最小距離によって誤り訂正可能な数が決定します。誤り訂正可能な数は［（最小距離ー１）／２］によって与えられます。</a:t>
            </a:r>
            <a:endParaRPr lang="en-US" altLang="ja-JP" sz="2400" dirty="0"/>
          </a:p>
        </p:txBody>
      </p:sp>
    </p:spTree>
    <p:extLst>
      <p:ext uri="{BB962C8B-B14F-4D97-AF65-F5344CB8AC3E}">
        <p14:creationId xmlns:p14="http://schemas.microsoft.com/office/powerpoint/2010/main" val="337601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659E96D-39D8-4CFF-B59E-FEDD6953E07D}"/>
              </a:ext>
            </a:extLst>
          </p:cNvPr>
          <p:cNvSpPr>
            <a:spLocks noGrp="1"/>
          </p:cNvSpPr>
          <p:nvPr>
            <p:ph type="title"/>
          </p:nvPr>
        </p:nvSpPr>
        <p:spPr/>
        <p:txBody>
          <a:bodyPr/>
          <a:lstStyle/>
          <a:p>
            <a:r>
              <a:rPr lang="ja-JP" altLang="en-US" dirty="0"/>
              <a:t>誤り訂正符号（１）</a:t>
            </a: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FD3DB0DE-7F75-49BF-955A-0409AE611B6C}"/>
                  </a:ext>
                </a:extLst>
              </p:cNvPr>
              <p:cNvSpPr txBox="1"/>
              <p:nvPr/>
            </p:nvSpPr>
            <p:spPr>
              <a:xfrm>
                <a:off x="457200" y="1412776"/>
                <a:ext cx="8229600" cy="5153206"/>
              </a:xfrm>
              <a:prstGeom prst="rect">
                <a:avLst/>
              </a:prstGeom>
              <a:noFill/>
            </p:spPr>
            <p:txBody>
              <a:bodyPr wrap="square" rtlCol="0">
                <a:spAutoFit/>
              </a:bodyPr>
              <a:lstStyle/>
              <a:p>
                <a:r>
                  <a:rPr lang="ja-JP" altLang="en-US" sz="2400" dirty="0"/>
                  <a:t>誤り訂正符号では情報（データ）に誤りを訂正するための符号語を付加して誤り訂正を行います。</a:t>
                </a:r>
                <a:endParaRPr lang="en-US" altLang="ja-JP" sz="2400" dirty="0"/>
              </a:p>
              <a:p>
                <a:endParaRPr lang="en-US" altLang="ja-JP" sz="2400" dirty="0"/>
              </a:p>
              <a:p>
                <a:endParaRPr lang="en-US" altLang="ja-JP" sz="2400" dirty="0"/>
              </a:p>
              <a:p>
                <a:endParaRPr lang="en-US" altLang="ja-JP" sz="2400" dirty="0"/>
              </a:p>
              <a:p>
                <a:r>
                  <a:rPr lang="ja-JP" altLang="en-US" sz="2400" dirty="0"/>
                  <a:t>実は、先ほどゲームで扱った誤り訂正符号は誤りを訂正するための符号語を</a:t>
                </a:r>
                <a:endParaRPr lang="en-US" altLang="ja-JP" sz="2400" dirty="0"/>
              </a:p>
              <a:p>
                <a:endParaRPr kumimoji="1" lang="en-US" altLang="ja-JP" sz="2400" dirty="0"/>
              </a:p>
              <a:p>
                <a:pPr/>
                <a14:m>
                  <m:oMathPara xmlns:m="http://schemas.openxmlformats.org/officeDocument/2006/math">
                    <m:oMathParaPr>
                      <m:jc m:val="center"/>
                    </m:oMathParaPr>
                    <m:oMath xmlns:m="http://schemas.openxmlformats.org/officeDocument/2006/math">
                      <m:d>
                        <m:dPr>
                          <m:begChr m:val="{"/>
                          <m:endChr m:val=""/>
                          <m:ctrlPr>
                            <a:rPr kumimoji="1" lang="en-US" altLang="ja-JP" sz="2400" i="1" dirty="0" smtClean="0">
                              <a:latin typeface="Cambria Math" panose="02040503050406030204" pitchFamily="18" charset="0"/>
                            </a:rPr>
                          </m:ctrlPr>
                        </m:dPr>
                        <m:e>
                          <m:m>
                            <m:mPr>
                              <m:plcHide m:val="on"/>
                              <m:mcs>
                                <m:mc>
                                  <m:mcPr>
                                    <m:count m:val="1"/>
                                    <m:mcJc m:val="center"/>
                                  </m:mcPr>
                                </m:mc>
                              </m:mcs>
                              <m:ctrlPr>
                                <a:rPr kumimoji="1" lang="en-US" altLang="ja-JP" sz="2400" i="1" dirty="0">
                                  <a:latin typeface="Cambria Math" panose="02040503050406030204" pitchFamily="18" charset="0"/>
                                </a:rPr>
                              </m:ctrlPr>
                            </m:mPr>
                            <m:m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𝑝</m:t>
                                    </m:r>
                                  </m:e>
                                  <m:sub>
                                    <m:r>
                                      <a:rPr lang="en-US" altLang="ja-JP" sz="2400" b="0" i="0" dirty="0" smtClean="0">
                                        <a:latin typeface="Cambria Math" panose="02040503050406030204" pitchFamily="18" charset="0"/>
                                      </a:rPr>
                                      <m:t>1</m:t>
                                    </m:r>
                                  </m:sub>
                                </m:sSub>
                                <m:r>
                                  <a:rPr kumimoji="1" lang="en-US" altLang="ja-JP" sz="2400" i="0" dirty="0">
                                    <a:latin typeface="Cambria Math" panose="02040503050406030204" pitchFamily="18" charset="0"/>
                                  </a:rPr>
                                  <m:t>=</m:t>
                                </m:r>
                                <m:sSub>
                                  <m:sSubPr>
                                    <m:ctrlPr>
                                      <a:rPr kumimoji="1" lang="en-US" altLang="ja-JP" sz="2400" i="1" dirty="0">
                                        <a:latin typeface="Cambria Math" panose="02040503050406030204" pitchFamily="18" charset="0"/>
                                      </a:rPr>
                                    </m:ctrlPr>
                                  </m:sSubPr>
                                  <m:e>
                                    <m:r>
                                      <a:rPr kumimoji="1" lang="en-US" altLang="ja-JP" sz="2400" i="1" dirty="0">
                                        <a:latin typeface="Cambria Math" panose="02040503050406030204" pitchFamily="18" charset="0"/>
                                      </a:rPr>
                                      <m:t>𝑖</m:t>
                                    </m:r>
                                  </m:e>
                                  <m:sub>
                                    <m:r>
                                      <a:rPr kumimoji="1" lang="en-US" altLang="ja-JP" sz="2400" i="0" dirty="0">
                                        <a:latin typeface="Cambria Math" panose="02040503050406030204" pitchFamily="18" charset="0"/>
                                      </a:rPr>
                                      <m:t>1</m:t>
                                    </m:r>
                                  </m:sub>
                                </m:sSub>
                                <m:r>
                                  <a:rPr kumimoji="1" lang="en-US" altLang="ja-JP" sz="2400" i="0" dirty="0">
                                    <a:latin typeface="Cambria Math" panose="02040503050406030204" pitchFamily="18" charset="0"/>
                                  </a:rPr>
                                  <m:t>+</m:t>
                                </m:r>
                                <m:sSub>
                                  <m:sSubPr>
                                    <m:ctrlPr>
                                      <a:rPr kumimoji="1" lang="en-US" altLang="ja-JP" sz="2400" i="1" dirty="0">
                                        <a:latin typeface="Cambria Math" panose="02040503050406030204" pitchFamily="18" charset="0"/>
                                      </a:rPr>
                                    </m:ctrlPr>
                                  </m:sSubPr>
                                  <m:e>
                                    <m:r>
                                      <a:rPr kumimoji="1" lang="en-US" altLang="ja-JP" sz="2400" i="1" dirty="0">
                                        <a:latin typeface="Cambria Math" panose="02040503050406030204" pitchFamily="18" charset="0"/>
                                      </a:rPr>
                                      <m:t>𝑖</m:t>
                                    </m:r>
                                  </m:e>
                                  <m:sub>
                                    <m:r>
                                      <a:rPr kumimoji="1" lang="en-US" altLang="ja-JP" sz="2400" i="0" dirty="0">
                                        <a:latin typeface="Cambria Math" panose="02040503050406030204" pitchFamily="18" charset="0"/>
                                      </a:rPr>
                                      <m:t>2</m:t>
                                    </m:r>
                                  </m:sub>
                                </m:sSub>
                              </m:e>
                            </m:mr>
                            <m:mr>
                              <m:e>
                                <m:sSub>
                                  <m:sSubPr>
                                    <m:ctrlPr>
                                      <a:rPr kumimoji="1" lang="en-US" altLang="ja-JP" sz="2400" i="1" dirty="0">
                                        <a:latin typeface="Cambria Math" panose="02040503050406030204" pitchFamily="18" charset="0"/>
                                      </a:rPr>
                                    </m:ctrlPr>
                                  </m:sSubPr>
                                  <m:e>
                                    <m:r>
                                      <a:rPr kumimoji="1" lang="en-US" altLang="ja-JP" sz="2400" i="1" dirty="0">
                                        <a:latin typeface="Cambria Math" panose="02040503050406030204" pitchFamily="18" charset="0"/>
                                      </a:rPr>
                                      <m:t>𝑝</m:t>
                                    </m:r>
                                  </m:e>
                                  <m:sub>
                                    <m:r>
                                      <a:rPr kumimoji="1" lang="en-US" altLang="ja-JP" sz="2400" i="0" dirty="0">
                                        <a:latin typeface="Cambria Math" panose="02040503050406030204" pitchFamily="18" charset="0"/>
                                      </a:rPr>
                                      <m:t>2</m:t>
                                    </m:r>
                                  </m:sub>
                                </m:sSub>
                                <m:r>
                                  <a:rPr kumimoji="1" lang="en-US" altLang="ja-JP" sz="2400" i="0" dirty="0">
                                    <a:latin typeface="Cambria Math" panose="02040503050406030204" pitchFamily="18" charset="0"/>
                                  </a:rPr>
                                  <m:t>=</m:t>
                                </m:r>
                                <m:sSub>
                                  <m:sSubPr>
                                    <m:ctrlPr>
                                      <a:rPr kumimoji="1" lang="en-US" altLang="ja-JP" sz="2400" b="0" i="1" dirty="0" smtClean="0">
                                        <a:latin typeface="Cambria Math" panose="02040503050406030204" pitchFamily="18" charset="0"/>
                                      </a:rPr>
                                    </m:ctrlPr>
                                  </m:sSubPr>
                                  <m:e>
                                    <m:r>
                                      <a:rPr kumimoji="1" lang="en-US" altLang="ja-JP" sz="2400" b="0" i="1" dirty="0" smtClean="0">
                                        <a:latin typeface="Cambria Math" panose="02040503050406030204" pitchFamily="18" charset="0"/>
                                      </a:rPr>
                                      <m:t>𝑖</m:t>
                                    </m:r>
                                  </m:e>
                                  <m:sub>
                                    <m:r>
                                      <a:rPr kumimoji="1" lang="en-US" altLang="ja-JP" sz="2400" b="0" i="1" dirty="0" smtClean="0">
                                        <a:latin typeface="Cambria Math" panose="02040503050406030204" pitchFamily="18" charset="0"/>
                                      </a:rPr>
                                      <m:t>1</m:t>
                                    </m:r>
                                  </m:sub>
                                </m:sSub>
                                <m:r>
                                  <a:rPr lang="ja-JP" altLang="en-US" sz="2400" i="1" dirty="0">
                                    <a:latin typeface="Cambria Math" panose="02040503050406030204" pitchFamily="18" charset="0"/>
                                  </a:rPr>
                                  <m:t>　</m:t>
                                </m:r>
                                <m:r>
                                  <a:rPr lang="ja-JP" altLang="en-US" sz="2400" i="1" dirty="0" smtClean="0">
                                    <a:latin typeface="Cambria Math" panose="02040503050406030204" pitchFamily="18" charset="0"/>
                                  </a:rPr>
                                  <m:t>　</m:t>
                                </m:r>
                                <m:r>
                                  <a:rPr lang="ja-JP" altLang="en-US" sz="2400" i="1" dirty="0">
                                    <a:latin typeface="Cambria Math" panose="02040503050406030204" pitchFamily="18" charset="0"/>
                                  </a:rPr>
                                  <m:t>　</m:t>
                                </m:r>
                              </m:e>
                            </m:mr>
                            <m:m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𝑝</m:t>
                                    </m:r>
                                  </m:e>
                                  <m:sub>
                                    <m:r>
                                      <a:rPr lang="en-US" altLang="ja-JP" sz="2400" b="0" i="0" dirty="0" smtClean="0">
                                        <a:latin typeface="Cambria Math" panose="02040503050406030204" pitchFamily="18" charset="0"/>
                                      </a:rPr>
                                      <m:t>3</m:t>
                                    </m:r>
                                  </m:sub>
                                </m:sSub>
                                <m:r>
                                  <a:rPr kumimoji="1" lang="en-US" altLang="ja-JP" sz="2400" i="0" dirty="0">
                                    <a:latin typeface="Cambria Math" panose="02040503050406030204" pitchFamily="18" charset="0"/>
                                  </a:rPr>
                                  <m:t>=</m:t>
                                </m:r>
                                <m:r>
                                  <a:rPr lang="ja-JP" altLang="en-US" sz="2400" i="1" dirty="0">
                                    <a:latin typeface="Cambria Math" panose="02040503050406030204" pitchFamily="18" charset="0"/>
                                  </a:rPr>
                                  <m:t>　　　</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𝑖</m:t>
                                    </m:r>
                                  </m:e>
                                  <m:sub>
                                    <m:r>
                                      <a:rPr lang="en-US" altLang="ja-JP" sz="2400" dirty="0">
                                        <a:latin typeface="Cambria Math" panose="02040503050406030204" pitchFamily="18" charset="0"/>
                                      </a:rPr>
                                      <m:t>2</m:t>
                                    </m:r>
                                  </m:sub>
                                </m:sSub>
                              </m:e>
                            </m:mr>
                          </m:m>
                        </m:e>
                      </m:d>
                    </m:oMath>
                  </m:oMathPara>
                </a14:m>
                <a:endParaRPr kumimoji="1" lang="en-US" altLang="ja-JP" sz="2400" dirty="0"/>
              </a:p>
              <a:p>
                <a:endParaRPr kumimoji="1" lang="en-US" altLang="ja-JP" sz="2400" dirty="0"/>
              </a:p>
              <a:p>
                <a:r>
                  <a:rPr kumimoji="1" lang="ja-JP" altLang="en-US" sz="2400" dirty="0"/>
                  <a:t>によって与えた誤り訂正符号</a:t>
                </a:r>
                <a:r>
                  <a:rPr lang="ja-JP" altLang="en-US" sz="2400" dirty="0"/>
                  <a:t>（</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𝑖</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𝑖</m:t>
                        </m:r>
                      </m:e>
                      <m:sub>
                        <m:r>
                          <a:rPr lang="en-US" altLang="ja-JP" sz="2400" b="0" i="1" smtClean="0">
                            <a:latin typeface="Cambria Math" panose="02040503050406030204" pitchFamily="18" charset="0"/>
                          </a:rPr>
                          <m:t>2</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𝑝</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𝑝</m:t>
                        </m:r>
                      </m:e>
                      <m:sub>
                        <m:r>
                          <a:rPr lang="en-US" altLang="ja-JP" sz="2400" b="0" i="1" smtClean="0">
                            <a:latin typeface="Cambria Math" panose="02040503050406030204" pitchFamily="18" charset="0"/>
                          </a:rPr>
                          <m:t>2</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𝑝</m:t>
                        </m:r>
                      </m:e>
                      <m:sub>
                        <m:r>
                          <a:rPr lang="en-US" altLang="ja-JP" sz="2400" b="0" i="1" smtClean="0">
                            <a:latin typeface="Cambria Math" panose="02040503050406030204" pitchFamily="18" charset="0"/>
                          </a:rPr>
                          <m:t>3</m:t>
                        </m:r>
                      </m:sub>
                    </m:sSub>
                  </m:oMath>
                </a14:m>
                <a:r>
                  <a:rPr lang="ja-JP" altLang="en-US" sz="2400" dirty="0"/>
                  <a:t>）</a:t>
                </a:r>
                <a:r>
                  <a:rPr kumimoji="1" lang="ja-JP" altLang="en-US" sz="2400" dirty="0"/>
                  <a:t>でした。</a:t>
                </a:r>
                <a:endParaRPr kumimoji="1" lang="en-US" altLang="ja-JP" sz="2400" dirty="0"/>
              </a:p>
            </p:txBody>
          </p:sp>
        </mc:Choice>
        <mc:Fallback xmlns="">
          <p:sp>
            <p:nvSpPr>
              <p:cNvPr id="2" name="テキスト ボックス 1">
                <a:extLst>
                  <a:ext uri="{FF2B5EF4-FFF2-40B4-BE49-F238E27FC236}">
                    <a16:creationId xmlns:a16="http://schemas.microsoft.com/office/drawing/2014/main" id="{FD3DB0DE-7F75-49BF-955A-0409AE611B6C}"/>
                  </a:ext>
                </a:extLst>
              </p:cNvPr>
              <p:cNvSpPr txBox="1">
                <a:spLocks noRot="1" noChangeAspect="1" noMove="1" noResize="1" noEditPoints="1" noAdjustHandles="1" noChangeArrowheads="1" noChangeShapeType="1" noTextEdit="1"/>
              </p:cNvSpPr>
              <p:nvPr/>
            </p:nvSpPr>
            <p:spPr>
              <a:xfrm>
                <a:off x="457200" y="1412776"/>
                <a:ext cx="8229600" cy="5153206"/>
              </a:xfrm>
              <a:prstGeom prst="rect">
                <a:avLst/>
              </a:prstGeom>
              <a:blipFill>
                <a:blip r:embed="rId2"/>
                <a:stretch>
                  <a:fillRect l="-1111" t="-947" r="-148" b="-1420"/>
                </a:stretch>
              </a:blipFill>
            </p:spPr>
            <p:txBody>
              <a:bodyPr/>
              <a:lstStyle/>
              <a:p>
                <a:r>
                  <a:rPr lang="ja-JP" altLang="en-US">
                    <a:noFill/>
                  </a:rPr>
                  <a:t> </a:t>
                </a:r>
              </a:p>
            </p:txBody>
          </p:sp>
        </mc:Fallback>
      </mc:AlternateContent>
      <p:graphicFrame>
        <p:nvGraphicFramePr>
          <p:cNvPr id="3" name="表 3">
            <a:extLst>
              <a:ext uri="{FF2B5EF4-FFF2-40B4-BE49-F238E27FC236}">
                <a16:creationId xmlns:a16="http://schemas.microsoft.com/office/drawing/2014/main" id="{B02045B4-557C-425E-814F-F8A4CCFF7909}"/>
              </a:ext>
            </a:extLst>
          </p:cNvPr>
          <p:cNvGraphicFramePr>
            <a:graphicFrameLocks noGrp="1"/>
          </p:cNvGraphicFramePr>
          <p:nvPr>
            <p:extLst>
              <p:ext uri="{D42A27DB-BD31-4B8C-83A1-F6EECF244321}">
                <p14:modId xmlns:p14="http://schemas.microsoft.com/office/powerpoint/2010/main" val="3551837503"/>
              </p:ext>
            </p:extLst>
          </p:nvPr>
        </p:nvGraphicFramePr>
        <p:xfrm>
          <a:off x="1259632" y="2492896"/>
          <a:ext cx="6624736" cy="457200"/>
        </p:xfrm>
        <a:graphic>
          <a:graphicData uri="http://schemas.openxmlformats.org/drawingml/2006/table">
            <a:tbl>
              <a:tblPr firstRow="1" bandRow="1">
                <a:tableStyleId>{5C22544A-7EE6-4342-B048-85BDC9FD1C3A}</a:tableStyleId>
              </a:tblPr>
              <a:tblGrid>
                <a:gridCol w="2596114">
                  <a:extLst>
                    <a:ext uri="{9D8B030D-6E8A-4147-A177-3AD203B41FA5}">
                      <a16:colId xmlns:a16="http://schemas.microsoft.com/office/drawing/2014/main" val="1499292272"/>
                    </a:ext>
                  </a:extLst>
                </a:gridCol>
                <a:gridCol w="4028622">
                  <a:extLst>
                    <a:ext uri="{9D8B030D-6E8A-4147-A177-3AD203B41FA5}">
                      <a16:colId xmlns:a16="http://schemas.microsoft.com/office/drawing/2014/main" val="2623332078"/>
                    </a:ext>
                  </a:extLst>
                </a:gridCol>
              </a:tblGrid>
              <a:tr h="370840">
                <a:tc>
                  <a:txBody>
                    <a:bodyPr/>
                    <a:lstStyle/>
                    <a:p>
                      <a:r>
                        <a:rPr kumimoji="1" lang="ja-JP" altLang="en-US" sz="2400" dirty="0"/>
                        <a:t>情報（データ）</a:t>
                      </a:r>
                      <a:endParaRPr kumimoji="1" lang="en-US" altLang="ja-JP" sz="2400" dirty="0"/>
                    </a:p>
                  </a:txBody>
                  <a:tcPr/>
                </a:tc>
                <a:tc>
                  <a:txBody>
                    <a:bodyPr/>
                    <a:lstStyle/>
                    <a:p>
                      <a:r>
                        <a:rPr kumimoji="1" lang="ja-JP" altLang="en-US" sz="2400" dirty="0"/>
                        <a:t>誤りを訂正するための符号語</a:t>
                      </a:r>
                      <a:endParaRPr kumimoji="1" lang="en-US" altLang="ja-JP" sz="2400" dirty="0"/>
                    </a:p>
                  </a:txBody>
                  <a:tcPr/>
                </a:tc>
                <a:extLst>
                  <a:ext uri="{0D108BD9-81ED-4DB2-BD59-A6C34878D82A}">
                    <a16:rowId xmlns:a16="http://schemas.microsoft.com/office/drawing/2014/main" val="3688409681"/>
                  </a:ext>
                </a:extLst>
              </a:tr>
            </a:tbl>
          </a:graphicData>
        </a:graphic>
      </p:graphicFrame>
    </p:spTree>
    <p:extLst>
      <p:ext uri="{BB962C8B-B14F-4D97-AF65-F5344CB8AC3E}">
        <p14:creationId xmlns:p14="http://schemas.microsoft.com/office/powerpoint/2010/main" val="336343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E8124-0AF8-44CD-9753-906C11EAC7F3}"/>
              </a:ext>
            </a:extLst>
          </p:cNvPr>
          <p:cNvSpPr>
            <a:spLocks noGrp="1"/>
          </p:cNvSpPr>
          <p:nvPr>
            <p:ph type="title"/>
          </p:nvPr>
        </p:nvSpPr>
        <p:spPr/>
        <p:txBody>
          <a:bodyPr/>
          <a:lstStyle/>
          <a:p>
            <a:r>
              <a:rPr kumimoji="1" lang="ja-JP" altLang="en-US" dirty="0"/>
              <a:t>誤り訂正符号（２）</a:t>
            </a:r>
          </a:p>
        </p:txBody>
      </p:sp>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BEC567D9-ADB4-48BF-9C6C-F9BF199CCC0D}"/>
                  </a:ext>
                </a:extLst>
              </p:cNvPr>
              <p:cNvGraphicFramePr>
                <a:graphicFrameLocks noGrp="1"/>
              </p:cNvGraphicFramePr>
              <p:nvPr>
                <p:extLst>
                  <p:ext uri="{D42A27DB-BD31-4B8C-83A1-F6EECF244321}">
                    <p14:modId xmlns:p14="http://schemas.microsoft.com/office/powerpoint/2010/main" val="23598406"/>
                  </p:ext>
                </p:extLst>
              </p:nvPr>
            </p:nvGraphicFramePr>
            <p:xfrm>
              <a:off x="893677" y="2924944"/>
              <a:ext cx="7356647" cy="2680070"/>
            </p:xfrm>
            <a:graphic>
              <a:graphicData uri="http://schemas.openxmlformats.org/drawingml/2006/table">
                <a:tbl>
                  <a:tblPr firstRow="1" bandRow="1">
                    <a:tableStyleId>{22838BEF-8BB2-4498-84A7-C5851F593DF1}</a:tableStyleId>
                  </a:tblPr>
                  <a:tblGrid>
                    <a:gridCol w="1226108">
                      <a:extLst>
                        <a:ext uri="{9D8B030D-6E8A-4147-A177-3AD203B41FA5}">
                          <a16:colId xmlns:a16="http://schemas.microsoft.com/office/drawing/2014/main" val="1204945161"/>
                        </a:ext>
                      </a:extLst>
                    </a:gridCol>
                    <a:gridCol w="1226108">
                      <a:extLst>
                        <a:ext uri="{9D8B030D-6E8A-4147-A177-3AD203B41FA5}">
                          <a16:colId xmlns:a16="http://schemas.microsoft.com/office/drawing/2014/main" val="1291048267"/>
                        </a:ext>
                      </a:extLst>
                    </a:gridCol>
                    <a:gridCol w="1226108">
                      <a:extLst>
                        <a:ext uri="{9D8B030D-6E8A-4147-A177-3AD203B41FA5}">
                          <a16:colId xmlns:a16="http://schemas.microsoft.com/office/drawing/2014/main" val="272830432"/>
                        </a:ext>
                      </a:extLst>
                    </a:gridCol>
                    <a:gridCol w="1383656">
                      <a:extLst>
                        <a:ext uri="{9D8B030D-6E8A-4147-A177-3AD203B41FA5}">
                          <a16:colId xmlns:a16="http://schemas.microsoft.com/office/drawing/2014/main" val="1237510633"/>
                        </a:ext>
                      </a:extLst>
                    </a:gridCol>
                    <a:gridCol w="1170676">
                      <a:extLst>
                        <a:ext uri="{9D8B030D-6E8A-4147-A177-3AD203B41FA5}">
                          <a16:colId xmlns:a16="http://schemas.microsoft.com/office/drawing/2014/main" val="649311911"/>
                        </a:ext>
                      </a:extLst>
                    </a:gridCol>
                    <a:gridCol w="1123991">
                      <a:extLst>
                        <a:ext uri="{9D8B030D-6E8A-4147-A177-3AD203B41FA5}">
                          <a16:colId xmlns:a16="http://schemas.microsoft.com/office/drawing/2014/main" val="229981844"/>
                        </a:ext>
                      </a:extLst>
                    </a:gridCol>
                  </a:tblGrid>
                  <a:tr h="536014">
                    <a:tc>
                      <a:txBody>
                        <a:bodyPr/>
                        <a:lstStyle/>
                        <a:p>
                          <a:pPr algn="ctr"/>
                          <a:endParaRPr kumimoji="1" lang="ja-JP" altLang="en-US" b="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𝑖</m:t>
                                    </m:r>
                                  </m:e>
                                  <m:sub>
                                    <m:r>
                                      <a:rPr kumimoji="1" lang="en-US" altLang="ja-JP" b="0" i="1" smtClean="0">
                                        <a:latin typeface="Cambria Math" panose="02040503050406030204" pitchFamily="18" charset="0"/>
                                      </a:rPr>
                                      <m:t>1</m:t>
                                    </m:r>
                                  </m:sub>
                                </m:sSub>
                              </m:oMath>
                            </m:oMathPara>
                          </a14:m>
                          <a:endParaRPr kumimoji="1" lang="ja-JP" altLang="en-US" b="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𝑖</m:t>
                                    </m:r>
                                  </m:e>
                                  <m:sub>
                                    <m:r>
                                      <a:rPr kumimoji="1" lang="en-US" altLang="ja-JP" b="0" i="1" smtClean="0">
                                        <a:latin typeface="Cambria Math" panose="02040503050406030204" pitchFamily="18" charset="0"/>
                                      </a:rPr>
                                      <m:t>2</m:t>
                                    </m:r>
                                  </m:sub>
                                </m:sSub>
                              </m:oMath>
                            </m:oMathPara>
                          </a14:m>
                          <a:endParaRPr kumimoji="1" lang="ja-JP" altLang="en-US" b="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𝑖</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𝑖</m:t>
                                    </m:r>
                                  </m:e>
                                  <m:sub>
                                    <m:r>
                                      <a:rPr kumimoji="1" lang="en-US" altLang="ja-JP" b="0" i="1" smtClean="0">
                                        <a:latin typeface="Cambria Math" panose="02040503050406030204" pitchFamily="18" charset="0"/>
                                      </a:rPr>
                                      <m:t>2</m:t>
                                    </m:r>
                                  </m:sub>
                                </m:sSub>
                              </m:oMath>
                            </m:oMathPara>
                          </a14:m>
                          <a:endParaRPr kumimoji="1" lang="en-US" altLang="ja-JP" b="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𝑖</m:t>
                                    </m:r>
                                  </m:e>
                                  <m:sub>
                                    <m:r>
                                      <a:rPr kumimoji="1" lang="en-US" altLang="ja-JP" b="0" i="1" smtClean="0">
                                        <a:latin typeface="Cambria Math" panose="02040503050406030204" pitchFamily="18" charset="0"/>
                                      </a:rPr>
                                      <m:t>1</m:t>
                                    </m:r>
                                  </m:sub>
                                </m:sSub>
                              </m:oMath>
                            </m:oMathPara>
                          </a14:m>
                          <a:endParaRPr kumimoji="1" lang="ja-JP" altLang="en-US" b="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3</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𝑖</m:t>
                                    </m:r>
                                  </m:e>
                                  <m:sub>
                                    <m:r>
                                      <a:rPr kumimoji="1" lang="en-US" altLang="ja-JP" b="0" i="1" smtClean="0">
                                        <a:latin typeface="Cambria Math" panose="02040503050406030204" pitchFamily="18" charset="0"/>
                                      </a:rPr>
                                      <m:t>2</m:t>
                                    </m:r>
                                  </m:sub>
                                </m:sSub>
                              </m:oMath>
                            </m:oMathPara>
                          </a14:m>
                          <a:endParaRPr kumimoji="1" lang="en-US" altLang="ja-JP" b="0" dirty="0"/>
                        </a:p>
                      </a:txBody>
                      <a:tcPr anchor="ctr"/>
                    </a:tc>
                    <a:extLst>
                      <a:ext uri="{0D108BD9-81ED-4DB2-BD59-A6C34878D82A}">
                        <a16:rowId xmlns:a16="http://schemas.microsoft.com/office/drawing/2014/main" val="60460275"/>
                      </a:ext>
                    </a:extLst>
                  </a:tr>
                  <a:tr h="536014">
                    <a:tc>
                      <a:txBody>
                        <a:bodyPr/>
                        <a:lstStyle/>
                        <a:p>
                          <a:pPr algn="ctr"/>
                          <a:r>
                            <a:rPr kumimoji="1" lang="en-US" altLang="ja-JP" dirty="0"/>
                            <a:t>A</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0</a:t>
                          </a:r>
                          <a:endParaRPr kumimoji="1" lang="ja-JP" altLang="en-US" dirty="0"/>
                        </a:p>
                      </a:txBody>
                      <a:tcPr anchor="ctr"/>
                    </a:tc>
                    <a:extLst>
                      <a:ext uri="{0D108BD9-81ED-4DB2-BD59-A6C34878D82A}">
                        <a16:rowId xmlns:a16="http://schemas.microsoft.com/office/drawing/2014/main" val="367613626"/>
                      </a:ext>
                    </a:extLst>
                  </a:tr>
                  <a:tr h="536014">
                    <a:tc>
                      <a:txBody>
                        <a:bodyPr/>
                        <a:lstStyle/>
                        <a:p>
                          <a:pPr algn="ctr"/>
                          <a:r>
                            <a:rPr kumimoji="1" lang="en-US" altLang="ja-JP" dirty="0"/>
                            <a:t>B</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2785546692"/>
                      </a:ext>
                    </a:extLst>
                  </a:tr>
                  <a:tr h="536014">
                    <a:tc>
                      <a:txBody>
                        <a:bodyPr/>
                        <a:lstStyle/>
                        <a:p>
                          <a:pPr algn="ctr"/>
                          <a:r>
                            <a:rPr kumimoji="1" lang="en-US" altLang="ja-JP" dirty="0"/>
                            <a:t>C</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0</a:t>
                          </a:r>
                          <a:endParaRPr kumimoji="1" lang="ja-JP" altLang="en-US" dirty="0"/>
                        </a:p>
                      </a:txBody>
                      <a:tcPr anchor="ctr"/>
                    </a:tc>
                    <a:extLst>
                      <a:ext uri="{0D108BD9-81ED-4DB2-BD59-A6C34878D82A}">
                        <a16:rowId xmlns:a16="http://schemas.microsoft.com/office/drawing/2014/main" val="3993677261"/>
                      </a:ext>
                    </a:extLst>
                  </a:tr>
                  <a:tr h="536014">
                    <a:tc>
                      <a:txBody>
                        <a:bodyPr/>
                        <a:lstStyle/>
                        <a:p>
                          <a:pPr algn="ctr"/>
                          <a:r>
                            <a:rPr kumimoji="1" lang="en-US" altLang="ja-JP" dirty="0"/>
                            <a:t>D</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4026926186"/>
                      </a:ext>
                    </a:extLst>
                  </a:tr>
                </a:tbl>
              </a:graphicData>
            </a:graphic>
          </p:graphicFrame>
        </mc:Choice>
        <mc:Fallback xmlns="">
          <p:graphicFrame>
            <p:nvGraphicFramePr>
              <p:cNvPr id="5" name="表 4">
                <a:extLst>
                  <a:ext uri="{FF2B5EF4-FFF2-40B4-BE49-F238E27FC236}">
                    <a16:creationId xmlns:a16="http://schemas.microsoft.com/office/drawing/2014/main" id="{BEC567D9-ADB4-48BF-9C6C-F9BF199CCC0D}"/>
                  </a:ext>
                </a:extLst>
              </p:cNvPr>
              <p:cNvGraphicFramePr>
                <a:graphicFrameLocks noGrp="1"/>
              </p:cNvGraphicFramePr>
              <p:nvPr>
                <p:extLst>
                  <p:ext uri="{D42A27DB-BD31-4B8C-83A1-F6EECF244321}">
                    <p14:modId xmlns:p14="http://schemas.microsoft.com/office/powerpoint/2010/main" val="23598406"/>
                  </p:ext>
                </p:extLst>
              </p:nvPr>
            </p:nvGraphicFramePr>
            <p:xfrm>
              <a:off x="893677" y="2924944"/>
              <a:ext cx="7356647" cy="2680070"/>
            </p:xfrm>
            <a:graphic>
              <a:graphicData uri="http://schemas.openxmlformats.org/drawingml/2006/table">
                <a:tbl>
                  <a:tblPr firstRow="1" bandRow="1">
                    <a:tableStyleId>{22838BEF-8BB2-4498-84A7-C5851F593DF1}</a:tableStyleId>
                  </a:tblPr>
                  <a:tblGrid>
                    <a:gridCol w="1226108">
                      <a:extLst>
                        <a:ext uri="{9D8B030D-6E8A-4147-A177-3AD203B41FA5}">
                          <a16:colId xmlns:a16="http://schemas.microsoft.com/office/drawing/2014/main" val="1204945161"/>
                        </a:ext>
                      </a:extLst>
                    </a:gridCol>
                    <a:gridCol w="1226108">
                      <a:extLst>
                        <a:ext uri="{9D8B030D-6E8A-4147-A177-3AD203B41FA5}">
                          <a16:colId xmlns:a16="http://schemas.microsoft.com/office/drawing/2014/main" val="1291048267"/>
                        </a:ext>
                      </a:extLst>
                    </a:gridCol>
                    <a:gridCol w="1226108">
                      <a:extLst>
                        <a:ext uri="{9D8B030D-6E8A-4147-A177-3AD203B41FA5}">
                          <a16:colId xmlns:a16="http://schemas.microsoft.com/office/drawing/2014/main" val="272830432"/>
                        </a:ext>
                      </a:extLst>
                    </a:gridCol>
                    <a:gridCol w="1383656">
                      <a:extLst>
                        <a:ext uri="{9D8B030D-6E8A-4147-A177-3AD203B41FA5}">
                          <a16:colId xmlns:a16="http://schemas.microsoft.com/office/drawing/2014/main" val="1237510633"/>
                        </a:ext>
                      </a:extLst>
                    </a:gridCol>
                    <a:gridCol w="1170676">
                      <a:extLst>
                        <a:ext uri="{9D8B030D-6E8A-4147-A177-3AD203B41FA5}">
                          <a16:colId xmlns:a16="http://schemas.microsoft.com/office/drawing/2014/main" val="649311911"/>
                        </a:ext>
                      </a:extLst>
                    </a:gridCol>
                    <a:gridCol w="1123991">
                      <a:extLst>
                        <a:ext uri="{9D8B030D-6E8A-4147-A177-3AD203B41FA5}">
                          <a16:colId xmlns:a16="http://schemas.microsoft.com/office/drawing/2014/main" val="229981844"/>
                        </a:ext>
                      </a:extLst>
                    </a:gridCol>
                  </a:tblGrid>
                  <a:tr h="536014">
                    <a:tc>
                      <a:txBody>
                        <a:bodyPr/>
                        <a:lstStyle/>
                        <a:p>
                          <a:pPr algn="ctr"/>
                          <a:endParaRPr kumimoji="1" lang="ja-JP" altLang="en-US" b="0" dirty="0"/>
                        </a:p>
                      </a:txBody>
                      <a:tcPr anchor="ctr"/>
                    </a:tc>
                    <a:tc>
                      <a:txBody>
                        <a:bodyPr/>
                        <a:lstStyle/>
                        <a:p>
                          <a:endParaRPr lang="ja-JP"/>
                        </a:p>
                      </a:txBody>
                      <a:tcPr anchor="ctr">
                        <a:blipFill>
                          <a:blip r:embed="rId2"/>
                          <a:stretch>
                            <a:fillRect l="-100000" t="-1136" r="-399505" b="-403409"/>
                          </a:stretch>
                        </a:blipFill>
                      </a:tcPr>
                    </a:tc>
                    <a:tc>
                      <a:txBody>
                        <a:bodyPr/>
                        <a:lstStyle/>
                        <a:p>
                          <a:endParaRPr lang="ja-JP"/>
                        </a:p>
                      </a:txBody>
                      <a:tcPr anchor="ctr">
                        <a:blipFill>
                          <a:blip r:embed="rId2"/>
                          <a:stretch>
                            <a:fillRect l="-200995" t="-1136" r="-301493" b="-403409"/>
                          </a:stretch>
                        </a:blipFill>
                      </a:tcPr>
                    </a:tc>
                    <a:tc>
                      <a:txBody>
                        <a:bodyPr/>
                        <a:lstStyle/>
                        <a:p>
                          <a:endParaRPr lang="ja-JP"/>
                        </a:p>
                      </a:txBody>
                      <a:tcPr anchor="ctr">
                        <a:blipFill>
                          <a:blip r:embed="rId2"/>
                          <a:stretch>
                            <a:fillRect l="-266520" t="-1136" r="-166960" b="-403409"/>
                          </a:stretch>
                        </a:blipFill>
                      </a:tcPr>
                    </a:tc>
                    <a:tc>
                      <a:txBody>
                        <a:bodyPr/>
                        <a:lstStyle/>
                        <a:p>
                          <a:endParaRPr lang="ja-JP"/>
                        </a:p>
                      </a:txBody>
                      <a:tcPr anchor="ctr">
                        <a:blipFill>
                          <a:blip r:embed="rId2"/>
                          <a:stretch>
                            <a:fillRect l="-433333" t="-1136" r="-97396" b="-403409"/>
                          </a:stretch>
                        </a:blipFill>
                      </a:tcPr>
                    </a:tc>
                    <a:tc>
                      <a:txBody>
                        <a:bodyPr/>
                        <a:lstStyle/>
                        <a:p>
                          <a:endParaRPr lang="ja-JP"/>
                        </a:p>
                      </a:txBody>
                      <a:tcPr anchor="ctr">
                        <a:blipFill>
                          <a:blip r:embed="rId2"/>
                          <a:stretch>
                            <a:fillRect l="-553514" t="-1136" r="-1081" b="-403409"/>
                          </a:stretch>
                        </a:blipFill>
                      </a:tcPr>
                    </a:tc>
                    <a:extLst>
                      <a:ext uri="{0D108BD9-81ED-4DB2-BD59-A6C34878D82A}">
                        <a16:rowId xmlns:a16="http://schemas.microsoft.com/office/drawing/2014/main" val="60460275"/>
                      </a:ext>
                    </a:extLst>
                  </a:tr>
                  <a:tr h="536014">
                    <a:tc>
                      <a:txBody>
                        <a:bodyPr/>
                        <a:lstStyle/>
                        <a:p>
                          <a:pPr algn="ctr"/>
                          <a:r>
                            <a:rPr kumimoji="1" lang="en-US" altLang="ja-JP" dirty="0"/>
                            <a:t>A</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0</a:t>
                          </a:r>
                          <a:endParaRPr kumimoji="1" lang="ja-JP" altLang="en-US" dirty="0"/>
                        </a:p>
                      </a:txBody>
                      <a:tcPr anchor="ctr"/>
                    </a:tc>
                    <a:extLst>
                      <a:ext uri="{0D108BD9-81ED-4DB2-BD59-A6C34878D82A}">
                        <a16:rowId xmlns:a16="http://schemas.microsoft.com/office/drawing/2014/main" val="367613626"/>
                      </a:ext>
                    </a:extLst>
                  </a:tr>
                  <a:tr h="536014">
                    <a:tc>
                      <a:txBody>
                        <a:bodyPr/>
                        <a:lstStyle/>
                        <a:p>
                          <a:pPr algn="ctr"/>
                          <a:r>
                            <a:rPr kumimoji="1" lang="en-US" altLang="ja-JP" dirty="0"/>
                            <a:t>B</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2785546692"/>
                      </a:ext>
                    </a:extLst>
                  </a:tr>
                  <a:tr h="536014">
                    <a:tc>
                      <a:txBody>
                        <a:bodyPr/>
                        <a:lstStyle/>
                        <a:p>
                          <a:pPr algn="ctr"/>
                          <a:r>
                            <a:rPr kumimoji="1" lang="en-US" altLang="ja-JP" dirty="0"/>
                            <a:t>C</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0</a:t>
                          </a:r>
                          <a:endParaRPr kumimoji="1" lang="ja-JP" altLang="en-US" dirty="0"/>
                        </a:p>
                      </a:txBody>
                      <a:tcPr anchor="ctr"/>
                    </a:tc>
                    <a:extLst>
                      <a:ext uri="{0D108BD9-81ED-4DB2-BD59-A6C34878D82A}">
                        <a16:rowId xmlns:a16="http://schemas.microsoft.com/office/drawing/2014/main" val="3993677261"/>
                      </a:ext>
                    </a:extLst>
                  </a:tr>
                  <a:tr h="536014">
                    <a:tc>
                      <a:txBody>
                        <a:bodyPr/>
                        <a:lstStyle/>
                        <a:p>
                          <a:pPr algn="ctr"/>
                          <a:r>
                            <a:rPr kumimoji="1" lang="en-US" altLang="ja-JP" dirty="0"/>
                            <a:t>D</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0</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4026926186"/>
                      </a:ext>
                    </a:extLst>
                  </a:tr>
                </a:tbl>
              </a:graphicData>
            </a:graphic>
          </p:graphicFrame>
        </mc:Fallback>
      </mc:AlternateContent>
      <p:sp>
        <p:nvSpPr>
          <p:cNvPr id="7" name="テキスト ボックス 6">
            <a:extLst>
              <a:ext uri="{FF2B5EF4-FFF2-40B4-BE49-F238E27FC236}">
                <a16:creationId xmlns:a16="http://schemas.microsoft.com/office/drawing/2014/main" id="{A0701081-F8C5-4032-B363-AEFB3F15C655}"/>
              </a:ext>
            </a:extLst>
          </p:cNvPr>
          <p:cNvSpPr txBox="1"/>
          <p:nvPr/>
        </p:nvSpPr>
        <p:spPr>
          <a:xfrm>
            <a:off x="575556" y="1772816"/>
            <a:ext cx="7992888" cy="461665"/>
          </a:xfrm>
          <a:prstGeom prst="rect">
            <a:avLst/>
          </a:prstGeom>
          <a:noFill/>
        </p:spPr>
        <p:txBody>
          <a:bodyPr wrap="square" rtlCol="0">
            <a:spAutoFit/>
          </a:bodyPr>
          <a:lstStyle/>
          <a:p>
            <a:r>
              <a:rPr lang="ja-JP" altLang="en-US" sz="2400" dirty="0"/>
              <a:t>実際に計算してみると以下の表のようになります。</a:t>
            </a:r>
            <a:endParaRPr lang="en-US" altLang="ja-JP" sz="2400" dirty="0"/>
          </a:p>
        </p:txBody>
      </p:sp>
    </p:spTree>
    <p:extLst>
      <p:ext uri="{BB962C8B-B14F-4D97-AF65-F5344CB8AC3E}">
        <p14:creationId xmlns:p14="http://schemas.microsoft.com/office/powerpoint/2010/main" val="160027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980B9F-4496-43B5-AD99-F0DB2CA7AE7D}"/>
              </a:ext>
            </a:extLst>
          </p:cNvPr>
          <p:cNvSpPr>
            <a:spLocks noGrp="1"/>
          </p:cNvSpPr>
          <p:nvPr>
            <p:ph type="title"/>
          </p:nvPr>
        </p:nvSpPr>
        <p:spPr/>
        <p:txBody>
          <a:bodyPr/>
          <a:lstStyle/>
          <a:p>
            <a:r>
              <a:rPr lang="ja-JP" altLang="en-US" dirty="0"/>
              <a:t>誤り訂正（１）</a:t>
            </a:r>
            <a:endParaRPr kumimoji="1" lang="ja-JP" altLang="en-US"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79E7E743-A8BB-4A74-AD1E-D4C27A631974}"/>
                  </a:ext>
                </a:extLst>
              </p:cNvPr>
              <p:cNvSpPr txBox="1"/>
              <p:nvPr/>
            </p:nvSpPr>
            <p:spPr>
              <a:xfrm>
                <a:off x="1043608" y="2204864"/>
                <a:ext cx="6450933" cy="1479764"/>
              </a:xfrm>
              <a:prstGeom prst="rect">
                <a:avLst/>
              </a:prstGeom>
              <a:noFill/>
            </p:spPr>
            <p:txBody>
              <a:bodyPr wrap="none" rtlCol="0">
                <a:spAutoFit/>
              </a:bodyPr>
              <a:lstStyle/>
              <a:p>
                <a14:m>
                  <m:oMath xmlns:m="http://schemas.openxmlformats.org/officeDocument/2006/math">
                    <m:d>
                      <m:dPr>
                        <m:begChr m:val="{"/>
                        <m:endChr m:val=""/>
                        <m:ctrlPr>
                          <a:rPr kumimoji="1" lang="en-US" altLang="ja-JP" sz="2000" i="1" dirty="0" smtClean="0">
                            <a:latin typeface="Cambria Math" panose="02040503050406030204" pitchFamily="18" charset="0"/>
                          </a:rPr>
                        </m:ctrlPr>
                      </m:dPr>
                      <m:e>
                        <m:m>
                          <m:mPr>
                            <m:plcHide m:val="on"/>
                            <m:mcs>
                              <m:mc>
                                <m:mcPr>
                                  <m:count m:val="1"/>
                                  <m:mcJc m:val="center"/>
                                </m:mcPr>
                              </m:mc>
                            </m:mcs>
                            <m:ctrlPr>
                              <a:rPr kumimoji="1" lang="en-US" altLang="ja-JP" sz="2000" i="1" dirty="0">
                                <a:latin typeface="Cambria Math" panose="02040503050406030204" pitchFamily="18" charset="0"/>
                              </a:rPr>
                            </m:ctrlPr>
                          </m:mPr>
                          <m:m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𝑝</m:t>
                                  </m:r>
                                </m:e>
                                <m:sub>
                                  <m:r>
                                    <a:rPr lang="en-US" altLang="ja-JP" sz="2000" b="0" i="0" dirty="0" smtClean="0">
                                      <a:latin typeface="Cambria Math" panose="02040503050406030204" pitchFamily="18" charset="0"/>
                                    </a:rPr>
                                    <m:t>1</m:t>
                                  </m:r>
                                </m:sub>
                              </m:sSub>
                              <m:r>
                                <a:rPr kumimoji="1" lang="en-US" altLang="ja-JP" sz="2000" i="0" dirty="0">
                                  <a:latin typeface="Cambria Math" panose="02040503050406030204" pitchFamily="18" charset="0"/>
                                </a:rPr>
                                <m:t>=</m:t>
                              </m:r>
                              <m:sSub>
                                <m:sSubPr>
                                  <m:ctrlPr>
                                    <a:rPr kumimoji="1" lang="en-US" altLang="ja-JP" sz="2000" i="1" dirty="0">
                                      <a:latin typeface="Cambria Math" panose="02040503050406030204" pitchFamily="18" charset="0"/>
                                    </a:rPr>
                                  </m:ctrlPr>
                                </m:sSubPr>
                                <m:e>
                                  <m:r>
                                    <a:rPr kumimoji="1" lang="en-US" altLang="ja-JP" sz="2000" i="1" dirty="0">
                                      <a:latin typeface="Cambria Math" panose="02040503050406030204" pitchFamily="18" charset="0"/>
                                    </a:rPr>
                                    <m:t>𝑖</m:t>
                                  </m:r>
                                </m:e>
                                <m:sub>
                                  <m:r>
                                    <a:rPr kumimoji="1" lang="en-US" altLang="ja-JP" sz="2000" i="0" dirty="0">
                                      <a:latin typeface="Cambria Math" panose="02040503050406030204" pitchFamily="18" charset="0"/>
                                    </a:rPr>
                                    <m:t>1</m:t>
                                  </m:r>
                                </m:sub>
                              </m:sSub>
                              <m:r>
                                <a:rPr kumimoji="1" lang="en-US" altLang="ja-JP" sz="2000" i="0" dirty="0">
                                  <a:latin typeface="Cambria Math" panose="02040503050406030204" pitchFamily="18" charset="0"/>
                                </a:rPr>
                                <m:t>+</m:t>
                              </m:r>
                              <m:sSub>
                                <m:sSubPr>
                                  <m:ctrlPr>
                                    <a:rPr kumimoji="1" lang="en-US" altLang="ja-JP" sz="2000" i="1" dirty="0">
                                      <a:latin typeface="Cambria Math" panose="02040503050406030204" pitchFamily="18" charset="0"/>
                                    </a:rPr>
                                  </m:ctrlPr>
                                </m:sSubPr>
                                <m:e>
                                  <m:r>
                                    <a:rPr kumimoji="1" lang="en-US" altLang="ja-JP" sz="2000" i="1" dirty="0">
                                      <a:latin typeface="Cambria Math" panose="02040503050406030204" pitchFamily="18" charset="0"/>
                                    </a:rPr>
                                    <m:t>𝑖</m:t>
                                  </m:r>
                                </m:e>
                                <m:sub>
                                  <m:r>
                                    <a:rPr kumimoji="1" lang="en-US" altLang="ja-JP" sz="2000" i="0" dirty="0">
                                      <a:latin typeface="Cambria Math" panose="02040503050406030204" pitchFamily="18" charset="0"/>
                                    </a:rPr>
                                    <m:t>2</m:t>
                                  </m:r>
                                </m:sub>
                              </m:sSub>
                            </m:e>
                          </m:mr>
                          <m:mr>
                            <m:e>
                              <m:sSub>
                                <m:sSubPr>
                                  <m:ctrlPr>
                                    <a:rPr kumimoji="1" lang="en-US" altLang="ja-JP" sz="2000" i="1" dirty="0">
                                      <a:latin typeface="Cambria Math" panose="02040503050406030204" pitchFamily="18" charset="0"/>
                                    </a:rPr>
                                  </m:ctrlPr>
                                </m:sSubPr>
                                <m:e>
                                  <m:r>
                                    <a:rPr kumimoji="1" lang="en-US" altLang="ja-JP" sz="2000" i="1" dirty="0">
                                      <a:latin typeface="Cambria Math" panose="02040503050406030204" pitchFamily="18" charset="0"/>
                                    </a:rPr>
                                    <m:t>𝑝</m:t>
                                  </m:r>
                                </m:e>
                                <m:sub>
                                  <m:r>
                                    <a:rPr kumimoji="1" lang="en-US" altLang="ja-JP" sz="2000" i="0" dirty="0">
                                      <a:latin typeface="Cambria Math" panose="02040503050406030204" pitchFamily="18" charset="0"/>
                                    </a:rPr>
                                    <m:t>2</m:t>
                                  </m:r>
                                </m:sub>
                              </m:sSub>
                              <m:r>
                                <a:rPr kumimoji="1" lang="en-US" altLang="ja-JP" sz="2000" i="0" dirty="0">
                                  <a:latin typeface="Cambria Math" panose="02040503050406030204" pitchFamily="18" charset="0"/>
                                </a:rPr>
                                <m:t>=</m:t>
                              </m:r>
                              <m:sSub>
                                <m:sSubPr>
                                  <m:ctrlPr>
                                    <a:rPr kumimoji="1" lang="en-US" altLang="ja-JP" sz="2000" b="0" i="1" dirty="0" smtClean="0">
                                      <a:latin typeface="Cambria Math" panose="02040503050406030204" pitchFamily="18" charset="0"/>
                                    </a:rPr>
                                  </m:ctrlPr>
                                </m:sSubPr>
                                <m:e>
                                  <m:r>
                                    <a:rPr kumimoji="1" lang="en-US" altLang="ja-JP" sz="2000" b="0" i="1" dirty="0" smtClean="0">
                                      <a:latin typeface="Cambria Math" panose="02040503050406030204" pitchFamily="18" charset="0"/>
                                    </a:rPr>
                                    <m:t>𝑖</m:t>
                                  </m:r>
                                </m:e>
                                <m:sub>
                                  <m:r>
                                    <a:rPr kumimoji="1" lang="en-US" altLang="ja-JP" sz="2000" b="0" i="1" dirty="0" smtClean="0">
                                      <a:latin typeface="Cambria Math" panose="02040503050406030204" pitchFamily="18" charset="0"/>
                                    </a:rPr>
                                    <m:t>1</m:t>
                                  </m:r>
                                </m:sub>
                              </m:sSub>
                              <m:r>
                                <a:rPr lang="ja-JP" altLang="en-US" sz="2000" i="1" dirty="0">
                                  <a:latin typeface="Cambria Math" panose="02040503050406030204" pitchFamily="18" charset="0"/>
                                </a:rPr>
                                <m:t>　</m:t>
                              </m:r>
                              <m:r>
                                <a:rPr lang="ja-JP" altLang="en-US" sz="2000" i="1" dirty="0" smtClean="0">
                                  <a:latin typeface="Cambria Math" panose="02040503050406030204" pitchFamily="18" charset="0"/>
                                </a:rPr>
                                <m:t>　</m:t>
                              </m:r>
                              <m:r>
                                <a:rPr lang="ja-JP" altLang="en-US" sz="2000" i="1" dirty="0">
                                  <a:latin typeface="Cambria Math" panose="02040503050406030204" pitchFamily="18" charset="0"/>
                                </a:rPr>
                                <m:t>　</m:t>
                              </m:r>
                            </m:e>
                          </m:mr>
                          <m:m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𝑝</m:t>
                                  </m:r>
                                </m:e>
                                <m:sub>
                                  <m:r>
                                    <a:rPr lang="en-US" altLang="ja-JP" sz="2000" b="0" i="0" dirty="0" smtClean="0">
                                      <a:latin typeface="Cambria Math" panose="02040503050406030204" pitchFamily="18" charset="0"/>
                                    </a:rPr>
                                    <m:t>3</m:t>
                                  </m:r>
                                </m:sub>
                              </m:sSub>
                              <m:r>
                                <a:rPr kumimoji="1" lang="en-US" altLang="ja-JP" sz="2000" i="0" dirty="0">
                                  <a:latin typeface="Cambria Math" panose="02040503050406030204" pitchFamily="18" charset="0"/>
                                </a:rPr>
                                <m:t>=</m:t>
                              </m:r>
                              <m:r>
                                <a:rPr lang="ja-JP" altLang="en-US" sz="2000" i="1" dirty="0">
                                  <a:latin typeface="Cambria Math" panose="02040503050406030204" pitchFamily="18" charset="0"/>
                                </a:rPr>
                                <m:t>　　　</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𝑖</m:t>
                                  </m:r>
                                </m:e>
                                <m:sub>
                                  <m:r>
                                    <a:rPr lang="en-US" altLang="ja-JP" sz="2000" dirty="0">
                                      <a:latin typeface="Cambria Math" panose="02040503050406030204" pitchFamily="18" charset="0"/>
                                    </a:rPr>
                                    <m:t>2</m:t>
                                  </m:r>
                                </m:sub>
                              </m:sSub>
                            </m:e>
                          </m:mr>
                        </m:m>
                      </m:e>
                    </m:d>
                  </m:oMath>
                </a14:m>
                <a:r>
                  <a:rPr kumimoji="1" lang="ja-JP" altLang="en-US" dirty="0"/>
                  <a:t>　　　　⇒　　　　</a:t>
                </a:r>
                <a:r>
                  <a:rPr lang="en-US" altLang="ja-JP" dirty="0"/>
                  <a:t> </a:t>
                </a:r>
                <a14:m>
                  <m:oMath xmlns:m="http://schemas.openxmlformats.org/officeDocument/2006/math">
                    <m:d>
                      <m:dPr>
                        <m:begChr m:val="{"/>
                        <m:endChr m:val=""/>
                        <m:ctrlPr>
                          <a:rPr lang="en-US" altLang="ja-JP" i="1" dirty="0">
                            <a:latin typeface="Cambria Math" panose="02040503050406030204" pitchFamily="18" charset="0"/>
                          </a:rPr>
                        </m:ctrlPr>
                      </m:dPr>
                      <m:e>
                        <m:m>
                          <m:mPr>
                            <m:plcHide m:val="on"/>
                            <m:mcs>
                              <m:mc>
                                <m:mcPr>
                                  <m:count m:val="1"/>
                                  <m:mcJc m:val="center"/>
                                </m:mcPr>
                              </m:mc>
                            </m:mcs>
                            <m:ctrlPr>
                              <a:rPr lang="en-US" altLang="ja-JP" i="1" dirty="0">
                                <a:latin typeface="Cambria Math" panose="02040503050406030204" pitchFamily="18" charset="0"/>
                              </a:rPr>
                            </m:ctrlPr>
                          </m:mPr>
                          <m:mr>
                            <m:e>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𝑖</m:t>
                                  </m:r>
                                </m:e>
                                <m:sub>
                                  <m:r>
                                    <a:rPr lang="en-US" altLang="ja-JP" dirty="0">
                                      <a:latin typeface="Cambria Math" panose="02040503050406030204" pitchFamily="18" charset="0"/>
                                    </a:rPr>
                                    <m:t>1</m:t>
                                  </m:r>
                                </m:sub>
                              </m:sSub>
                              <m:r>
                                <a:rPr lang="en-US" altLang="ja-JP" dirty="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𝑖</m:t>
                                  </m:r>
                                </m:e>
                                <m:sub>
                                  <m:r>
                                    <a:rPr lang="en-US" altLang="ja-JP" dirty="0">
                                      <a:latin typeface="Cambria Math" panose="02040503050406030204" pitchFamily="18" charset="0"/>
                                    </a:rPr>
                                    <m:t>2</m:t>
                                  </m:r>
                                </m:sub>
                              </m:sSub>
                              <m:r>
                                <a:rPr lang="en-US" altLang="ja-JP" b="0" i="1" dirty="0" smtClean="0">
                                  <a:latin typeface="Cambria Math" panose="02040503050406030204" pitchFamily="18" charset="0"/>
                                </a:rPr>
                                <m:t>+</m:t>
                              </m:r>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𝑝</m:t>
                                  </m:r>
                                </m:e>
                                <m:sub>
                                  <m:r>
                                    <a:rPr lang="en-US" altLang="ja-JP" b="0" i="1" dirty="0" smtClean="0">
                                      <a:latin typeface="Cambria Math" panose="02040503050406030204" pitchFamily="18" charset="0"/>
                                    </a:rPr>
                                    <m:t>1</m:t>
                                  </m:r>
                                </m:sub>
                              </m:sSub>
                              <m:r>
                                <a:rPr lang="ja-JP" altLang="en-US" i="1" dirty="0">
                                  <a:latin typeface="Cambria Math" panose="02040503050406030204" pitchFamily="18" charset="0"/>
                                </a:rPr>
                                <m:t>　</m:t>
                              </m:r>
                              <m:r>
                                <a:rPr lang="ja-JP" altLang="en-US" i="1" dirty="0" smtClean="0">
                                  <a:latin typeface="Cambria Math" panose="02040503050406030204" pitchFamily="18" charset="0"/>
                                </a:rPr>
                                <m:t>　</m:t>
                              </m:r>
                              <m:r>
                                <a:rPr lang="ja-JP" altLang="en-US" i="1" dirty="0">
                                  <a:latin typeface="Cambria Math" panose="02040503050406030204" pitchFamily="18" charset="0"/>
                                </a:rPr>
                                <m:t>　</m:t>
                              </m:r>
                              <m:r>
                                <a:rPr lang="ja-JP" altLang="en-US" i="1" dirty="0" smtClean="0">
                                  <a:latin typeface="Cambria Math" panose="02040503050406030204" pitchFamily="18" charset="0"/>
                                </a:rPr>
                                <m:t>　</m:t>
                              </m:r>
                              <m:r>
                                <a:rPr lang="ja-JP" altLang="en-US" i="1" dirty="0">
                                  <a:latin typeface="Cambria Math" panose="02040503050406030204" pitchFamily="18" charset="0"/>
                                </a:rPr>
                                <m:t>　　</m:t>
                              </m:r>
                              <m:r>
                                <a:rPr lang="en-US" altLang="ja-JP" b="0" i="1" dirty="0" smtClean="0">
                                  <a:latin typeface="Cambria Math" panose="02040503050406030204" pitchFamily="18" charset="0"/>
                                </a:rPr>
                                <m:t>=0</m:t>
                              </m:r>
                            </m:e>
                          </m:mr>
                          <m:mr>
                            <m:e>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𝑖</m:t>
                                  </m:r>
                                </m:e>
                                <m:sub>
                                  <m:r>
                                    <a:rPr lang="en-US" altLang="ja-JP" i="1" dirty="0">
                                      <a:latin typeface="Cambria Math" panose="02040503050406030204" pitchFamily="18" charset="0"/>
                                    </a:rPr>
                                    <m:t>1</m:t>
                                  </m:r>
                                </m:sub>
                              </m:sSub>
                              <m:r>
                                <a:rPr lang="ja-JP" altLang="en-US" i="1" dirty="0" smtClean="0">
                                  <a:latin typeface="Cambria Math" panose="02040503050406030204" pitchFamily="18" charset="0"/>
                                </a:rPr>
                                <m:t>　</m:t>
                              </m:r>
                              <m:r>
                                <a:rPr lang="ja-JP" altLang="en-US" i="1" dirty="0">
                                  <a:latin typeface="Cambria Math" panose="02040503050406030204" pitchFamily="18" charset="0"/>
                                </a:rPr>
                                <m:t>　</m:t>
                              </m:r>
                              <m:r>
                                <a:rPr lang="ja-JP" altLang="en-US" i="1" dirty="0" smtClean="0">
                                  <a:latin typeface="Cambria Math" panose="02040503050406030204" pitchFamily="18" charset="0"/>
                                </a:rPr>
                                <m:t>　</m:t>
                              </m:r>
                              <m:r>
                                <a:rPr lang="ja-JP" altLang="en-US" i="1" dirty="0">
                                  <a:latin typeface="Cambria Math" panose="02040503050406030204" pitchFamily="18" charset="0"/>
                                </a:rPr>
                                <m:t>　</m:t>
                              </m:r>
                              <m:r>
                                <a:rPr lang="ja-JP" altLang="en-US" i="1" dirty="0" smtClean="0">
                                  <a:latin typeface="Cambria Math" panose="02040503050406030204" pitchFamily="18" charset="0"/>
                                </a:rPr>
                                <m:t>　　</m:t>
                              </m:r>
                              <m:r>
                                <a:rPr lang="en-US" altLang="ja-JP" b="0" i="1" dirty="0" smtClean="0">
                                  <a:latin typeface="Cambria Math" panose="02040503050406030204" pitchFamily="18" charset="0"/>
                                </a:rPr>
                                <m:t>+</m:t>
                              </m:r>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𝑝</m:t>
                                  </m:r>
                                </m:e>
                                <m:sub>
                                  <m:r>
                                    <a:rPr lang="en-US" altLang="ja-JP" b="0" i="1" dirty="0" smtClean="0">
                                      <a:latin typeface="Cambria Math" panose="02040503050406030204" pitchFamily="18" charset="0"/>
                                    </a:rPr>
                                    <m:t>2</m:t>
                                  </m:r>
                                </m:sub>
                              </m:sSub>
                              <m:r>
                                <a:rPr lang="ja-JP" altLang="en-US" i="1" dirty="0">
                                  <a:latin typeface="Cambria Math" panose="02040503050406030204" pitchFamily="18" charset="0"/>
                                </a:rPr>
                                <m:t>　</m:t>
                              </m:r>
                              <m:r>
                                <a:rPr lang="ja-JP" altLang="en-US" i="1" dirty="0" smtClean="0">
                                  <a:latin typeface="Cambria Math" panose="02040503050406030204" pitchFamily="18" charset="0"/>
                                </a:rPr>
                                <m:t>　　</m:t>
                              </m:r>
                              <m:r>
                                <a:rPr lang="en-US" altLang="ja-JP" b="0" i="1" dirty="0" smtClean="0">
                                  <a:latin typeface="Cambria Math" panose="02040503050406030204" pitchFamily="18" charset="0"/>
                                </a:rPr>
                                <m:t>=0</m:t>
                              </m:r>
                            </m:e>
                          </m:mr>
                          <m:mr>
                            <m:e>
                              <m:r>
                                <a:rPr lang="ja-JP" altLang="en-US" i="1" dirty="0">
                                  <a:latin typeface="Cambria Math" panose="02040503050406030204" pitchFamily="18" charset="0"/>
                                </a:rPr>
                                <m:t>　　　</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𝑖</m:t>
                                  </m:r>
                                </m:e>
                                <m:sub>
                                  <m:r>
                                    <a:rPr lang="en-US" altLang="ja-JP" dirty="0">
                                      <a:latin typeface="Cambria Math" panose="02040503050406030204" pitchFamily="18" charset="0"/>
                                    </a:rPr>
                                    <m:t>2</m:t>
                                  </m:r>
                                </m:sub>
                              </m:sSub>
                              <m:r>
                                <a:rPr lang="ja-JP" altLang="en-US" i="1" dirty="0">
                                  <a:latin typeface="Cambria Math" panose="02040503050406030204" pitchFamily="18" charset="0"/>
                                </a:rPr>
                                <m:t>　　　　　　</m:t>
                              </m:r>
                              <m:r>
                                <a:rPr lang="en-US" altLang="ja-JP" b="0" i="1" dirty="0" smtClean="0">
                                  <a:latin typeface="Cambria Math" panose="02040503050406030204" pitchFamily="18" charset="0"/>
                                </a:rPr>
                                <m:t>+</m:t>
                              </m:r>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𝑝</m:t>
                                  </m:r>
                                </m:e>
                                <m:sub>
                                  <m:r>
                                    <a:rPr lang="en-US" altLang="ja-JP" b="0" i="1" dirty="0" smtClean="0">
                                      <a:latin typeface="Cambria Math" panose="02040503050406030204" pitchFamily="18" charset="0"/>
                                    </a:rPr>
                                    <m:t>3</m:t>
                                  </m:r>
                                </m:sub>
                              </m:sSub>
                              <m:r>
                                <a:rPr lang="en-US" altLang="ja-JP" b="0" i="1" dirty="0" smtClean="0">
                                  <a:latin typeface="Cambria Math" panose="02040503050406030204" pitchFamily="18" charset="0"/>
                                </a:rPr>
                                <m:t>=0</m:t>
                              </m:r>
                            </m:e>
                          </m:mr>
                        </m:m>
                      </m:e>
                    </m:d>
                  </m:oMath>
                </a14:m>
                <a:endParaRPr kumimoji="1" lang="ja-JP" altLang="en-US" dirty="0"/>
              </a:p>
            </p:txBody>
          </p:sp>
        </mc:Choice>
        <mc:Fallback xmlns="">
          <p:sp>
            <p:nvSpPr>
              <p:cNvPr id="3" name="テキスト ボックス 2">
                <a:extLst>
                  <a:ext uri="{FF2B5EF4-FFF2-40B4-BE49-F238E27FC236}">
                    <a16:creationId xmlns:a16="http://schemas.microsoft.com/office/drawing/2014/main" id="{79E7E743-A8BB-4A74-AD1E-D4C27A631974}"/>
                  </a:ext>
                </a:extLst>
              </p:cNvPr>
              <p:cNvSpPr txBox="1">
                <a:spLocks noRot="1" noChangeAspect="1" noMove="1" noResize="1" noEditPoints="1" noAdjustHandles="1" noChangeArrowheads="1" noChangeShapeType="1" noTextEdit="1"/>
              </p:cNvSpPr>
              <p:nvPr/>
            </p:nvSpPr>
            <p:spPr>
              <a:xfrm>
                <a:off x="1043608" y="2204864"/>
                <a:ext cx="6450933" cy="1479764"/>
              </a:xfrm>
              <a:prstGeom prst="rect">
                <a:avLst/>
              </a:prstGeom>
              <a:blipFill>
                <a:blip r:embed="rId2"/>
                <a:stretch>
                  <a:fillRect/>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F2240331-504D-41DD-AA76-0E76492055D0}"/>
              </a:ext>
            </a:extLst>
          </p:cNvPr>
          <p:cNvSpPr txBox="1"/>
          <p:nvPr/>
        </p:nvSpPr>
        <p:spPr>
          <a:xfrm>
            <a:off x="575556" y="1455112"/>
            <a:ext cx="7992888" cy="461665"/>
          </a:xfrm>
          <a:prstGeom prst="rect">
            <a:avLst/>
          </a:prstGeom>
          <a:noFill/>
        </p:spPr>
        <p:txBody>
          <a:bodyPr wrap="square" rtlCol="0">
            <a:spAutoFit/>
          </a:bodyPr>
          <a:lstStyle/>
          <a:p>
            <a:r>
              <a:rPr lang="ja-JP" altLang="en-US" sz="2400" dirty="0"/>
              <a:t>先ほど挙げた方程式を次のように変形します。</a:t>
            </a:r>
            <a:endParaRPr lang="en-US" altLang="ja-JP" sz="24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E3AE28A8-AD03-425B-9C0B-13465E928F20}"/>
                  </a:ext>
                </a:extLst>
              </p:cNvPr>
              <p:cNvSpPr txBox="1"/>
              <p:nvPr/>
            </p:nvSpPr>
            <p:spPr>
              <a:xfrm>
                <a:off x="1214414" y="4293096"/>
                <a:ext cx="7034041" cy="906210"/>
              </a:xfrm>
              <a:prstGeom prst="rect">
                <a:avLst/>
              </a:prstGeom>
              <a:noFill/>
            </p:spPr>
            <p:txBody>
              <a:bodyPr wrap="none" rtlCol="0">
                <a:spAutoFit/>
              </a:bodyPr>
              <a:lstStyle/>
              <a:p>
                <a:r>
                  <a:rPr kumimoji="1" lang="ja-JP" altLang="en-US" dirty="0"/>
                  <a:t>⇒　　　　</a:t>
                </a:r>
                <a:r>
                  <a:rPr lang="en-US" altLang="ja-JP" dirty="0"/>
                  <a:t> </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𝑖</m:t>
                        </m:r>
                      </m:e>
                      <m:sub>
                        <m:r>
                          <a:rPr lang="en-US" altLang="ja-JP" i="1" dirty="0">
                            <a:latin typeface="Cambria Math" panose="02040503050406030204" pitchFamily="18" charset="0"/>
                          </a:rPr>
                          <m:t>1</m:t>
                        </m:r>
                      </m:sub>
                    </m:sSub>
                    <m:d>
                      <m:dPr>
                        <m:ctrlPr>
                          <a:rPr kumimoji="1" lang="ja-JP" altLang="en-US" i="1" dirty="0" smtClean="0">
                            <a:latin typeface="Cambria Math" panose="02040503050406030204" pitchFamily="18" charset="0"/>
                          </a:rPr>
                        </m:ctrlPr>
                      </m:dPr>
                      <m:e>
                        <m:m>
                          <m:mPr>
                            <m:plcHide m:val="on"/>
                            <m:mcs>
                              <m:mc>
                                <m:mcPr>
                                  <m:count m:val="1"/>
                                  <m:mcJc m:val="center"/>
                                </m:mcPr>
                              </m:mc>
                            </m:mcs>
                            <m:ctrlPr>
                              <a:rPr kumimoji="1" lang="ja-JP" altLang="en-US" i="1" dirty="0">
                                <a:latin typeface="Cambria Math" panose="02040503050406030204" pitchFamily="18" charset="0"/>
                              </a:rPr>
                            </m:ctrlPr>
                          </m:mPr>
                          <m:mr>
                            <m:e>
                              <m:r>
                                <a:rPr kumimoji="1" lang="ja-JP" altLang="en-US" dirty="0">
                                  <a:latin typeface="Cambria Math" panose="02040503050406030204" pitchFamily="18" charset="0"/>
                                </a:rPr>
                                <m:t>1</m:t>
                              </m:r>
                            </m:e>
                          </m:mr>
                          <m:mr>
                            <m:e>
                              <m:r>
                                <a:rPr kumimoji="1" lang="ja-JP" altLang="en-US" i="0" dirty="0">
                                  <a:latin typeface="Cambria Math" panose="02040503050406030204" pitchFamily="18" charset="0"/>
                                </a:rPr>
                                <m:t>1</m:t>
                              </m:r>
                            </m:e>
                          </m:mr>
                          <m:mr>
                            <m:e>
                              <m:r>
                                <a:rPr kumimoji="1" lang="en-US" altLang="ja-JP" b="0" i="0" dirty="0" smtClean="0">
                                  <a:latin typeface="Cambria Math" panose="02040503050406030204" pitchFamily="18" charset="0"/>
                                </a:rPr>
                                <m:t>0</m:t>
                              </m:r>
                            </m:e>
                          </m:mr>
                        </m:m>
                      </m:e>
                    </m:d>
                    <m:r>
                      <a:rPr kumimoji="1" lang="en-US" altLang="ja-JP" b="0" i="1" dirty="0" smtClean="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𝑖</m:t>
                        </m:r>
                      </m:e>
                      <m:sub>
                        <m:r>
                          <a:rPr lang="en-US" altLang="ja-JP" b="0" i="1" dirty="0" smtClean="0">
                            <a:latin typeface="Cambria Math" panose="02040503050406030204" pitchFamily="18" charset="0"/>
                          </a:rPr>
                          <m:t>2</m:t>
                        </m:r>
                      </m:sub>
                    </m:sSub>
                    <m:d>
                      <m:dPr>
                        <m:ctrlPr>
                          <a:rPr lang="ja-JP" altLang="en-US" i="1" dirty="0">
                            <a:latin typeface="Cambria Math" panose="02040503050406030204" pitchFamily="18" charset="0"/>
                          </a:rPr>
                        </m:ctrlPr>
                      </m:dPr>
                      <m:e>
                        <m:m>
                          <m:mPr>
                            <m:plcHide m:val="on"/>
                            <m:mcs>
                              <m:mc>
                                <m:mcPr>
                                  <m:count m:val="1"/>
                                  <m:mcJc m:val="center"/>
                                </m:mcPr>
                              </m:mc>
                            </m:mcs>
                            <m:ctrlPr>
                              <a:rPr lang="ja-JP" altLang="en-US" i="1" dirty="0">
                                <a:latin typeface="Cambria Math" panose="02040503050406030204" pitchFamily="18" charset="0"/>
                              </a:rPr>
                            </m:ctrlPr>
                          </m:mPr>
                          <m:mr>
                            <m:e>
                              <m:r>
                                <a:rPr lang="ja-JP" altLang="en-US" dirty="0">
                                  <a:latin typeface="Cambria Math" panose="02040503050406030204" pitchFamily="18" charset="0"/>
                                </a:rPr>
                                <m:t>1</m:t>
                              </m:r>
                            </m:e>
                          </m:mr>
                          <m:mr>
                            <m:e>
                              <m:r>
                                <a:rPr lang="en-US" altLang="ja-JP" b="0" i="0" dirty="0" smtClean="0">
                                  <a:latin typeface="Cambria Math" panose="02040503050406030204" pitchFamily="18" charset="0"/>
                                </a:rPr>
                                <m:t>0</m:t>
                              </m:r>
                            </m:e>
                          </m:mr>
                          <m:mr>
                            <m:e>
                              <m:r>
                                <a:rPr lang="ja-JP" altLang="en-US" dirty="0">
                                  <a:latin typeface="Cambria Math" panose="02040503050406030204" pitchFamily="18" charset="0"/>
                                </a:rPr>
                                <m:t>1</m:t>
                              </m:r>
                            </m:e>
                          </m:mr>
                        </m:m>
                      </m:e>
                    </m:d>
                    <m:r>
                      <a:rPr lang="en-US" altLang="ja-JP" i="1" dirty="0">
                        <a:latin typeface="Cambria Math" panose="02040503050406030204" pitchFamily="18" charset="0"/>
                      </a:rPr>
                      <m:t>+</m:t>
                    </m:r>
                  </m:oMath>
                </a14:m>
                <a:r>
                  <a:rPr lang="en-US" altLang="ja-JP" dirty="0"/>
                  <a:t> </a:t>
                </a:r>
                <a14:m>
                  <m:oMath xmlns:m="http://schemas.openxmlformats.org/officeDocument/2006/math">
                    <m:sSub>
                      <m:sSubPr>
                        <m:ctrlPr>
                          <a:rPr lang="en-US" altLang="ja-JP" i="1" dirty="0">
                            <a:latin typeface="Cambria Math" panose="02040503050406030204" pitchFamily="18" charset="0"/>
                          </a:rPr>
                        </m:ctrlPr>
                      </m:sSubPr>
                      <m:e>
                        <m:r>
                          <a:rPr lang="en-US" altLang="ja-JP" b="0" i="1" dirty="0" smtClean="0">
                            <a:latin typeface="Cambria Math" panose="02040503050406030204" pitchFamily="18" charset="0"/>
                          </a:rPr>
                          <m:t>𝑝</m:t>
                        </m:r>
                      </m:e>
                      <m:sub>
                        <m:r>
                          <a:rPr lang="en-US" altLang="ja-JP" i="1" dirty="0">
                            <a:latin typeface="Cambria Math" panose="02040503050406030204" pitchFamily="18" charset="0"/>
                          </a:rPr>
                          <m:t>1</m:t>
                        </m:r>
                      </m:sub>
                    </m:sSub>
                    <m:d>
                      <m:dPr>
                        <m:ctrlPr>
                          <a:rPr lang="ja-JP" altLang="en-US" i="1" dirty="0">
                            <a:latin typeface="Cambria Math" panose="02040503050406030204" pitchFamily="18" charset="0"/>
                          </a:rPr>
                        </m:ctrlPr>
                      </m:dPr>
                      <m:e>
                        <m:m>
                          <m:mPr>
                            <m:plcHide m:val="on"/>
                            <m:mcs>
                              <m:mc>
                                <m:mcPr>
                                  <m:count m:val="1"/>
                                  <m:mcJc m:val="center"/>
                                </m:mcPr>
                              </m:mc>
                            </m:mcs>
                            <m:ctrlPr>
                              <a:rPr lang="ja-JP" altLang="en-US" i="1" dirty="0">
                                <a:latin typeface="Cambria Math" panose="02040503050406030204" pitchFamily="18" charset="0"/>
                              </a:rPr>
                            </m:ctrlPr>
                          </m:mPr>
                          <m:mr>
                            <m:e>
                              <m:r>
                                <a:rPr lang="ja-JP" altLang="en-US" dirty="0">
                                  <a:latin typeface="Cambria Math" panose="02040503050406030204" pitchFamily="18" charset="0"/>
                                </a:rPr>
                                <m:t>1</m:t>
                              </m:r>
                            </m:e>
                          </m:mr>
                          <m:mr>
                            <m:e>
                              <m:r>
                                <a:rPr lang="en-US" altLang="ja-JP" b="0" i="0" dirty="0" smtClean="0">
                                  <a:latin typeface="Cambria Math" panose="02040503050406030204" pitchFamily="18" charset="0"/>
                                </a:rPr>
                                <m:t>0</m:t>
                              </m:r>
                            </m:e>
                          </m:mr>
                          <m:mr>
                            <m:e>
                              <m:r>
                                <a:rPr lang="en-US" altLang="ja-JP" b="0" i="0" dirty="0" smtClean="0">
                                  <a:latin typeface="Cambria Math" panose="02040503050406030204" pitchFamily="18" charset="0"/>
                                </a:rPr>
                                <m:t>0</m:t>
                              </m:r>
                            </m:e>
                          </m:mr>
                        </m:m>
                      </m:e>
                    </m:d>
                    <m:r>
                      <a:rPr lang="en-US" altLang="ja-JP" i="1" dirty="0">
                        <a:latin typeface="Cambria Math" panose="02040503050406030204" pitchFamily="18" charset="0"/>
                      </a:rPr>
                      <m:t>+</m:t>
                    </m:r>
                  </m:oMath>
                </a14:m>
                <a:r>
                  <a:rPr lang="en-US" altLang="ja-JP" dirty="0"/>
                  <a:t> </a:t>
                </a:r>
                <a14:m>
                  <m:oMath xmlns:m="http://schemas.openxmlformats.org/officeDocument/2006/math">
                    <m:sSub>
                      <m:sSubPr>
                        <m:ctrlPr>
                          <a:rPr lang="en-US" altLang="ja-JP" i="1" dirty="0">
                            <a:latin typeface="Cambria Math" panose="02040503050406030204" pitchFamily="18" charset="0"/>
                          </a:rPr>
                        </m:ctrlPr>
                      </m:sSubPr>
                      <m:e>
                        <m:r>
                          <a:rPr lang="en-US" altLang="ja-JP" b="0" i="1" dirty="0" smtClean="0">
                            <a:latin typeface="Cambria Math" panose="02040503050406030204" pitchFamily="18" charset="0"/>
                          </a:rPr>
                          <m:t>𝑝</m:t>
                        </m:r>
                      </m:e>
                      <m:sub>
                        <m:r>
                          <a:rPr lang="en-US" altLang="ja-JP" b="0" i="1" dirty="0" smtClean="0">
                            <a:latin typeface="Cambria Math" panose="02040503050406030204" pitchFamily="18" charset="0"/>
                          </a:rPr>
                          <m:t>2</m:t>
                        </m:r>
                      </m:sub>
                    </m:sSub>
                    <m:d>
                      <m:dPr>
                        <m:ctrlPr>
                          <a:rPr lang="ja-JP" altLang="en-US" i="1" dirty="0">
                            <a:latin typeface="Cambria Math" panose="02040503050406030204" pitchFamily="18" charset="0"/>
                          </a:rPr>
                        </m:ctrlPr>
                      </m:dPr>
                      <m:e>
                        <m:m>
                          <m:mPr>
                            <m:plcHide m:val="on"/>
                            <m:mcs>
                              <m:mc>
                                <m:mcPr>
                                  <m:count m:val="1"/>
                                  <m:mcJc m:val="center"/>
                                </m:mcPr>
                              </m:mc>
                            </m:mcs>
                            <m:ctrlPr>
                              <a:rPr lang="ja-JP" altLang="en-US" i="1" dirty="0">
                                <a:latin typeface="Cambria Math" panose="02040503050406030204" pitchFamily="18" charset="0"/>
                              </a:rPr>
                            </m:ctrlPr>
                          </m:mPr>
                          <m:mr>
                            <m:e>
                              <m:r>
                                <a:rPr lang="en-US" altLang="ja-JP" b="0" i="0" dirty="0" smtClean="0">
                                  <a:latin typeface="Cambria Math" panose="02040503050406030204" pitchFamily="18" charset="0"/>
                                </a:rPr>
                                <m:t>0</m:t>
                              </m:r>
                            </m:e>
                          </m:mr>
                          <m:mr>
                            <m:e>
                              <m:r>
                                <a:rPr lang="ja-JP" altLang="en-US" dirty="0">
                                  <a:latin typeface="Cambria Math" panose="02040503050406030204" pitchFamily="18" charset="0"/>
                                </a:rPr>
                                <m:t>1</m:t>
                              </m:r>
                            </m:e>
                          </m:mr>
                          <m:mr>
                            <m:e>
                              <m:r>
                                <a:rPr lang="en-US" altLang="ja-JP" b="0" i="0" dirty="0" smtClean="0">
                                  <a:latin typeface="Cambria Math" panose="02040503050406030204" pitchFamily="18" charset="0"/>
                                </a:rPr>
                                <m:t>0</m:t>
                              </m:r>
                            </m:e>
                          </m:mr>
                        </m:m>
                      </m:e>
                    </m:d>
                    <m:r>
                      <a:rPr lang="en-US" altLang="ja-JP" i="1" dirty="0">
                        <a:latin typeface="Cambria Math" panose="02040503050406030204" pitchFamily="18" charset="0"/>
                      </a:rPr>
                      <m:t>+</m:t>
                    </m:r>
                  </m:oMath>
                </a14:m>
                <a:r>
                  <a:rPr lang="en-US" altLang="ja-JP" dirty="0"/>
                  <a:t> </a:t>
                </a:r>
                <a14:m>
                  <m:oMath xmlns:m="http://schemas.openxmlformats.org/officeDocument/2006/math">
                    <m:sSub>
                      <m:sSubPr>
                        <m:ctrlPr>
                          <a:rPr lang="en-US" altLang="ja-JP" i="1" dirty="0">
                            <a:latin typeface="Cambria Math" panose="02040503050406030204" pitchFamily="18" charset="0"/>
                          </a:rPr>
                        </m:ctrlPr>
                      </m:sSubPr>
                      <m:e>
                        <m:r>
                          <a:rPr lang="en-US" altLang="ja-JP" b="0" i="1" dirty="0" smtClean="0">
                            <a:latin typeface="Cambria Math" panose="02040503050406030204" pitchFamily="18" charset="0"/>
                          </a:rPr>
                          <m:t>𝑝</m:t>
                        </m:r>
                      </m:e>
                      <m:sub>
                        <m:r>
                          <a:rPr lang="en-US" altLang="ja-JP" b="0" i="1" dirty="0" smtClean="0">
                            <a:latin typeface="Cambria Math" panose="02040503050406030204" pitchFamily="18" charset="0"/>
                          </a:rPr>
                          <m:t>3</m:t>
                        </m:r>
                      </m:sub>
                    </m:sSub>
                    <m:d>
                      <m:dPr>
                        <m:ctrlPr>
                          <a:rPr lang="ja-JP" altLang="en-US" i="1" dirty="0">
                            <a:latin typeface="Cambria Math" panose="02040503050406030204" pitchFamily="18" charset="0"/>
                          </a:rPr>
                        </m:ctrlPr>
                      </m:dPr>
                      <m:e>
                        <m:m>
                          <m:mPr>
                            <m:plcHide m:val="on"/>
                            <m:mcs>
                              <m:mc>
                                <m:mcPr>
                                  <m:count m:val="1"/>
                                  <m:mcJc m:val="center"/>
                                </m:mcPr>
                              </m:mc>
                            </m:mcs>
                            <m:ctrlPr>
                              <a:rPr lang="ja-JP" altLang="en-US" i="1" dirty="0">
                                <a:latin typeface="Cambria Math" panose="02040503050406030204" pitchFamily="18" charset="0"/>
                              </a:rPr>
                            </m:ctrlPr>
                          </m:mPr>
                          <m:mr>
                            <m:e>
                              <m:r>
                                <a:rPr lang="en-US" altLang="ja-JP" b="0" i="0" dirty="0" smtClean="0">
                                  <a:latin typeface="Cambria Math" panose="02040503050406030204" pitchFamily="18" charset="0"/>
                                </a:rPr>
                                <m:t>0</m:t>
                              </m:r>
                            </m:e>
                          </m:mr>
                          <m:mr>
                            <m:e>
                              <m:r>
                                <a:rPr lang="en-US" altLang="ja-JP" b="0" i="0" dirty="0" smtClean="0">
                                  <a:latin typeface="Cambria Math" panose="02040503050406030204" pitchFamily="18" charset="0"/>
                                </a:rPr>
                                <m:t>0</m:t>
                              </m:r>
                            </m:e>
                          </m:mr>
                          <m:mr>
                            <m:e>
                              <m:r>
                                <a:rPr lang="ja-JP" altLang="en-US" dirty="0">
                                  <a:latin typeface="Cambria Math" panose="02040503050406030204" pitchFamily="18" charset="0"/>
                                </a:rPr>
                                <m:t>1</m:t>
                              </m:r>
                            </m:e>
                          </m:mr>
                        </m:m>
                      </m:e>
                    </m:d>
                    <m:r>
                      <a:rPr lang="en-US" altLang="ja-JP" b="0" i="1" dirty="0" smtClean="0">
                        <a:latin typeface="Cambria Math" panose="02040503050406030204" pitchFamily="18" charset="0"/>
                      </a:rPr>
                      <m:t>=</m:t>
                    </m:r>
                    <m:d>
                      <m:dPr>
                        <m:ctrlPr>
                          <a:rPr lang="ja-JP" altLang="en-US" i="1" dirty="0" smtClean="0">
                            <a:solidFill>
                              <a:srgbClr val="0000FF"/>
                            </a:solidFill>
                            <a:latin typeface="Cambria Math" panose="02040503050406030204" pitchFamily="18" charset="0"/>
                          </a:rPr>
                        </m:ctrlPr>
                      </m:dPr>
                      <m:e>
                        <m:m>
                          <m:mPr>
                            <m:plcHide m:val="on"/>
                            <m:mcs>
                              <m:mc>
                                <m:mcPr>
                                  <m:count m:val="1"/>
                                  <m:mcJc m:val="center"/>
                                </m:mcPr>
                              </m:mc>
                            </m:mcs>
                            <m:ctrlPr>
                              <a:rPr lang="ja-JP" altLang="en-US" i="1" dirty="0">
                                <a:solidFill>
                                  <a:srgbClr val="0000FF"/>
                                </a:solidFill>
                                <a:latin typeface="Cambria Math" panose="02040503050406030204" pitchFamily="18" charset="0"/>
                              </a:rPr>
                            </m:ctrlPr>
                          </m:mPr>
                          <m:mr>
                            <m:e>
                              <m:r>
                                <a:rPr lang="en-US" altLang="ja-JP" b="0" i="0" dirty="0" smtClean="0">
                                  <a:solidFill>
                                    <a:srgbClr val="0000FF"/>
                                  </a:solidFill>
                                  <a:latin typeface="Cambria Math" panose="02040503050406030204" pitchFamily="18" charset="0"/>
                                </a:rPr>
                                <m:t>0</m:t>
                              </m:r>
                            </m:e>
                          </m:mr>
                          <m:mr>
                            <m:e>
                              <m:r>
                                <a:rPr lang="en-US" altLang="ja-JP" b="0" i="0" dirty="0" smtClean="0">
                                  <a:solidFill>
                                    <a:srgbClr val="0000FF"/>
                                  </a:solidFill>
                                  <a:latin typeface="Cambria Math" panose="02040503050406030204" pitchFamily="18" charset="0"/>
                                </a:rPr>
                                <m:t>0</m:t>
                              </m:r>
                            </m:e>
                          </m:mr>
                          <m:mr>
                            <m:e>
                              <m:r>
                                <a:rPr lang="en-US" altLang="ja-JP" b="0" i="0" dirty="0" smtClean="0">
                                  <a:solidFill>
                                    <a:srgbClr val="0000FF"/>
                                  </a:solidFill>
                                  <a:latin typeface="Cambria Math" panose="02040503050406030204" pitchFamily="18" charset="0"/>
                                </a:rPr>
                                <m:t>0</m:t>
                              </m:r>
                            </m:e>
                          </m:mr>
                        </m:m>
                      </m:e>
                    </m:d>
                  </m:oMath>
                </a14:m>
                <a:endParaRPr kumimoji="1" lang="ja-JP" altLang="en-US" dirty="0"/>
              </a:p>
            </p:txBody>
          </p:sp>
        </mc:Choice>
        <mc:Fallback xmlns="">
          <p:sp>
            <p:nvSpPr>
              <p:cNvPr id="7" name="テキスト ボックス 6">
                <a:extLst>
                  <a:ext uri="{FF2B5EF4-FFF2-40B4-BE49-F238E27FC236}">
                    <a16:creationId xmlns:a16="http://schemas.microsoft.com/office/drawing/2014/main" id="{E3AE28A8-AD03-425B-9C0B-13465E928F20}"/>
                  </a:ext>
                </a:extLst>
              </p:cNvPr>
              <p:cNvSpPr txBox="1">
                <a:spLocks noRot="1" noChangeAspect="1" noMove="1" noResize="1" noEditPoints="1" noAdjustHandles="1" noChangeArrowheads="1" noChangeShapeType="1" noTextEdit="1"/>
              </p:cNvSpPr>
              <p:nvPr/>
            </p:nvSpPr>
            <p:spPr>
              <a:xfrm>
                <a:off x="1214414" y="4293096"/>
                <a:ext cx="7034041" cy="906210"/>
              </a:xfrm>
              <a:prstGeom prst="rect">
                <a:avLst/>
              </a:prstGeom>
              <a:blipFill>
                <a:blip r:embed="rId3"/>
                <a:stretch>
                  <a:fillRect l="-867"/>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5ECCDE34-9650-4EDA-8980-C6B2843297D7}"/>
              </a:ext>
            </a:extLst>
          </p:cNvPr>
          <p:cNvSpPr txBox="1"/>
          <p:nvPr/>
        </p:nvSpPr>
        <p:spPr>
          <a:xfrm>
            <a:off x="611560" y="5733256"/>
            <a:ext cx="7992888" cy="461665"/>
          </a:xfrm>
          <a:prstGeom prst="rect">
            <a:avLst/>
          </a:prstGeom>
          <a:noFill/>
        </p:spPr>
        <p:txBody>
          <a:bodyPr wrap="square" rtlCol="0">
            <a:spAutoFit/>
          </a:bodyPr>
          <a:lstStyle/>
          <a:p>
            <a:r>
              <a:rPr lang="ja-JP" altLang="en-US" sz="2400" dirty="0"/>
              <a:t>すなわち、誤りのない符号語であれば、上式を満たす。</a:t>
            </a:r>
            <a:endParaRPr lang="en-US" altLang="ja-JP" sz="2400" dirty="0"/>
          </a:p>
        </p:txBody>
      </p:sp>
    </p:spTree>
    <p:extLst>
      <p:ext uri="{BB962C8B-B14F-4D97-AF65-F5344CB8AC3E}">
        <p14:creationId xmlns:p14="http://schemas.microsoft.com/office/powerpoint/2010/main" val="252042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641784-EF86-41AD-8884-B40DD79D774A}"/>
              </a:ext>
            </a:extLst>
          </p:cNvPr>
          <p:cNvSpPr>
            <a:spLocks noGrp="1"/>
          </p:cNvSpPr>
          <p:nvPr>
            <p:ph type="title"/>
          </p:nvPr>
        </p:nvSpPr>
        <p:spPr/>
        <p:txBody>
          <a:bodyPr/>
          <a:lstStyle/>
          <a:p>
            <a:r>
              <a:rPr lang="ja-JP" altLang="en-US" dirty="0"/>
              <a:t>誤り訂正（２）</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E110B0B-C46F-4647-A9C8-A2851C42B4F2}"/>
                  </a:ext>
                </a:extLst>
              </p:cNvPr>
              <p:cNvSpPr txBox="1"/>
              <p:nvPr/>
            </p:nvSpPr>
            <p:spPr>
              <a:xfrm>
                <a:off x="338844" y="1455112"/>
                <a:ext cx="8229600" cy="5177058"/>
              </a:xfrm>
              <a:prstGeom prst="rect">
                <a:avLst/>
              </a:prstGeom>
              <a:noFill/>
            </p:spPr>
            <p:txBody>
              <a:bodyPr wrap="square" rtlCol="0">
                <a:spAutoFit/>
              </a:bodyPr>
              <a:lstStyle/>
              <a:p>
                <a:r>
                  <a:rPr lang="ja-JP" altLang="en-US" dirty="0"/>
                  <a:t>符号語（</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𝑖</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𝑖</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𝑝</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𝑝</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𝑝</m:t>
                        </m:r>
                      </m:e>
                      <m:sub>
                        <m:r>
                          <a:rPr lang="en-US" altLang="ja-JP" b="0" i="1" smtClean="0">
                            <a:latin typeface="Cambria Math" panose="02040503050406030204" pitchFamily="18" charset="0"/>
                          </a:rPr>
                          <m:t>3</m:t>
                        </m:r>
                      </m:sub>
                    </m:sSub>
                  </m:oMath>
                </a14:m>
                <a:r>
                  <a:rPr lang="ja-JP" altLang="en-US" dirty="0"/>
                  <a:t>）に対して、誤りを（</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3</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4</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5</m:t>
                        </m:r>
                      </m:sub>
                    </m:sSub>
                  </m:oMath>
                </a14:m>
                <a:r>
                  <a:rPr lang="ja-JP" altLang="en-US" dirty="0"/>
                  <a:t>）とおく。このとき、誤りを含んだ符号語は</a:t>
                </a:r>
                <a:endParaRPr lang="en-US" altLang="ja-JP" dirty="0"/>
              </a:p>
              <a:p>
                <a:pPr algn="ctr"/>
                <a:r>
                  <a:rPr lang="ja-JP" altLang="en-US" dirty="0"/>
                  <a:t>（</a:t>
                </a:r>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𝑖</m:t>
                        </m:r>
                      </m:e>
                      <m:sub>
                        <m:r>
                          <a:rPr lang="en-US" altLang="ja-JP" i="1">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1</m:t>
                        </m:r>
                      </m:sub>
                    </m:sSub>
                    <m:r>
                      <a:rPr lang="en-US" altLang="ja-JP" i="1">
                        <a:latin typeface="Cambria Math" panose="02040503050406030204" pitchFamily="18" charset="0"/>
                      </a:rPr>
                      <m:t>,</m:t>
                    </m:r>
                    <m:r>
                      <a:rPr lang="en-US" altLang="ja-JP" b="0" i="1" smtClean="0">
                        <a:latin typeface="Cambria Math" panose="02040503050406030204" pitchFamily="18" charset="0"/>
                      </a:rPr>
                      <m:t>  </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𝑖</m:t>
                        </m:r>
                      </m:e>
                      <m:sub>
                        <m:r>
                          <a:rPr lang="en-US" altLang="ja-JP" i="1">
                            <a:latin typeface="Cambria Math" panose="02040503050406030204" pitchFamily="18" charset="0"/>
                          </a:rPr>
                          <m:t>2</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r>
                      <a:rPr lang="en-US" altLang="ja-JP" b="0" i="1" smtClean="0">
                        <a:latin typeface="Cambria Math" panose="02040503050406030204" pitchFamily="18" charset="0"/>
                      </a:rPr>
                      <m:t>  </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𝑝</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3</m:t>
                        </m:r>
                      </m:sub>
                    </m:sSub>
                    <m:r>
                      <a:rPr lang="en-US" altLang="ja-JP" i="1">
                        <a:latin typeface="Cambria Math" panose="02040503050406030204" pitchFamily="18" charset="0"/>
                      </a:rPr>
                      <m:t>,</m:t>
                    </m:r>
                    <m:r>
                      <a:rPr lang="en-US" altLang="ja-JP" b="0" i="1" smtClean="0">
                        <a:latin typeface="Cambria Math" panose="02040503050406030204" pitchFamily="18" charset="0"/>
                      </a:rPr>
                      <m:t>   </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𝑝</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4</m:t>
                        </m:r>
                      </m:sub>
                    </m:sSub>
                    <m:r>
                      <a:rPr lang="en-US" altLang="ja-JP" i="1">
                        <a:latin typeface="Cambria Math" panose="02040503050406030204" pitchFamily="18" charset="0"/>
                      </a:rPr>
                      <m:t>,</m:t>
                    </m:r>
                    <m:r>
                      <a:rPr lang="en-US" altLang="ja-JP" b="0" i="1" smtClean="0">
                        <a:latin typeface="Cambria Math" panose="02040503050406030204" pitchFamily="18" charset="0"/>
                      </a:rPr>
                      <m:t>  </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𝑝</m:t>
                        </m:r>
                      </m:e>
                      <m:sub>
                        <m:r>
                          <a:rPr lang="en-US" altLang="ja-JP" b="0" i="1" smtClean="0">
                            <a:latin typeface="Cambria Math" panose="02040503050406030204" pitchFamily="18" charset="0"/>
                          </a:rPr>
                          <m:t>3</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5</m:t>
                        </m:r>
                      </m:sub>
                    </m:sSub>
                    <m:r>
                      <a:rPr lang="en-US" altLang="ja-JP" i="1">
                        <a:latin typeface="Cambria Math" panose="02040503050406030204" pitchFamily="18" charset="0"/>
                      </a:rPr>
                      <m:t> </m:t>
                    </m:r>
                  </m:oMath>
                </a14:m>
                <a:r>
                  <a:rPr lang="ja-JP" altLang="en-US" dirty="0"/>
                  <a:t>）</a:t>
                </a:r>
                <a:endParaRPr lang="en-US" altLang="ja-JP" dirty="0"/>
              </a:p>
              <a:p>
                <a:r>
                  <a:rPr lang="ja-JP" altLang="en-US" dirty="0"/>
                  <a:t>となる。この誤りを含んだ符号語を前式の左辺に代入すると</a:t>
                </a:r>
                <a:endParaRPr lang="en-US" altLang="ja-JP" dirty="0"/>
              </a:p>
              <a:p>
                <a:endParaRPr lang="en-US" altLang="ja-JP" dirty="0"/>
              </a:p>
              <a:p>
                <a14:m>
                  <m:oMath xmlns:m="http://schemas.openxmlformats.org/officeDocument/2006/math">
                    <m:sSub>
                      <m:sSubPr>
                        <m:ctrlPr>
                          <a:rPr lang="en-US" altLang="ja-JP" sz="1800" i="1" dirty="0" smtClean="0">
                            <a:latin typeface="Cambria Math" panose="02040503050406030204" pitchFamily="18" charset="0"/>
                          </a:rPr>
                        </m:ctrlPr>
                      </m:sSubPr>
                      <m:e>
                        <m:r>
                          <a:rPr lang="en-US" altLang="ja-JP" sz="1800" b="0" i="1" dirty="0" smtClean="0">
                            <a:latin typeface="Cambria Math" panose="02040503050406030204" pitchFamily="18" charset="0"/>
                          </a:rPr>
                          <m:t>(</m:t>
                        </m:r>
                        <m:r>
                          <a:rPr lang="en-US" altLang="ja-JP" sz="1800" i="1" dirty="0">
                            <a:latin typeface="Cambria Math" panose="02040503050406030204" pitchFamily="18" charset="0"/>
                          </a:rPr>
                          <m:t>𝑖</m:t>
                        </m:r>
                      </m:e>
                      <m:sub>
                        <m:r>
                          <a:rPr lang="en-US" altLang="ja-JP" sz="1800" i="1" dirty="0">
                            <a:latin typeface="Cambria Math" panose="02040503050406030204" pitchFamily="18" charset="0"/>
                          </a:rPr>
                          <m:t>1</m:t>
                        </m:r>
                      </m:sub>
                    </m:sSub>
                    <m:r>
                      <a:rPr lang="en-US" altLang="ja-JP" sz="1800" b="0" i="1" dirty="0" smtClean="0">
                        <a:latin typeface="Cambria Math" panose="02040503050406030204" pitchFamily="18" charset="0"/>
                      </a:rPr>
                      <m:t>+</m:t>
                    </m:r>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1</m:t>
                        </m:r>
                      </m:sub>
                    </m:sSub>
                    <m:r>
                      <a:rPr lang="en-US" altLang="ja-JP" sz="1800" b="0" i="1" dirty="0" smtClean="0">
                        <a:latin typeface="Cambria Math" panose="02040503050406030204" pitchFamily="18" charset="0"/>
                      </a:rPr>
                      <m:t>)</m:t>
                    </m:r>
                    <m:d>
                      <m:dPr>
                        <m:ctrlPr>
                          <a:rPr kumimoji="1" lang="ja-JP" altLang="en-US" sz="1800" i="1" dirty="0" smtClean="0">
                            <a:latin typeface="Cambria Math" panose="02040503050406030204" pitchFamily="18" charset="0"/>
                          </a:rPr>
                        </m:ctrlPr>
                      </m:dPr>
                      <m:e>
                        <m:m>
                          <m:mPr>
                            <m:plcHide m:val="on"/>
                            <m:mcs>
                              <m:mc>
                                <m:mcPr>
                                  <m:count m:val="1"/>
                                  <m:mcJc m:val="center"/>
                                </m:mcPr>
                              </m:mc>
                            </m:mcs>
                            <m:ctrlPr>
                              <a:rPr kumimoji="1" lang="ja-JP" altLang="en-US" sz="1800" i="1" dirty="0">
                                <a:latin typeface="Cambria Math" panose="02040503050406030204" pitchFamily="18" charset="0"/>
                              </a:rPr>
                            </m:ctrlPr>
                          </m:mPr>
                          <m:mr>
                            <m:e>
                              <m:r>
                                <a:rPr kumimoji="1" lang="ja-JP" altLang="en-US" sz="1800" dirty="0">
                                  <a:latin typeface="Cambria Math" panose="02040503050406030204" pitchFamily="18" charset="0"/>
                                </a:rPr>
                                <m:t>1</m:t>
                              </m:r>
                            </m:e>
                          </m:mr>
                          <m:mr>
                            <m:e>
                              <m:r>
                                <a:rPr kumimoji="1" lang="ja-JP" altLang="en-US" sz="1800" i="0" dirty="0">
                                  <a:latin typeface="Cambria Math" panose="02040503050406030204" pitchFamily="18" charset="0"/>
                                </a:rPr>
                                <m:t>1</m:t>
                              </m:r>
                            </m:e>
                          </m:mr>
                          <m:mr>
                            <m:e>
                              <m:r>
                                <a:rPr kumimoji="1" lang="en-US" altLang="ja-JP" sz="1800" b="0" i="0" dirty="0" smtClean="0">
                                  <a:latin typeface="Cambria Math" panose="02040503050406030204" pitchFamily="18" charset="0"/>
                                </a:rPr>
                                <m:t>0</m:t>
                              </m:r>
                            </m:e>
                          </m:mr>
                        </m:m>
                      </m:e>
                    </m:d>
                    <m:r>
                      <a:rPr kumimoji="1" lang="en-US" altLang="ja-JP" sz="1800" b="0" i="1" dirty="0" smtClean="0">
                        <a:latin typeface="Cambria Math" panose="02040503050406030204" pitchFamily="18" charset="0"/>
                      </a:rPr>
                      <m:t>+(</m:t>
                    </m:r>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𝑖</m:t>
                        </m:r>
                      </m:e>
                      <m:sub>
                        <m:r>
                          <a:rPr lang="en-US" altLang="ja-JP" sz="1800" b="0" i="1" dirty="0" smtClean="0">
                            <a:latin typeface="Cambria Math" panose="02040503050406030204" pitchFamily="18" charset="0"/>
                          </a:rPr>
                          <m:t>2</m:t>
                        </m:r>
                      </m:sub>
                    </m:sSub>
                    <m:r>
                      <a:rPr lang="en-US" altLang="ja-JP" sz="1800" b="0" i="1" dirty="0" smtClean="0">
                        <a:latin typeface="Cambria Math" panose="02040503050406030204" pitchFamily="18" charset="0"/>
                      </a:rPr>
                      <m:t>+</m:t>
                    </m:r>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2</m:t>
                        </m:r>
                      </m:sub>
                    </m:sSub>
                    <m:r>
                      <a:rPr lang="en-US" altLang="ja-JP" sz="1800" b="0" i="1" dirty="0" smtClean="0">
                        <a:latin typeface="Cambria Math" panose="02040503050406030204" pitchFamily="18" charset="0"/>
                      </a:rPr>
                      <m:t>)</m:t>
                    </m:r>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𝑝</m:t>
                        </m:r>
                      </m:e>
                      <m:sub>
                        <m:r>
                          <a:rPr lang="en-US" altLang="ja-JP" sz="1800" i="1" dirty="0">
                            <a:latin typeface="Cambria Math" panose="02040503050406030204" pitchFamily="18" charset="0"/>
                          </a:rPr>
                          <m:t>1</m:t>
                        </m:r>
                      </m:sub>
                    </m:sSub>
                    <m:r>
                      <a:rPr lang="en-US" altLang="ja-JP" sz="1800" b="0" i="1" dirty="0" smtClean="0">
                        <a:latin typeface="Cambria Math" panose="02040503050406030204" pitchFamily="18" charset="0"/>
                      </a:rPr>
                      <m:t>+</m:t>
                    </m:r>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3</m:t>
                        </m:r>
                      </m:sub>
                    </m:sSub>
                    <m:r>
                      <a:rPr lang="en-US" altLang="ja-JP" sz="1800" b="0" i="1" dirty="0" smtClean="0">
                        <a:latin typeface="Cambria Math" panose="02040503050406030204" pitchFamily="18" charset="0"/>
                      </a:rPr>
                      <m:t>)</m:t>
                    </m:r>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r>
                            <m:e>
                              <m:r>
                                <a:rPr lang="en-US" altLang="ja-JP" sz="1800" b="0" i="0" dirty="0" smtClean="0">
                                  <a:latin typeface="Cambria Math" panose="02040503050406030204" pitchFamily="18" charset="0"/>
                                </a:rPr>
                                <m:t>0</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𝑝</m:t>
                        </m:r>
                      </m:e>
                      <m:sub>
                        <m:r>
                          <a:rPr lang="en-US" altLang="ja-JP" sz="1800" b="0" i="1" dirty="0" smtClean="0">
                            <a:latin typeface="Cambria Math" panose="02040503050406030204" pitchFamily="18" charset="0"/>
                          </a:rPr>
                          <m:t>2</m:t>
                        </m:r>
                      </m:sub>
                    </m:sSub>
                    <m:r>
                      <a:rPr lang="en-US" altLang="ja-JP" sz="1800" b="0" i="1" dirty="0" smtClean="0">
                        <a:latin typeface="Cambria Math" panose="02040503050406030204" pitchFamily="18" charset="0"/>
                      </a:rPr>
                      <m:t>+</m:t>
                    </m:r>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4</m:t>
                        </m:r>
                      </m:sub>
                    </m:sSub>
                    <m:r>
                      <a:rPr lang="en-US" altLang="ja-JP" sz="1800" b="0" i="1" dirty="0" smtClean="0">
                        <a:latin typeface="Cambria Math" panose="02040503050406030204" pitchFamily="18" charset="0"/>
                      </a:rPr>
                      <m:t>)</m:t>
                    </m:r>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𝑝</m:t>
                        </m:r>
                      </m:e>
                      <m:sub>
                        <m:r>
                          <a:rPr lang="en-US" altLang="ja-JP" sz="1800" b="0" i="1" dirty="0" smtClean="0">
                            <a:latin typeface="Cambria Math" panose="02040503050406030204" pitchFamily="18" charset="0"/>
                          </a:rPr>
                          <m:t>3</m:t>
                        </m:r>
                      </m:sub>
                    </m:sSub>
                    <m:r>
                      <a:rPr lang="en-US" altLang="ja-JP" sz="1800" b="0" i="1" dirty="0" smtClean="0">
                        <a:latin typeface="Cambria Math" panose="02040503050406030204" pitchFamily="18" charset="0"/>
                      </a:rPr>
                      <m:t>+</m:t>
                    </m:r>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5</m:t>
                        </m:r>
                      </m:sub>
                    </m:sSub>
                    <m:r>
                      <a:rPr lang="en-US" altLang="ja-JP" sz="1800" b="0" i="1" dirty="0" smtClean="0">
                        <a:latin typeface="Cambria Math" panose="02040503050406030204" pitchFamily="18" charset="0"/>
                      </a:rPr>
                      <m:t>)</m:t>
                    </m:r>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en-US" altLang="ja-JP" sz="1800" b="0" i="0" dirty="0" smtClean="0">
                                  <a:latin typeface="Cambria Math" panose="02040503050406030204" pitchFamily="18" charset="0"/>
                                </a:rPr>
                                <m:t>0</m:t>
                              </m:r>
                            </m:e>
                          </m:m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
                      </m:e>
                    </m:d>
                  </m:oMath>
                </a14:m>
                <a:endParaRPr lang="en-US" altLang="ja-JP" sz="1800" dirty="0"/>
              </a:p>
              <a:p>
                <a:r>
                  <a:rPr lang="en-US" altLang="ja-JP" sz="1800" dirty="0"/>
                  <a:t>        = </a:t>
                </a:r>
                <a14:m>
                  <m:oMath xmlns:m="http://schemas.openxmlformats.org/officeDocument/2006/math">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𝑖</m:t>
                        </m:r>
                      </m:e>
                      <m:sub>
                        <m:r>
                          <a:rPr lang="en-US" altLang="ja-JP" sz="1800" i="1" dirty="0">
                            <a:latin typeface="Cambria Math" panose="02040503050406030204" pitchFamily="18" charset="0"/>
                          </a:rPr>
                          <m:t>1</m:t>
                        </m:r>
                      </m:sub>
                    </m:sSub>
                    <m:d>
                      <m:dPr>
                        <m:ctrlPr>
                          <a:rPr kumimoji="1" lang="ja-JP" altLang="en-US" sz="1800" i="1" dirty="0" smtClean="0">
                            <a:latin typeface="Cambria Math" panose="02040503050406030204" pitchFamily="18" charset="0"/>
                          </a:rPr>
                        </m:ctrlPr>
                      </m:dPr>
                      <m:e>
                        <m:m>
                          <m:mPr>
                            <m:plcHide m:val="on"/>
                            <m:mcs>
                              <m:mc>
                                <m:mcPr>
                                  <m:count m:val="1"/>
                                  <m:mcJc m:val="center"/>
                                </m:mcPr>
                              </m:mc>
                            </m:mcs>
                            <m:ctrlPr>
                              <a:rPr kumimoji="1" lang="ja-JP" altLang="en-US" sz="1800" i="1" dirty="0">
                                <a:latin typeface="Cambria Math" panose="02040503050406030204" pitchFamily="18" charset="0"/>
                              </a:rPr>
                            </m:ctrlPr>
                          </m:mPr>
                          <m:mr>
                            <m:e>
                              <m:r>
                                <a:rPr kumimoji="1" lang="ja-JP" altLang="en-US" sz="1800" dirty="0">
                                  <a:latin typeface="Cambria Math" panose="02040503050406030204" pitchFamily="18" charset="0"/>
                                </a:rPr>
                                <m:t>1</m:t>
                              </m:r>
                            </m:e>
                          </m:mr>
                          <m:mr>
                            <m:e>
                              <m:r>
                                <a:rPr kumimoji="1" lang="ja-JP" altLang="en-US" sz="1800" i="0" dirty="0">
                                  <a:latin typeface="Cambria Math" panose="02040503050406030204" pitchFamily="18" charset="0"/>
                                </a:rPr>
                                <m:t>1</m:t>
                              </m:r>
                            </m:e>
                          </m:mr>
                          <m:mr>
                            <m:e>
                              <m:r>
                                <a:rPr kumimoji="1" lang="en-US" altLang="ja-JP" sz="1800" b="0" i="0" dirty="0" smtClean="0">
                                  <a:latin typeface="Cambria Math" panose="02040503050406030204" pitchFamily="18" charset="0"/>
                                </a:rPr>
                                <m:t>0</m:t>
                              </m:r>
                            </m:e>
                          </m:mr>
                        </m:m>
                      </m:e>
                    </m:d>
                    <m:r>
                      <a:rPr kumimoji="1" lang="en-US" altLang="ja-JP" sz="1800" b="0" i="1" dirty="0" smtClean="0">
                        <a:latin typeface="Cambria Math" panose="02040503050406030204" pitchFamily="18" charset="0"/>
                      </a:rPr>
                      <m:t>+</m:t>
                    </m:r>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𝑖</m:t>
                        </m:r>
                      </m:e>
                      <m:sub>
                        <m:r>
                          <a:rPr lang="en-US" altLang="ja-JP" sz="1800" b="0" i="1" dirty="0" smtClean="0">
                            <a:latin typeface="Cambria Math" panose="02040503050406030204" pitchFamily="18" charset="0"/>
                          </a:rPr>
                          <m:t>2</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𝑝</m:t>
                        </m:r>
                      </m:e>
                      <m:sub>
                        <m:r>
                          <a:rPr lang="en-US" altLang="ja-JP" sz="1800" i="1" dirty="0">
                            <a:latin typeface="Cambria Math" panose="02040503050406030204" pitchFamily="18" charset="0"/>
                          </a:rPr>
                          <m:t>1</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r>
                            <m:e>
                              <m:r>
                                <a:rPr lang="en-US" altLang="ja-JP" sz="1800" b="0" i="0" dirty="0" smtClean="0">
                                  <a:latin typeface="Cambria Math" panose="02040503050406030204" pitchFamily="18" charset="0"/>
                                </a:rPr>
                                <m:t>0</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𝑝</m:t>
                        </m:r>
                      </m:e>
                      <m:sub>
                        <m:r>
                          <a:rPr lang="en-US" altLang="ja-JP" sz="1800" b="0" i="1" dirty="0" smtClean="0">
                            <a:latin typeface="Cambria Math" panose="02040503050406030204" pitchFamily="18" charset="0"/>
                          </a:rPr>
                          <m:t>2</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𝑝</m:t>
                        </m:r>
                      </m:e>
                      <m:sub>
                        <m:r>
                          <a:rPr lang="en-US" altLang="ja-JP" sz="1800" b="0" i="1" dirty="0" smtClean="0">
                            <a:latin typeface="Cambria Math" panose="02040503050406030204" pitchFamily="18" charset="0"/>
                          </a:rPr>
                          <m:t>3</m:t>
                        </m:r>
                      </m:sub>
                    </m:sSub>
                    <m:d>
                      <m:dPr>
                        <m:ctrlPr>
                          <a:rPr lang="ja-JP" altLang="en-US" sz="1800" i="1" dirty="0" smtClean="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en-US" altLang="ja-JP" sz="1800" b="0" i="0" dirty="0" smtClean="0">
                                  <a:latin typeface="Cambria Math" panose="02040503050406030204" pitchFamily="18" charset="0"/>
                                </a:rPr>
                                <m:t>0</m:t>
                              </m:r>
                            </m:e>
                          </m:m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
                      </m:e>
                    </m:d>
                  </m:oMath>
                </a14:m>
                <a:endParaRPr lang="en-US" altLang="ja-JP" sz="1800" dirty="0"/>
              </a:p>
              <a:p>
                <a:r>
                  <a:rPr lang="en-US" altLang="ja-JP" sz="1800" dirty="0"/>
                  <a:t>                +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i="1" dirty="0">
                            <a:latin typeface="Cambria Math" panose="02040503050406030204" pitchFamily="18" charset="0"/>
                          </a:rPr>
                          <m:t>1</m:t>
                        </m:r>
                      </m:sub>
                    </m:sSub>
                    <m:d>
                      <m:dPr>
                        <m:ctrlPr>
                          <a:rPr kumimoji="1" lang="ja-JP" altLang="en-US" sz="1800" i="1" dirty="0" smtClean="0">
                            <a:latin typeface="Cambria Math" panose="02040503050406030204" pitchFamily="18" charset="0"/>
                          </a:rPr>
                        </m:ctrlPr>
                      </m:dPr>
                      <m:e>
                        <m:m>
                          <m:mPr>
                            <m:plcHide m:val="on"/>
                            <m:mcs>
                              <m:mc>
                                <m:mcPr>
                                  <m:count m:val="1"/>
                                  <m:mcJc m:val="center"/>
                                </m:mcPr>
                              </m:mc>
                            </m:mcs>
                            <m:ctrlPr>
                              <a:rPr kumimoji="1" lang="ja-JP" altLang="en-US" sz="1800" i="1" dirty="0">
                                <a:latin typeface="Cambria Math" panose="02040503050406030204" pitchFamily="18" charset="0"/>
                              </a:rPr>
                            </m:ctrlPr>
                          </m:mPr>
                          <m:mr>
                            <m:e>
                              <m:r>
                                <a:rPr kumimoji="1" lang="ja-JP" altLang="en-US" sz="1800" dirty="0">
                                  <a:latin typeface="Cambria Math" panose="02040503050406030204" pitchFamily="18" charset="0"/>
                                </a:rPr>
                                <m:t>1</m:t>
                              </m:r>
                            </m:e>
                          </m:mr>
                          <m:mr>
                            <m:e>
                              <m:r>
                                <a:rPr kumimoji="1" lang="ja-JP" altLang="en-US" sz="1800" i="0" dirty="0">
                                  <a:latin typeface="Cambria Math" panose="02040503050406030204" pitchFamily="18" charset="0"/>
                                </a:rPr>
                                <m:t>1</m:t>
                              </m:r>
                            </m:e>
                          </m:mr>
                          <m:mr>
                            <m:e>
                              <m:r>
                                <a:rPr kumimoji="1" lang="en-US" altLang="ja-JP" sz="1800" b="0" i="0" dirty="0" smtClean="0">
                                  <a:latin typeface="Cambria Math" panose="02040503050406030204" pitchFamily="18" charset="0"/>
                                </a:rPr>
                                <m:t>0</m:t>
                              </m:r>
                            </m:e>
                          </m:mr>
                        </m:m>
                      </m:e>
                    </m:d>
                    <m:r>
                      <a:rPr kumimoji="1" lang="en-US" altLang="ja-JP" sz="1800" b="0" i="1" dirty="0" smtClean="0">
                        <a:latin typeface="Cambria Math" panose="02040503050406030204" pitchFamily="18" charset="0"/>
                      </a:rPr>
                      <m:t>+</m:t>
                    </m:r>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2</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3</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r>
                            <m:e>
                              <m:r>
                                <a:rPr lang="en-US" altLang="ja-JP" sz="1800" b="0" i="0" dirty="0" smtClean="0">
                                  <a:latin typeface="Cambria Math" panose="02040503050406030204" pitchFamily="18" charset="0"/>
                                </a:rPr>
                                <m:t>0</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4</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r>
                            <m:e>
                              <m:r>
                                <a:rPr lang="en-US" altLang="ja-JP" sz="1800" b="0" i="0" dirty="0" smtClean="0">
                                  <a:latin typeface="Cambria Math" panose="02040503050406030204" pitchFamily="18" charset="0"/>
                                </a:rPr>
                                <m:t>0</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b="0" i="1" dirty="0" smtClean="0">
                            <a:latin typeface="Cambria Math" panose="02040503050406030204" pitchFamily="18" charset="0"/>
                          </a:rPr>
                          <m:t>𝑒</m:t>
                        </m:r>
                      </m:e>
                      <m:sub>
                        <m:r>
                          <a:rPr lang="en-US" altLang="ja-JP" sz="1800" b="0" i="1" dirty="0" smtClean="0">
                            <a:latin typeface="Cambria Math" panose="02040503050406030204" pitchFamily="18" charset="0"/>
                          </a:rPr>
                          <m:t>5</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en-US" altLang="ja-JP" sz="1800" b="0" i="0" dirty="0" smtClean="0">
                                  <a:latin typeface="Cambria Math" panose="02040503050406030204" pitchFamily="18" charset="0"/>
                                </a:rPr>
                                <m:t>0</m:t>
                              </m:r>
                            </m:e>
                          </m:mr>
                          <m:mr>
                            <m:e>
                              <m:r>
                                <a:rPr lang="en-US" altLang="ja-JP" sz="1800" b="0" i="0" dirty="0" smtClean="0">
                                  <a:latin typeface="Cambria Math" panose="02040503050406030204" pitchFamily="18" charset="0"/>
                                </a:rPr>
                                <m:t>0</m:t>
                              </m:r>
                            </m:e>
                          </m:mr>
                          <m:mr>
                            <m:e>
                              <m:r>
                                <a:rPr lang="ja-JP" altLang="en-US" sz="1800" dirty="0">
                                  <a:latin typeface="Cambria Math" panose="02040503050406030204" pitchFamily="18" charset="0"/>
                                </a:rPr>
                                <m:t>1</m:t>
                              </m:r>
                            </m:e>
                          </m:mr>
                        </m:m>
                      </m:e>
                    </m:d>
                  </m:oMath>
                </a14:m>
                <a:endParaRPr lang="en-US" altLang="ja-JP" sz="1800" dirty="0"/>
              </a:p>
              <a:p>
                <a:r>
                  <a:rPr lang="en-US" altLang="ja-JP" sz="1800" dirty="0"/>
                  <a:t>        = </a:t>
                </a:r>
                <a14:m>
                  <m:oMath xmlns:m="http://schemas.openxmlformats.org/officeDocument/2006/math">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𝑒</m:t>
                        </m:r>
                      </m:e>
                      <m:sub>
                        <m:r>
                          <a:rPr lang="en-US" altLang="ja-JP" sz="1800" i="1" dirty="0">
                            <a:latin typeface="Cambria Math" panose="02040503050406030204" pitchFamily="18" charset="0"/>
                          </a:rPr>
                          <m:t>1</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ja-JP" altLang="en-US" sz="1800" dirty="0">
                                  <a:latin typeface="Cambria Math" panose="02040503050406030204" pitchFamily="18" charset="0"/>
                                </a:rPr>
                                <m:t>1</m:t>
                              </m:r>
                            </m:e>
                          </m:mr>
                          <m:mr>
                            <m:e>
                              <m:r>
                                <a:rPr lang="en-US" altLang="ja-JP" sz="1800" dirty="0">
                                  <a:latin typeface="Cambria Math" panose="02040503050406030204" pitchFamily="18" charset="0"/>
                                </a:rPr>
                                <m:t>0</m:t>
                              </m:r>
                            </m:e>
                          </m:mr>
                        </m:m>
                      </m:e>
                    </m:d>
                    <m:r>
                      <a:rPr lang="en-US" altLang="ja-JP" sz="1800" i="1" dirty="0">
                        <a:latin typeface="Cambria Math" panose="02040503050406030204" pitchFamily="18" charset="0"/>
                      </a:rPr>
                      <m:t>+</m:t>
                    </m:r>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𝑒</m:t>
                        </m:r>
                      </m:e>
                      <m:sub>
                        <m:r>
                          <a:rPr lang="en-US" altLang="ja-JP" sz="1800" i="1" dirty="0">
                            <a:latin typeface="Cambria Math" panose="02040503050406030204" pitchFamily="18" charset="0"/>
                          </a:rPr>
                          <m:t>2</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en-US" altLang="ja-JP" sz="1800" dirty="0">
                                  <a:latin typeface="Cambria Math" panose="02040503050406030204" pitchFamily="18" charset="0"/>
                                </a:rPr>
                                <m:t>0</m:t>
                              </m:r>
                            </m:e>
                          </m:mr>
                          <m:mr>
                            <m:e>
                              <m:r>
                                <a:rPr lang="ja-JP" altLang="en-US" sz="1800" dirty="0">
                                  <a:latin typeface="Cambria Math" panose="02040503050406030204" pitchFamily="18" charset="0"/>
                                </a:rPr>
                                <m:t>1</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𝑒</m:t>
                        </m:r>
                      </m:e>
                      <m:sub>
                        <m:r>
                          <a:rPr lang="en-US" altLang="ja-JP" sz="1800" i="1" dirty="0">
                            <a:latin typeface="Cambria Math" panose="02040503050406030204" pitchFamily="18" charset="0"/>
                          </a:rPr>
                          <m:t>3</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ja-JP" altLang="en-US" sz="1800" dirty="0">
                                  <a:latin typeface="Cambria Math" panose="02040503050406030204" pitchFamily="18" charset="0"/>
                                </a:rPr>
                                <m:t>1</m:t>
                              </m:r>
                            </m:e>
                          </m:mr>
                          <m:mr>
                            <m:e>
                              <m:r>
                                <a:rPr lang="en-US" altLang="ja-JP" sz="1800" dirty="0">
                                  <a:latin typeface="Cambria Math" panose="02040503050406030204" pitchFamily="18" charset="0"/>
                                </a:rPr>
                                <m:t>0</m:t>
                              </m:r>
                            </m:e>
                          </m:mr>
                          <m:mr>
                            <m:e>
                              <m:r>
                                <a:rPr lang="en-US" altLang="ja-JP" sz="1800" dirty="0">
                                  <a:latin typeface="Cambria Math" panose="02040503050406030204" pitchFamily="18" charset="0"/>
                                </a:rPr>
                                <m:t>0</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𝑒</m:t>
                        </m:r>
                      </m:e>
                      <m:sub>
                        <m:r>
                          <a:rPr lang="en-US" altLang="ja-JP" sz="1800" i="1" dirty="0">
                            <a:latin typeface="Cambria Math" panose="02040503050406030204" pitchFamily="18" charset="0"/>
                          </a:rPr>
                          <m:t>4</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en-US" altLang="ja-JP" sz="1800" dirty="0">
                                  <a:latin typeface="Cambria Math" panose="02040503050406030204" pitchFamily="18" charset="0"/>
                                </a:rPr>
                                <m:t>0</m:t>
                              </m:r>
                            </m:e>
                          </m:mr>
                          <m:mr>
                            <m:e>
                              <m:r>
                                <a:rPr lang="ja-JP" altLang="en-US" sz="1800" dirty="0">
                                  <a:latin typeface="Cambria Math" panose="02040503050406030204" pitchFamily="18" charset="0"/>
                                </a:rPr>
                                <m:t>1</m:t>
                              </m:r>
                            </m:e>
                          </m:mr>
                          <m:mr>
                            <m:e>
                              <m:r>
                                <a:rPr lang="en-US" altLang="ja-JP" sz="1800" dirty="0">
                                  <a:latin typeface="Cambria Math" panose="02040503050406030204" pitchFamily="18" charset="0"/>
                                </a:rPr>
                                <m:t>0</m:t>
                              </m:r>
                            </m:e>
                          </m:mr>
                        </m:m>
                      </m:e>
                    </m:d>
                    <m:r>
                      <a:rPr lang="en-US" altLang="ja-JP" sz="1800" i="1" dirty="0">
                        <a:latin typeface="Cambria Math" panose="02040503050406030204" pitchFamily="18" charset="0"/>
                      </a:rPr>
                      <m:t>+</m:t>
                    </m:r>
                  </m:oMath>
                </a14:m>
                <a:r>
                  <a:rPr lang="en-US" altLang="ja-JP" sz="1800" dirty="0"/>
                  <a:t> </a:t>
                </a:r>
                <a14:m>
                  <m:oMath xmlns:m="http://schemas.openxmlformats.org/officeDocument/2006/math">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𝑒</m:t>
                        </m:r>
                      </m:e>
                      <m:sub>
                        <m:r>
                          <a:rPr lang="en-US" altLang="ja-JP" sz="1800" i="1" dirty="0">
                            <a:latin typeface="Cambria Math" panose="02040503050406030204" pitchFamily="18" charset="0"/>
                          </a:rPr>
                          <m:t>5</m:t>
                        </m:r>
                      </m:sub>
                    </m:sSub>
                    <m:d>
                      <m:dPr>
                        <m:ctrlPr>
                          <a:rPr lang="ja-JP" altLang="en-US" sz="1800" i="1" dirty="0">
                            <a:latin typeface="Cambria Math" panose="02040503050406030204" pitchFamily="18" charset="0"/>
                          </a:rPr>
                        </m:ctrlPr>
                      </m:dPr>
                      <m:e>
                        <m:m>
                          <m:mPr>
                            <m:plcHide m:val="on"/>
                            <m:mcs>
                              <m:mc>
                                <m:mcPr>
                                  <m:count m:val="1"/>
                                  <m:mcJc m:val="center"/>
                                </m:mcPr>
                              </m:mc>
                            </m:mcs>
                            <m:ctrlPr>
                              <a:rPr lang="ja-JP" altLang="en-US" sz="1800" i="1" dirty="0">
                                <a:latin typeface="Cambria Math" panose="02040503050406030204" pitchFamily="18" charset="0"/>
                              </a:rPr>
                            </m:ctrlPr>
                          </m:mPr>
                          <m:mr>
                            <m:e>
                              <m:r>
                                <a:rPr lang="en-US" altLang="ja-JP" sz="1800" dirty="0">
                                  <a:latin typeface="Cambria Math" panose="02040503050406030204" pitchFamily="18" charset="0"/>
                                </a:rPr>
                                <m:t>0</m:t>
                              </m:r>
                            </m:e>
                          </m:mr>
                          <m:mr>
                            <m:e>
                              <m:r>
                                <a:rPr lang="en-US" altLang="ja-JP" sz="1800" dirty="0">
                                  <a:latin typeface="Cambria Math" panose="02040503050406030204" pitchFamily="18" charset="0"/>
                                </a:rPr>
                                <m:t>0</m:t>
                              </m:r>
                            </m:e>
                          </m:mr>
                          <m:mr>
                            <m:e>
                              <m:r>
                                <a:rPr lang="ja-JP" altLang="en-US" sz="1800" dirty="0">
                                  <a:latin typeface="Cambria Math" panose="02040503050406030204" pitchFamily="18" charset="0"/>
                                </a:rPr>
                                <m:t>1</m:t>
                              </m:r>
                            </m:e>
                          </m:mr>
                        </m:m>
                      </m:e>
                    </m:d>
                  </m:oMath>
                </a14:m>
                <a:endParaRPr lang="en-US" altLang="ja-JP" sz="1800" dirty="0"/>
              </a:p>
              <a:p>
                <a:endParaRPr lang="en-US" altLang="ja-JP" dirty="0"/>
              </a:p>
              <a:p>
                <a:r>
                  <a:rPr lang="ja-JP" altLang="en-US" dirty="0"/>
                  <a:t>となり、誤りにしか依存しない式となることがわかる。</a:t>
                </a:r>
                <a:endParaRPr lang="en-US" altLang="ja-JP" dirty="0"/>
              </a:p>
            </p:txBody>
          </p:sp>
        </mc:Choice>
        <mc:Fallback xmlns="">
          <p:sp>
            <p:nvSpPr>
              <p:cNvPr id="4" name="テキスト ボックス 3">
                <a:extLst>
                  <a:ext uri="{FF2B5EF4-FFF2-40B4-BE49-F238E27FC236}">
                    <a16:creationId xmlns:a16="http://schemas.microsoft.com/office/drawing/2014/main" id="{6E110B0B-C46F-4647-A9C8-A2851C42B4F2}"/>
                  </a:ext>
                </a:extLst>
              </p:cNvPr>
              <p:cNvSpPr txBox="1">
                <a:spLocks noRot="1" noChangeAspect="1" noMove="1" noResize="1" noEditPoints="1" noAdjustHandles="1" noChangeArrowheads="1" noChangeShapeType="1" noTextEdit="1"/>
              </p:cNvSpPr>
              <p:nvPr/>
            </p:nvSpPr>
            <p:spPr>
              <a:xfrm>
                <a:off x="338844" y="1455112"/>
                <a:ext cx="8229600" cy="5177058"/>
              </a:xfrm>
              <a:prstGeom prst="rect">
                <a:avLst/>
              </a:prstGeom>
              <a:blipFill>
                <a:blip r:embed="rId2"/>
                <a:stretch>
                  <a:fillRect l="-815" t="-942" b="-942"/>
                </a:stretch>
              </a:blipFill>
            </p:spPr>
            <p:txBody>
              <a:bodyPr/>
              <a:lstStyle/>
              <a:p>
                <a:r>
                  <a:rPr lang="ja-JP" altLang="en-US">
                    <a:noFill/>
                  </a:rPr>
                  <a:t> </a:t>
                </a:r>
              </a:p>
            </p:txBody>
          </p:sp>
        </mc:Fallback>
      </mc:AlternateContent>
      <p:grpSp>
        <p:nvGrpSpPr>
          <p:cNvPr id="7" name="グループ化 6">
            <a:extLst>
              <a:ext uri="{FF2B5EF4-FFF2-40B4-BE49-F238E27FC236}">
                <a16:creationId xmlns:a16="http://schemas.microsoft.com/office/drawing/2014/main" id="{DF856A93-18D4-460E-987D-92E5CA2F87CC}"/>
              </a:ext>
            </a:extLst>
          </p:cNvPr>
          <p:cNvGrpSpPr/>
          <p:nvPr/>
        </p:nvGrpSpPr>
        <p:grpSpPr>
          <a:xfrm>
            <a:off x="1115616" y="3645024"/>
            <a:ext cx="5522912" cy="906210"/>
            <a:chOff x="1115616" y="3645024"/>
            <a:chExt cx="5522912" cy="906210"/>
          </a:xfrm>
        </p:grpSpPr>
        <p:sp>
          <p:nvSpPr>
            <p:cNvPr id="5" name="正方形/長方形 4">
              <a:extLst>
                <a:ext uri="{FF2B5EF4-FFF2-40B4-BE49-F238E27FC236}">
                  <a16:creationId xmlns:a16="http://schemas.microsoft.com/office/drawing/2014/main" id="{885919E2-B647-472E-8743-F16B1D4BF3A4}"/>
                </a:ext>
              </a:extLst>
            </p:cNvPr>
            <p:cNvSpPr/>
            <p:nvPr/>
          </p:nvSpPr>
          <p:spPr bwMode="auto">
            <a:xfrm>
              <a:off x="1115616" y="3789040"/>
              <a:ext cx="4608512" cy="648072"/>
            </a:xfrm>
            <a:prstGeom prst="rect">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5D887ED-7009-4DC9-815E-93891A3D6A77}"/>
                    </a:ext>
                  </a:extLst>
                </p:cNvPr>
                <p:cNvSpPr txBox="1"/>
                <p:nvPr/>
              </p:nvSpPr>
              <p:spPr>
                <a:xfrm>
                  <a:off x="5724128" y="3645024"/>
                  <a:ext cx="914400" cy="906210"/>
                </a:xfrm>
                <a:prstGeom prst="rect">
                  <a:avLst/>
                </a:prstGeom>
                <a:noFill/>
              </p:spPr>
              <p:txBody>
                <a:bodyPr wrap="square" rtlCol="0">
                  <a:spAutoFit/>
                </a:bodyPr>
                <a:lstStyle/>
                <a:p>
                  <a:r>
                    <a:rPr kumimoji="1" lang="en-US" altLang="ja-JP" dirty="0">
                      <a:solidFill>
                        <a:srgbClr val="FF0000"/>
                      </a:solidFill>
                    </a:rPr>
                    <a:t>=</a:t>
                  </a:r>
                  <a:r>
                    <a:rPr lang="ja-JP" altLang="en-US" dirty="0">
                      <a:solidFill>
                        <a:srgbClr val="FF0000"/>
                      </a:solidFill>
                    </a:rPr>
                    <a:t> </a:t>
                  </a:r>
                  <a14:m>
                    <m:oMath xmlns:m="http://schemas.openxmlformats.org/officeDocument/2006/math">
                      <m:d>
                        <m:dPr>
                          <m:ctrlPr>
                            <a:rPr lang="ja-JP" altLang="en-US" i="1" dirty="0" smtClean="0">
                              <a:solidFill>
                                <a:srgbClr val="FF0000"/>
                              </a:solidFill>
                              <a:latin typeface="Cambria Math" panose="02040503050406030204" pitchFamily="18" charset="0"/>
                            </a:rPr>
                          </m:ctrlPr>
                        </m:dPr>
                        <m:e>
                          <m:m>
                            <m:mPr>
                              <m:plcHide m:val="on"/>
                              <m:mcs>
                                <m:mc>
                                  <m:mcPr>
                                    <m:count m:val="1"/>
                                    <m:mcJc m:val="center"/>
                                  </m:mcPr>
                                </m:mc>
                              </m:mcs>
                              <m:ctrlPr>
                                <a:rPr lang="ja-JP" altLang="en-US" i="1" dirty="0">
                                  <a:solidFill>
                                    <a:srgbClr val="FF0000"/>
                                  </a:solidFill>
                                  <a:latin typeface="Cambria Math" panose="02040503050406030204" pitchFamily="18" charset="0"/>
                                </a:rPr>
                              </m:ctrlPr>
                            </m:mPr>
                            <m:mr>
                              <m:e>
                                <m:r>
                                  <a:rPr lang="en-US" altLang="ja-JP" b="0" i="0" dirty="0" smtClean="0">
                                    <a:solidFill>
                                      <a:srgbClr val="FF0000"/>
                                    </a:solidFill>
                                    <a:latin typeface="Cambria Math" panose="02040503050406030204" pitchFamily="18" charset="0"/>
                                  </a:rPr>
                                  <m:t>0</m:t>
                                </m:r>
                              </m:e>
                            </m:mr>
                            <m:mr>
                              <m:e>
                                <m:r>
                                  <a:rPr lang="en-US" altLang="ja-JP" b="0" i="0" dirty="0" smtClean="0">
                                    <a:solidFill>
                                      <a:srgbClr val="FF0000"/>
                                    </a:solidFill>
                                    <a:latin typeface="Cambria Math" panose="02040503050406030204" pitchFamily="18" charset="0"/>
                                  </a:rPr>
                                  <m:t>0</m:t>
                                </m:r>
                              </m:e>
                            </m:mr>
                            <m:mr>
                              <m:e>
                                <m:r>
                                  <a:rPr lang="en-US" altLang="ja-JP" b="0" i="0" dirty="0" smtClean="0">
                                    <a:solidFill>
                                      <a:srgbClr val="FF0000"/>
                                    </a:solidFill>
                                    <a:latin typeface="Cambria Math" panose="02040503050406030204" pitchFamily="18" charset="0"/>
                                  </a:rPr>
                                  <m:t>0</m:t>
                                </m:r>
                              </m:e>
                            </m:mr>
                          </m:m>
                        </m:e>
                      </m:d>
                    </m:oMath>
                  </a14:m>
                  <a:endParaRPr kumimoji="1" lang="ja-JP" altLang="en-US" dirty="0"/>
                </a:p>
              </p:txBody>
            </p:sp>
          </mc:Choice>
          <mc:Fallback xmlns="">
            <p:sp>
              <p:nvSpPr>
                <p:cNvPr id="6" name="テキスト ボックス 5">
                  <a:extLst>
                    <a:ext uri="{FF2B5EF4-FFF2-40B4-BE49-F238E27FC236}">
                      <a16:creationId xmlns:a16="http://schemas.microsoft.com/office/drawing/2014/main" id="{55D887ED-7009-4DC9-815E-93891A3D6A77}"/>
                    </a:ext>
                  </a:extLst>
                </p:cNvPr>
                <p:cNvSpPr txBox="1">
                  <a:spLocks noRot="1" noChangeAspect="1" noMove="1" noResize="1" noEditPoints="1" noAdjustHandles="1" noChangeArrowheads="1" noChangeShapeType="1" noTextEdit="1"/>
                </p:cNvSpPr>
                <p:nvPr/>
              </p:nvSpPr>
              <p:spPr>
                <a:xfrm>
                  <a:off x="5724128" y="3645024"/>
                  <a:ext cx="914400" cy="906210"/>
                </a:xfrm>
                <a:prstGeom prst="rect">
                  <a:avLst/>
                </a:prstGeom>
                <a:blipFill>
                  <a:blip r:embed="rId3"/>
                  <a:stretch>
                    <a:fillRect l="-7333"/>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8122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44" name="Oval 72"/>
          <p:cNvSpPr>
            <a:spLocks noChangeArrowheads="1"/>
          </p:cNvSpPr>
          <p:nvPr/>
        </p:nvSpPr>
        <p:spPr bwMode="auto">
          <a:xfrm>
            <a:off x="5508625" y="3068638"/>
            <a:ext cx="1439863" cy="1439862"/>
          </a:xfrm>
          <a:prstGeom prst="ellipse">
            <a:avLst/>
          </a:pr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ja-JP" sz="2400"/>
          </a:p>
        </p:txBody>
      </p:sp>
      <p:sp>
        <p:nvSpPr>
          <p:cNvPr id="131074" name="Oval 2"/>
          <p:cNvSpPr>
            <a:spLocks noChangeArrowheads="1"/>
          </p:cNvSpPr>
          <p:nvPr/>
        </p:nvSpPr>
        <p:spPr bwMode="auto">
          <a:xfrm>
            <a:off x="6084888" y="1628775"/>
            <a:ext cx="1439862" cy="1439863"/>
          </a:xfrm>
          <a:prstGeom prst="ellipse">
            <a:avLst/>
          </a:pr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              </a:t>
            </a:r>
          </a:p>
        </p:txBody>
      </p:sp>
      <p:sp>
        <p:nvSpPr>
          <p:cNvPr id="131075" name="Rectangle 3"/>
          <p:cNvSpPr>
            <a:spLocks noGrp="1" noChangeArrowheads="1"/>
          </p:cNvSpPr>
          <p:nvPr>
            <p:ph type="title"/>
          </p:nvPr>
        </p:nvSpPr>
        <p:spPr/>
        <p:txBody>
          <a:bodyPr/>
          <a:lstStyle/>
          <a:p>
            <a:r>
              <a:rPr lang="ja-JP" altLang="en-US" sz="4000" dirty="0"/>
              <a:t>ハミング距離による誤り訂正符号</a:t>
            </a:r>
          </a:p>
        </p:txBody>
      </p:sp>
      <p:sp>
        <p:nvSpPr>
          <p:cNvPr id="131076" name="Oval 4"/>
          <p:cNvSpPr>
            <a:spLocks noChangeArrowheads="1"/>
          </p:cNvSpPr>
          <p:nvPr/>
        </p:nvSpPr>
        <p:spPr bwMode="auto">
          <a:xfrm>
            <a:off x="6660232" y="2996505"/>
            <a:ext cx="142875" cy="14446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77" name="Oval 5"/>
          <p:cNvSpPr>
            <a:spLocks noChangeArrowheads="1"/>
          </p:cNvSpPr>
          <p:nvPr/>
        </p:nvSpPr>
        <p:spPr bwMode="auto">
          <a:xfrm>
            <a:off x="5003800" y="1270000"/>
            <a:ext cx="3598863" cy="53990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78" name="Oval 6"/>
          <p:cNvSpPr>
            <a:spLocks noChangeArrowheads="1"/>
          </p:cNvSpPr>
          <p:nvPr/>
        </p:nvSpPr>
        <p:spPr bwMode="auto">
          <a:xfrm>
            <a:off x="784225" y="2420938"/>
            <a:ext cx="2159000" cy="32385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79" name="Line 7"/>
          <p:cNvSpPr>
            <a:spLocks noChangeShapeType="1"/>
          </p:cNvSpPr>
          <p:nvPr/>
        </p:nvSpPr>
        <p:spPr bwMode="auto">
          <a:xfrm flipV="1">
            <a:off x="2105025" y="2349500"/>
            <a:ext cx="4627563" cy="654094"/>
          </a:xfrm>
          <a:prstGeom prst="line">
            <a:avLst/>
          </a:prstGeom>
          <a:noFill/>
          <a:ln w="952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080" name="Oval 8"/>
          <p:cNvSpPr>
            <a:spLocks noChangeArrowheads="1"/>
          </p:cNvSpPr>
          <p:nvPr/>
        </p:nvSpPr>
        <p:spPr bwMode="auto">
          <a:xfrm>
            <a:off x="2024063" y="2924175"/>
            <a:ext cx="142875" cy="14446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81" name="Oval 9"/>
          <p:cNvSpPr>
            <a:spLocks noChangeArrowheads="1"/>
          </p:cNvSpPr>
          <p:nvPr/>
        </p:nvSpPr>
        <p:spPr bwMode="auto">
          <a:xfrm>
            <a:off x="7165429" y="3572569"/>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82" name="Oval 10"/>
          <p:cNvSpPr>
            <a:spLocks noChangeArrowheads="1"/>
          </p:cNvSpPr>
          <p:nvPr/>
        </p:nvSpPr>
        <p:spPr bwMode="auto">
          <a:xfrm>
            <a:off x="5796136" y="270892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83" name="Oval 11"/>
          <p:cNvSpPr>
            <a:spLocks noChangeArrowheads="1"/>
          </p:cNvSpPr>
          <p:nvPr/>
        </p:nvSpPr>
        <p:spPr bwMode="auto">
          <a:xfrm>
            <a:off x="6731000" y="227647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400"/>
          </a:p>
        </p:txBody>
      </p:sp>
      <p:sp>
        <p:nvSpPr>
          <p:cNvPr id="131084" name="Oval 12"/>
          <p:cNvSpPr>
            <a:spLocks noChangeArrowheads="1"/>
          </p:cNvSpPr>
          <p:nvPr/>
        </p:nvSpPr>
        <p:spPr bwMode="auto">
          <a:xfrm>
            <a:off x="7235825" y="3284538"/>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85" name="Oval 13"/>
          <p:cNvSpPr>
            <a:spLocks noChangeArrowheads="1"/>
          </p:cNvSpPr>
          <p:nvPr/>
        </p:nvSpPr>
        <p:spPr bwMode="auto">
          <a:xfrm>
            <a:off x="6661373" y="3212976"/>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86" name="Oval 14"/>
          <p:cNvSpPr>
            <a:spLocks noChangeArrowheads="1"/>
          </p:cNvSpPr>
          <p:nvPr/>
        </p:nvSpPr>
        <p:spPr bwMode="auto">
          <a:xfrm>
            <a:off x="5868144" y="3068638"/>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87" name="Oval 15"/>
          <p:cNvSpPr>
            <a:spLocks noChangeArrowheads="1"/>
          </p:cNvSpPr>
          <p:nvPr/>
        </p:nvSpPr>
        <p:spPr bwMode="auto">
          <a:xfrm>
            <a:off x="7380288" y="263646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88" name="Oval 16"/>
          <p:cNvSpPr>
            <a:spLocks noChangeArrowheads="1"/>
          </p:cNvSpPr>
          <p:nvPr/>
        </p:nvSpPr>
        <p:spPr bwMode="auto">
          <a:xfrm>
            <a:off x="7669485" y="1916113"/>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89" name="Oval 17"/>
          <p:cNvSpPr>
            <a:spLocks noChangeArrowheads="1"/>
          </p:cNvSpPr>
          <p:nvPr/>
        </p:nvSpPr>
        <p:spPr bwMode="auto">
          <a:xfrm>
            <a:off x="6084168" y="2564457"/>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0" name="Oval 18"/>
          <p:cNvSpPr>
            <a:spLocks noChangeArrowheads="1"/>
          </p:cNvSpPr>
          <p:nvPr/>
        </p:nvSpPr>
        <p:spPr bwMode="auto">
          <a:xfrm>
            <a:off x="6228184" y="177165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1" name="Oval 19"/>
          <p:cNvSpPr>
            <a:spLocks noChangeArrowheads="1"/>
          </p:cNvSpPr>
          <p:nvPr/>
        </p:nvSpPr>
        <p:spPr bwMode="auto">
          <a:xfrm>
            <a:off x="7235825" y="1772816"/>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2" name="Oval 20"/>
          <p:cNvSpPr>
            <a:spLocks noChangeArrowheads="1"/>
          </p:cNvSpPr>
          <p:nvPr/>
        </p:nvSpPr>
        <p:spPr bwMode="auto">
          <a:xfrm>
            <a:off x="7667625" y="227647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3" name="Oval 21"/>
          <p:cNvSpPr>
            <a:spLocks noChangeArrowheads="1"/>
          </p:cNvSpPr>
          <p:nvPr/>
        </p:nvSpPr>
        <p:spPr bwMode="auto">
          <a:xfrm>
            <a:off x="7812088" y="292417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4" name="Oval 22"/>
          <p:cNvSpPr>
            <a:spLocks noChangeArrowheads="1"/>
          </p:cNvSpPr>
          <p:nvPr/>
        </p:nvSpPr>
        <p:spPr bwMode="auto">
          <a:xfrm>
            <a:off x="7523163" y="3500438"/>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5" name="Oval 23"/>
          <p:cNvSpPr>
            <a:spLocks noChangeArrowheads="1"/>
          </p:cNvSpPr>
          <p:nvPr/>
        </p:nvSpPr>
        <p:spPr bwMode="auto">
          <a:xfrm>
            <a:off x="6875463" y="386080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6" name="Oval 24"/>
          <p:cNvSpPr>
            <a:spLocks noChangeArrowheads="1"/>
          </p:cNvSpPr>
          <p:nvPr/>
        </p:nvSpPr>
        <p:spPr bwMode="auto">
          <a:xfrm>
            <a:off x="6156325" y="3716338"/>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7" name="Oval 25"/>
          <p:cNvSpPr>
            <a:spLocks noChangeArrowheads="1"/>
          </p:cNvSpPr>
          <p:nvPr/>
        </p:nvSpPr>
        <p:spPr bwMode="auto">
          <a:xfrm>
            <a:off x="5580112" y="299650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8" name="Oval 26"/>
          <p:cNvSpPr>
            <a:spLocks noChangeArrowheads="1"/>
          </p:cNvSpPr>
          <p:nvPr/>
        </p:nvSpPr>
        <p:spPr bwMode="auto">
          <a:xfrm>
            <a:off x="5724525" y="2205038"/>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099" name="Oval 27"/>
          <p:cNvSpPr>
            <a:spLocks noChangeArrowheads="1"/>
          </p:cNvSpPr>
          <p:nvPr/>
        </p:nvSpPr>
        <p:spPr bwMode="auto">
          <a:xfrm>
            <a:off x="6372200" y="5084737"/>
            <a:ext cx="142875" cy="144463"/>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0" name="Oval 28"/>
          <p:cNvSpPr>
            <a:spLocks noChangeArrowheads="1"/>
          </p:cNvSpPr>
          <p:nvPr/>
        </p:nvSpPr>
        <p:spPr bwMode="auto">
          <a:xfrm>
            <a:off x="7380312" y="522920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1" name="Oval 29"/>
          <p:cNvSpPr>
            <a:spLocks noChangeArrowheads="1"/>
          </p:cNvSpPr>
          <p:nvPr/>
        </p:nvSpPr>
        <p:spPr bwMode="auto">
          <a:xfrm>
            <a:off x="6444208" y="5300761"/>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2" name="Oval 30"/>
          <p:cNvSpPr>
            <a:spLocks noChangeArrowheads="1"/>
          </p:cNvSpPr>
          <p:nvPr/>
        </p:nvSpPr>
        <p:spPr bwMode="auto">
          <a:xfrm>
            <a:off x="6731000" y="4868863"/>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3" name="Oval 31"/>
          <p:cNvSpPr>
            <a:spLocks noChangeArrowheads="1"/>
          </p:cNvSpPr>
          <p:nvPr/>
        </p:nvSpPr>
        <p:spPr bwMode="auto">
          <a:xfrm>
            <a:off x="6950075" y="5805488"/>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4" name="Oval 32"/>
          <p:cNvSpPr>
            <a:spLocks noChangeArrowheads="1"/>
          </p:cNvSpPr>
          <p:nvPr/>
        </p:nvSpPr>
        <p:spPr bwMode="auto">
          <a:xfrm>
            <a:off x="6300192" y="6092850"/>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5" name="Oval 33"/>
          <p:cNvSpPr>
            <a:spLocks noChangeArrowheads="1"/>
          </p:cNvSpPr>
          <p:nvPr/>
        </p:nvSpPr>
        <p:spPr bwMode="auto">
          <a:xfrm>
            <a:off x="6084888" y="5516563"/>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6" name="Oval 34"/>
          <p:cNvSpPr>
            <a:spLocks noChangeArrowheads="1"/>
          </p:cNvSpPr>
          <p:nvPr/>
        </p:nvSpPr>
        <p:spPr bwMode="auto">
          <a:xfrm>
            <a:off x="7092280" y="4797152"/>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7" name="Oval 35"/>
          <p:cNvSpPr>
            <a:spLocks noChangeArrowheads="1"/>
          </p:cNvSpPr>
          <p:nvPr/>
        </p:nvSpPr>
        <p:spPr bwMode="auto">
          <a:xfrm>
            <a:off x="6660232" y="4580681"/>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8" name="Oval 36"/>
          <p:cNvSpPr>
            <a:spLocks noChangeArrowheads="1"/>
          </p:cNvSpPr>
          <p:nvPr/>
        </p:nvSpPr>
        <p:spPr bwMode="auto">
          <a:xfrm>
            <a:off x="6154738" y="4795838"/>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09" name="Oval 37"/>
          <p:cNvSpPr>
            <a:spLocks noChangeArrowheads="1"/>
          </p:cNvSpPr>
          <p:nvPr/>
        </p:nvSpPr>
        <p:spPr bwMode="auto">
          <a:xfrm>
            <a:off x="6156176" y="443666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0" name="Oval 38"/>
          <p:cNvSpPr>
            <a:spLocks noChangeArrowheads="1"/>
          </p:cNvSpPr>
          <p:nvPr/>
        </p:nvSpPr>
        <p:spPr bwMode="auto">
          <a:xfrm>
            <a:off x="7164288" y="3861048"/>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1" name="Oval 39"/>
          <p:cNvSpPr>
            <a:spLocks noChangeArrowheads="1"/>
          </p:cNvSpPr>
          <p:nvPr/>
        </p:nvSpPr>
        <p:spPr bwMode="auto">
          <a:xfrm>
            <a:off x="7667625" y="4365104"/>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2" name="Oval 40"/>
          <p:cNvSpPr>
            <a:spLocks noChangeArrowheads="1"/>
          </p:cNvSpPr>
          <p:nvPr/>
        </p:nvSpPr>
        <p:spPr bwMode="auto">
          <a:xfrm>
            <a:off x="7957517" y="551678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3" name="Oval 41"/>
          <p:cNvSpPr>
            <a:spLocks noChangeArrowheads="1"/>
          </p:cNvSpPr>
          <p:nvPr/>
        </p:nvSpPr>
        <p:spPr bwMode="auto">
          <a:xfrm>
            <a:off x="7669485" y="5948363"/>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4" name="Oval 42"/>
          <p:cNvSpPr>
            <a:spLocks noChangeArrowheads="1"/>
          </p:cNvSpPr>
          <p:nvPr/>
        </p:nvSpPr>
        <p:spPr bwMode="auto">
          <a:xfrm>
            <a:off x="6660232" y="6453336"/>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5" name="Oval 43"/>
          <p:cNvSpPr>
            <a:spLocks noChangeArrowheads="1"/>
          </p:cNvSpPr>
          <p:nvPr/>
        </p:nvSpPr>
        <p:spPr bwMode="auto">
          <a:xfrm>
            <a:off x="6012160" y="6164263"/>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6" name="Oval 44"/>
          <p:cNvSpPr>
            <a:spLocks noChangeArrowheads="1"/>
          </p:cNvSpPr>
          <p:nvPr/>
        </p:nvSpPr>
        <p:spPr bwMode="auto">
          <a:xfrm>
            <a:off x="5722938" y="5805488"/>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7" name="Oval 45"/>
          <p:cNvSpPr>
            <a:spLocks noChangeArrowheads="1"/>
          </p:cNvSpPr>
          <p:nvPr/>
        </p:nvSpPr>
        <p:spPr bwMode="auto">
          <a:xfrm>
            <a:off x="5797550" y="515620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18" name="Line 46"/>
          <p:cNvSpPr>
            <a:spLocks noChangeShapeType="1"/>
          </p:cNvSpPr>
          <p:nvPr/>
        </p:nvSpPr>
        <p:spPr bwMode="auto">
          <a:xfrm>
            <a:off x="2124075" y="3716338"/>
            <a:ext cx="4032250" cy="73025"/>
          </a:xfrm>
          <a:prstGeom prst="line">
            <a:avLst/>
          </a:prstGeom>
          <a:noFill/>
          <a:ln w="952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119" name="Text Box 47"/>
          <p:cNvSpPr txBox="1">
            <a:spLocks noChangeArrowheads="1"/>
          </p:cNvSpPr>
          <p:nvPr/>
        </p:nvSpPr>
        <p:spPr bwMode="auto">
          <a:xfrm>
            <a:off x="6359322" y="1107430"/>
            <a:ext cx="1010213"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t>５次元</a:t>
            </a:r>
          </a:p>
        </p:txBody>
      </p:sp>
      <p:sp>
        <p:nvSpPr>
          <p:cNvPr id="131120" name="Text Box 48"/>
          <p:cNvSpPr txBox="1">
            <a:spLocks noChangeArrowheads="1"/>
          </p:cNvSpPr>
          <p:nvPr/>
        </p:nvSpPr>
        <p:spPr bwMode="auto">
          <a:xfrm>
            <a:off x="1331640" y="2205038"/>
            <a:ext cx="1010213"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t>２次元</a:t>
            </a:r>
          </a:p>
        </p:txBody>
      </p:sp>
      <p:sp>
        <p:nvSpPr>
          <p:cNvPr id="131122" name="Text Box 50"/>
          <p:cNvSpPr txBox="1">
            <a:spLocks noChangeArrowheads="1"/>
          </p:cNvSpPr>
          <p:nvPr/>
        </p:nvSpPr>
        <p:spPr bwMode="auto">
          <a:xfrm>
            <a:off x="179388" y="1311275"/>
            <a:ext cx="5711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t>誤り訂正符号を効率的に構成できないか？</a:t>
            </a:r>
          </a:p>
          <a:p>
            <a:r>
              <a:rPr lang="ja-JP" altLang="en-US" sz="2400" dirty="0"/>
              <a:t>最小距離はいくつになるのか？</a:t>
            </a:r>
          </a:p>
        </p:txBody>
      </p:sp>
      <p:sp>
        <p:nvSpPr>
          <p:cNvPr id="131123" name="Oval 51"/>
          <p:cNvSpPr>
            <a:spLocks noChangeArrowheads="1"/>
          </p:cNvSpPr>
          <p:nvPr/>
        </p:nvSpPr>
        <p:spPr bwMode="auto">
          <a:xfrm>
            <a:off x="7957517" y="3717032"/>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24" name="Oval 52"/>
          <p:cNvSpPr>
            <a:spLocks noChangeArrowheads="1"/>
          </p:cNvSpPr>
          <p:nvPr/>
        </p:nvSpPr>
        <p:spPr bwMode="auto">
          <a:xfrm>
            <a:off x="8389565" y="4293096"/>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400"/>
          </a:p>
        </p:txBody>
      </p:sp>
      <p:sp>
        <p:nvSpPr>
          <p:cNvPr id="131125" name="Oval 53"/>
          <p:cNvSpPr>
            <a:spLocks noChangeArrowheads="1"/>
          </p:cNvSpPr>
          <p:nvPr/>
        </p:nvSpPr>
        <p:spPr bwMode="auto">
          <a:xfrm>
            <a:off x="8245475" y="3716586"/>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26" name="Oval 54"/>
          <p:cNvSpPr>
            <a:spLocks noChangeArrowheads="1"/>
          </p:cNvSpPr>
          <p:nvPr/>
        </p:nvSpPr>
        <p:spPr bwMode="auto">
          <a:xfrm>
            <a:off x="5651500" y="4652963"/>
            <a:ext cx="142875"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27" name="Oval 55"/>
          <p:cNvSpPr>
            <a:spLocks noChangeArrowheads="1"/>
          </p:cNvSpPr>
          <p:nvPr/>
        </p:nvSpPr>
        <p:spPr bwMode="auto">
          <a:xfrm>
            <a:off x="5436096" y="386080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28" name="Oval 56"/>
          <p:cNvSpPr>
            <a:spLocks noChangeArrowheads="1"/>
          </p:cNvSpPr>
          <p:nvPr/>
        </p:nvSpPr>
        <p:spPr bwMode="auto">
          <a:xfrm>
            <a:off x="5219700" y="407670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29" name="Oval 57"/>
          <p:cNvSpPr>
            <a:spLocks noChangeArrowheads="1"/>
          </p:cNvSpPr>
          <p:nvPr/>
        </p:nvSpPr>
        <p:spPr bwMode="auto">
          <a:xfrm>
            <a:off x="5219700" y="335597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0" name="Oval 58"/>
          <p:cNvSpPr>
            <a:spLocks noChangeArrowheads="1"/>
          </p:cNvSpPr>
          <p:nvPr/>
        </p:nvSpPr>
        <p:spPr bwMode="auto">
          <a:xfrm>
            <a:off x="5292725" y="479742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1" name="Oval 59"/>
          <p:cNvSpPr>
            <a:spLocks noChangeArrowheads="1"/>
          </p:cNvSpPr>
          <p:nvPr/>
        </p:nvSpPr>
        <p:spPr bwMode="auto">
          <a:xfrm>
            <a:off x="7956550" y="342900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2" name="Oval 60"/>
          <p:cNvSpPr>
            <a:spLocks noChangeArrowheads="1"/>
          </p:cNvSpPr>
          <p:nvPr/>
        </p:nvSpPr>
        <p:spPr bwMode="auto">
          <a:xfrm>
            <a:off x="8100392" y="4941168"/>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3" name="Oval 61"/>
          <p:cNvSpPr>
            <a:spLocks noChangeArrowheads="1"/>
          </p:cNvSpPr>
          <p:nvPr/>
        </p:nvSpPr>
        <p:spPr bwMode="auto">
          <a:xfrm>
            <a:off x="8174038" y="2565400"/>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4" name="Oval 62"/>
          <p:cNvSpPr>
            <a:spLocks noChangeArrowheads="1"/>
          </p:cNvSpPr>
          <p:nvPr/>
        </p:nvSpPr>
        <p:spPr bwMode="auto">
          <a:xfrm>
            <a:off x="5364163" y="2708275"/>
            <a:ext cx="142875" cy="144463"/>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5" name="Text Box 63"/>
          <p:cNvSpPr txBox="1">
            <a:spLocks noChangeArrowheads="1"/>
          </p:cNvSpPr>
          <p:nvPr/>
        </p:nvSpPr>
        <p:spPr bwMode="auto">
          <a:xfrm>
            <a:off x="1016000" y="2708275"/>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latin typeface="ＭＳ ゴシック" panose="020B0609070205080204" pitchFamily="49" charset="-128"/>
                <a:ea typeface="ＭＳ ゴシック" panose="020B0609070205080204" pitchFamily="49" charset="-128"/>
              </a:rPr>
              <a:t>(0,0)</a:t>
            </a:r>
          </a:p>
        </p:txBody>
      </p:sp>
      <p:sp>
        <p:nvSpPr>
          <p:cNvPr id="131136" name="Oval 64"/>
          <p:cNvSpPr>
            <a:spLocks noChangeArrowheads="1"/>
          </p:cNvSpPr>
          <p:nvPr/>
        </p:nvSpPr>
        <p:spPr bwMode="auto">
          <a:xfrm>
            <a:off x="2024063" y="3644900"/>
            <a:ext cx="142875" cy="14446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7" name="Oval 65"/>
          <p:cNvSpPr>
            <a:spLocks noChangeArrowheads="1"/>
          </p:cNvSpPr>
          <p:nvPr/>
        </p:nvSpPr>
        <p:spPr bwMode="auto">
          <a:xfrm>
            <a:off x="2024063" y="4364038"/>
            <a:ext cx="142875" cy="14446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8" name="Oval 66"/>
          <p:cNvSpPr>
            <a:spLocks noChangeArrowheads="1"/>
          </p:cNvSpPr>
          <p:nvPr/>
        </p:nvSpPr>
        <p:spPr bwMode="auto">
          <a:xfrm>
            <a:off x="2024063" y="5084763"/>
            <a:ext cx="142875" cy="14446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1139" name="Text Box 67"/>
          <p:cNvSpPr txBox="1">
            <a:spLocks noChangeArrowheads="1"/>
          </p:cNvSpPr>
          <p:nvPr/>
        </p:nvSpPr>
        <p:spPr bwMode="auto">
          <a:xfrm>
            <a:off x="1033463" y="3429000"/>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latin typeface="ＭＳ ゴシック" panose="020B0609070205080204" pitchFamily="49" charset="-128"/>
                <a:ea typeface="ＭＳ ゴシック" panose="020B0609070205080204" pitchFamily="49" charset="-128"/>
              </a:rPr>
              <a:t>(0,1)</a:t>
            </a:r>
          </a:p>
        </p:txBody>
      </p:sp>
      <p:sp>
        <p:nvSpPr>
          <p:cNvPr id="131140" name="Text Box 68"/>
          <p:cNvSpPr txBox="1">
            <a:spLocks noChangeArrowheads="1"/>
          </p:cNvSpPr>
          <p:nvPr/>
        </p:nvSpPr>
        <p:spPr bwMode="auto">
          <a:xfrm>
            <a:off x="1033463" y="4195763"/>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latin typeface="ＭＳ ゴシック" panose="020B0609070205080204" pitchFamily="49" charset="-128"/>
                <a:ea typeface="ＭＳ ゴシック" panose="020B0609070205080204" pitchFamily="49" charset="-128"/>
              </a:rPr>
              <a:t>(1,0)</a:t>
            </a:r>
          </a:p>
        </p:txBody>
      </p:sp>
      <p:sp>
        <p:nvSpPr>
          <p:cNvPr id="131141" name="Text Box 69"/>
          <p:cNvSpPr txBox="1">
            <a:spLocks noChangeArrowheads="1"/>
          </p:cNvSpPr>
          <p:nvPr/>
        </p:nvSpPr>
        <p:spPr bwMode="auto">
          <a:xfrm>
            <a:off x="1042988" y="4868863"/>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latin typeface="ＭＳ ゴシック" panose="020B0609070205080204" pitchFamily="49" charset="-128"/>
                <a:ea typeface="ＭＳ ゴシック" panose="020B0609070205080204" pitchFamily="49" charset="-128"/>
              </a:rPr>
              <a:t>(1,1)</a:t>
            </a:r>
          </a:p>
        </p:txBody>
      </p:sp>
      <p:sp>
        <p:nvSpPr>
          <p:cNvPr id="131142" name="Line 70"/>
          <p:cNvSpPr>
            <a:spLocks noChangeShapeType="1"/>
          </p:cNvSpPr>
          <p:nvPr/>
        </p:nvSpPr>
        <p:spPr bwMode="auto">
          <a:xfrm>
            <a:off x="2123728" y="4435475"/>
            <a:ext cx="5541963" cy="9569"/>
          </a:xfrm>
          <a:prstGeom prst="line">
            <a:avLst/>
          </a:prstGeom>
          <a:noFill/>
          <a:ln w="952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143" name="Line 71"/>
          <p:cNvSpPr>
            <a:spLocks noChangeShapeType="1"/>
          </p:cNvSpPr>
          <p:nvPr/>
        </p:nvSpPr>
        <p:spPr bwMode="auto">
          <a:xfrm>
            <a:off x="2124075" y="5156200"/>
            <a:ext cx="4824413" cy="720725"/>
          </a:xfrm>
          <a:prstGeom prst="line">
            <a:avLst/>
          </a:prstGeom>
          <a:noFill/>
          <a:ln w="952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a:t>ｃ</a:t>
            </a:r>
          </a:p>
        </p:txBody>
      </p:sp>
      <p:sp>
        <p:nvSpPr>
          <p:cNvPr id="131145" name="Oval 73"/>
          <p:cNvSpPr>
            <a:spLocks noChangeArrowheads="1"/>
          </p:cNvSpPr>
          <p:nvPr/>
        </p:nvSpPr>
        <p:spPr bwMode="auto">
          <a:xfrm>
            <a:off x="7019925" y="3717032"/>
            <a:ext cx="1439863" cy="1439863"/>
          </a:xfrm>
          <a:prstGeom prst="ellipse">
            <a:avLst/>
          </a:pr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ja-JP" sz="2400"/>
          </a:p>
        </p:txBody>
      </p:sp>
      <p:sp>
        <p:nvSpPr>
          <p:cNvPr id="131146" name="Oval 74"/>
          <p:cNvSpPr>
            <a:spLocks noChangeArrowheads="1"/>
          </p:cNvSpPr>
          <p:nvPr/>
        </p:nvSpPr>
        <p:spPr bwMode="auto">
          <a:xfrm>
            <a:off x="6300788" y="5157788"/>
            <a:ext cx="1439862" cy="1439862"/>
          </a:xfrm>
          <a:prstGeom prst="ellipse">
            <a:avLst/>
          </a:pr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ja-JP" sz="2400"/>
          </a:p>
        </p:txBody>
      </p:sp>
      <p:sp>
        <p:nvSpPr>
          <p:cNvPr id="2" name="Line 71">
            <a:extLst>
              <a:ext uri="{FF2B5EF4-FFF2-40B4-BE49-F238E27FC236}">
                <a16:creationId xmlns:a16="http://schemas.microsoft.com/office/drawing/2014/main" id="{047BB006-3282-75D4-94FD-B22704D3591C}"/>
              </a:ext>
            </a:extLst>
          </p:cNvPr>
          <p:cNvSpPr>
            <a:spLocks noChangeShapeType="1"/>
          </p:cNvSpPr>
          <p:nvPr/>
        </p:nvSpPr>
        <p:spPr bwMode="auto">
          <a:xfrm flipV="1">
            <a:off x="7144343" y="4507567"/>
            <a:ext cx="471890" cy="325577"/>
          </a:xfrm>
          <a:prstGeom prst="line">
            <a:avLst/>
          </a:prstGeom>
          <a:noFill/>
          <a:ln w="127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 name="Line 71">
            <a:extLst>
              <a:ext uri="{FF2B5EF4-FFF2-40B4-BE49-F238E27FC236}">
                <a16:creationId xmlns:a16="http://schemas.microsoft.com/office/drawing/2014/main" id="{BC921368-028D-F525-6707-96416136593E}"/>
              </a:ext>
            </a:extLst>
          </p:cNvPr>
          <p:cNvSpPr>
            <a:spLocks noChangeShapeType="1"/>
          </p:cNvSpPr>
          <p:nvPr/>
        </p:nvSpPr>
        <p:spPr bwMode="auto">
          <a:xfrm>
            <a:off x="7289972" y="3971791"/>
            <a:ext cx="399705" cy="395421"/>
          </a:xfrm>
          <a:prstGeom prst="line">
            <a:avLst/>
          </a:prstGeom>
          <a:noFill/>
          <a:ln w="127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 name="Line 71">
            <a:extLst>
              <a:ext uri="{FF2B5EF4-FFF2-40B4-BE49-F238E27FC236}">
                <a16:creationId xmlns:a16="http://schemas.microsoft.com/office/drawing/2014/main" id="{38457DEB-0BF9-23AB-A29B-C46C519E3A18}"/>
              </a:ext>
            </a:extLst>
          </p:cNvPr>
          <p:cNvSpPr>
            <a:spLocks noChangeShapeType="1"/>
          </p:cNvSpPr>
          <p:nvPr/>
        </p:nvSpPr>
        <p:spPr bwMode="auto">
          <a:xfrm flipH="1">
            <a:off x="7810053" y="3815829"/>
            <a:ext cx="198309" cy="619646"/>
          </a:xfrm>
          <a:prstGeom prst="line">
            <a:avLst/>
          </a:prstGeom>
          <a:noFill/>
          <a:ln w="127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 name="Line 71">
            <a:extLst>
              <a:ext uri="{FF2B5EF4-FFF2-40B4-BE49-F238E27FC236}">
                <a16:creationId xmlns:a16="http://schemas.microsoft.com/office/drawing/2014/main" id="{D84D5E5C-18FE-A855-44A2-6D0CEBB58CDA}"/>
              </a:ext>
            </a:extLst>
          </p:cNvPr>
          <p:cNvSpPr>
            <a:spLocks noChangeShapeType="1"/>
          </p:cNvSpPr>
          <p:nvPr/>
        </p:nvSpPr>
        <p:spPr bwMode="auto">
          <a:xfrm flipH="1">
            <a:off x="7815361" y="4364037"/>
            <a:ext cx="618980" cy="81007"/>
          </a:xfrm>
          <a:prstGeom prst="line">
            <a:avLst/>
          </a:prstGeom>
          <a:noFill/>
          <a:ln w="127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 name="Line 71">
            <a:extLst>
              <a:ext uri="{FF2B5EF4-FFF2-40B4-BE49-F238E27FC236}">
                <a16:creationId xmlns:a16="http://schemas.microsoft.com/office/drawing/2014/main" id="{6703499E-66F9-A5C7-26E5-60C873B5DA9B}"/>
              </a:ext>
            </a:extLst>
          </p:cNvPr>
          <p:cNvSpPr>
            <a:spLocks noChangeShapeType="1"/>
          </p:cNvSpPr>
          <p:nvPr/>
        </p:nvSpPr>
        <p:spPr bwMode="auto">
          <a:xfrm flipH="1" flipV="1">
            <a:off x="7767212" y="4506416"/>
            <a:ext cx="402062" cy="486835"/>
          </a:xfrm>
          <a:prstGeom prst="line">
            <a:avLst/>
          </a:prstGeom>
          <a:noFill/>
          <a:ln w="127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有限</a:t>
            </a:r>
            <a:r>
              <a:rPr kumimoji="1" lang="ja-JP" altLang="en-US" dirty="0"/>
              <a:t>体（ガロア体）について</a:t>
            </a:r>
          </a:p>
        </p:txBody>
      </p:sp>
      <p:sp>
        <p:nvSpPr>
          <p:cNvPr id="3" name="コンテンツ プレースホルダー 2"/>
          <p:cNvSpPr>
            <a:spLocks noGrp="1"/>
          </p:cNvSpPr>
          <p:nvPr>
            <p:ph idx="1"/>
          </p:nvPr>
        </p:nvSpPr>
        <p:spPr>
          <a:xfrm>
            <a:off x="457200" y="1557338"/>
            <a:ext cx="8363272" cy="4895850"/>
          </a:xfrm>
        </p:spPr>
        <p:txBody>
          <a:bodyPr/>
          <a:lstStyle/>
          <a:p>
            <a:r>
              <a:rPr kumimoji="1" lang="ja-JP" altLang="en-US" sz="2800" dirty="0"/>
              <a:t>四則演算ができるので便利（体の性質）</a:t>
            </a:r>
            <a:endParaRPr kumimoji="1" lang="en-US" altLang="ja-JP" sz="2800" dirty="0"/>
          </a:p>
          <a:p>
            <a:r>
              <a:rPr lang="ja-JP" altLang="en-US" sz="2800" dirty="0"/>
              <a:t>「</a:t>
            </a:r>
            <a:r>
              <a:rPr lang="en-US" altLang="ja-JP" sz="2800" dirty="0"/>
              <a:t>mod p</a:t>
            </a:r>
            <a:r>
              <a:rPr lang="ja-JP" altLang="en-US" sz="2800" dirty="0"/>
              <a:t>の有限体」は良く知っている</a:t>
            </a:r>
            <a:r>
              <a:rPr lang="ja-JP" altLang="en-US" sz="2800" dirty="0">
                <a:solidFill>
                  <a:srgbClr val="000000"/>
                </a:solidFill>
              </a:rPr>
              <a:t>（</a:t>
            </a:r>
            <a:r>
              <a:rPr lang="en-US" altLang="ja-JP" sz="2800" dirty="0">
                <a:solidFill>
                  <a:srgbClr val="000000"/>
                </a:solidFill>
              </a:rPr>
              <a:t>p</a:t>
            </a:r>
            <a:r>
              <a:rPr lang="ja-JP" altLang="en-US" sz="2800" dirty="0">
                <a:solidFill>
                  <a:srgbClr val="000000"/>
                </a:solidFill>
              </a:rPr>
              <a:t>：素数）</a:t>
            </a:r>
            <a:br>
              <a:rPr lang="en-US" altLang="ja-JP" sz="2800" dirty="0">
                <a:solidFill>
                  <a:srgbClr val="000000"/>
                </a:solidFill>
              </a:rPr>
            </a:br>
            <a:r>
              <a:rPr lang="en-US" altLang="ja-JP" sz="2800" dirty="0" err="1">
                <a:solidFill>
                  <a:srgbClr val="000000"/>
                </a:solidFill>
              </a:rPr>
              <a:t>F</a:t>
            </a:r>
            <a:r>
              <a:rPr lang="en-US" altLang="ja-JP" sz="2800" baseline="-25000" dirty="0" err="1">
                <a:solidFill>
                  <a:srgbClr val="000000"/>
                </a:solidFill>
              </a:rPr>
              <a:t>p</a:t>
            </a:r>
            <a:r>
              <a:rPr lang="en-US" altLang="ja-JP" sz="2800" baseline="-25000" dirty="0">
                <a:solidFill>
                  <a:srgbClr val="000000"/>
                </a:solidFill>
              </a:rPr>
              <a:t> </a:t>
            </a:r>
            <a:r>
              <a:rPr lang="ja-JP" altLang="en-US" sz="2800" dirty="0">
                <a:solidFill>
                  <a:srgbClr val="000000"/>
                </a:solidFill>
              </a:rPr>
              <a:t>：例えば</a:t>
            </a:r>
            <a:r>
              <a:rPr lang="en-US" altLang="ja-JP" sz="2800" dirty="0">
                <a:solidFill>
                  <a:srgbClr val="000000"/>
                </a:solidFill>
              </a:rPr>
              <a:t>F</a:t>
            </a:r>
            <a:r>
              <a:rPr lang="en-US" altLang="ja-JP" sz="2800" baseline="-25000" dirty="0">
                <a:solidFill>
                  <a:srgbClr val="000000"/>
                </a:solidFill>
              </a:rPr>
              <a:t>2</a:t>
            </a:r>
            <a:r>
              <a:rPr lang="en-US" altLang="ja-JP" sz="2800" dirty="0">
                <a:solidFill>
                  <a:srgbClr val="000000"/>
                </a:solidFill>
              </a:rPr>
              <a:t>, F</a:t>
            </a:r>
            <a:r>
              <a:rPr lang="en-US" altLang="ja-JP" sz="2800" baseline="-25000" dirty="0">
                <a:solidFill>
                  <a:srgbClr val="000000"/>
                </a:solidFill>
              </a:rPr>
              <a:t>3</a:t>
            </a:r>
            <a:r>
              <a:rPr lang="en-US" altLang="ja-JP" sz="2800" dirty="0">
                <a:solidFill>
                  <a:srgbClr val="000000"/>
                </a:solidFill>
              </a:rPr>
              <a:t>, F</a:t>
            </a:r>
            <a:r>
              <a:rPr lang="en-US" altLang="ja-JP" sz="2800" baseline="-25000" dirty="0">
                <a:solidFill>
                  <a:srgbClr val="000000"/>
                </a:solidFill>
              </a:rPr>
              <a:t>5</a:t>
            </a:r>
            <a:r>
              <a:rPr lang="en-US" altLang="ja-JP" sz="2800" dirty="0">
                <a:solidFill>
                  <a:srgbClr val="000000"/>
                </a:solidFill>
              </a:rPr>
              <a:t>,</a:t>
            </a:r>
            <a:r>
              <a:rPr lang="ja-JP" altLang="en-US" sz="2800" dirty="0">
                <a:solidFill>
                  <a:srgbClr val="000000"/>
                </a:solidFill>
              </a:rPr>
              <a:t>・・・</a:t>
            </a:r>
            <a:endParaRPr lang="en-US" altLang="ja-JP" sz="2800" dirty="0">
              <a:solidFill>
                <a:srgbClr val="000000"/>
              </a:solidFill>
            </a:endParaRPr>
          </a:p>
          <a:p>
            <a:r>
              <a:rPr lang="ja-JP" altLang="en-US" sz="2800" dirty="0">
                <a:solidFill>
                  <a:srgbClr val="000000"/>
                </a:solidFill>
              </a:rPr>
              <a:t>有限体はガロア体とも呼ばれる</a:t>
            </a:r>
            <a:br>
              <a:rPr lang="en-US" altLang="ja-JP" sz="2800" dirty="0">
                <a:solidFill>
                  <a:srgbClr val="000000"/>
                </a:solidFill>
              </a:rPr>
            </a:br>
            <a:r>
              <a:rPr lang="en-US" altLang="ja-JP" sz="2800" dirty="0">
                <a:solidFill>
                  <a:srgbClr val="000000"/>
                </a:solidFill>
              </a:rPr>
              <a:t>GF(p)</a:t>
            </a:r>
            <a:r>
              <a:rPr lang="ja-JP" altLang="en-US" sz="2800" dirty="0">
                <a:solidFill>
                  <a:srgbClr val="000000"/>
                </a:solidFill>
              </a:rPr>
              <a:t>：例えば</a:t>
            </a:r>
            <a:r>
              <a:rPr lang="en-US" altLang="ja-JP" sz="2800" dirty="0">
                <a:solidFill>
                  <a:srgbClr val="000000"/>
                </a:solidFill>
              </a:rPr>
              <a:t>GF(2),GF(3),GF(5),</a:t>
            </a:r>
            <a:r>
              <a:rPr lang="ja-JP" altLang="en-US" sz="2800" dirty="0">
                <a:solidFill>
                  <a:srgbClr val="000000"/>
                </a:solidFill>
              </a:rPr>
              <a:t>・・・</a:t>
            </a:r>
            <a:endParaRPr lang="en-US" altLang="ja-JP" sz="2800" dirty="0">
              <a:solidFill>
                <a:srgbClr val="000000"/>
              </a:solidFill>
            </a:endParaRPr>
          </a:p>
          <a:p>
            <a:r>
              <a:rPr kumimoji="1" lang="ja-JP" altLang="en-US" sz="2800" dirty="0"/>
              <a:t>ただし、コンピュータは</a:t>
            </a:r>
            <a:r>
              <a:rPr lang="en-US" altLang="ja-JP" sz="2800" dirty="0"/>
              <a:t>2</a:t>
            </a:r>
            <a:r>
              <a:rPr lang="ja-JP" altLang="en-US" sz="2800" dirty="0"/>
              <a:t>進数</a:t>
            </a:r>
            <a:r>
              <a:rPr lang="en-US" altLang="ja-JP" sz="2800" dirty="0"/>
              <a:t>n</a:t>
            </a:r>
            <a:r>
              <a:rPr lang="ja-JP" altLang="en-US" sz="2800" dirty="0"/>
              <a:t>桁の数を扱うため、</a:t>
            </a:r>
            <a:r>
              <a:rPr lang="ja-JP" altLang="en-US" sz="2800" dirty="0">
                <a:solidFill>
                  <a:srgbClr val="000000"/>
                </a:solidFill>
              </a:rPr>
              <a:t> </a:t>
            </a:r>
            <a:r>
              <a:rPr lang="ja-JP" altLang="en-US" sz="2800" dirty="0"/>
              <a:t>これにきっちり収まる有限体が好ましい（都合がよい）</a:t>
            </a:r>
            <a:br>
              <a:rPr lang="en-US" altLang="ja-JP" sz="2800" dirty="0"/>
            </a:br>
            <a:r>
              <a:rPr lang="ja-JP" altLang="en-US" sz="2000" dirty="0"/>
              <a:t>＊ 「</a:t>
            </a:r>
            <a:r>
              <a:rPr lang="en-US" altLang="ja-JP" sz="2000" dirty="0"/>
              <a:t>mod p</a:t>
            </a:r>
            <a:r>
              <a:rPr lang="ja-JP" altLang="en-US" sz="2000" dirty="0"/>
              <a:t>の有限体」ではうまくいかない</a:t>
            </a:r>
            <a:br>
              <a:rPr lang="en-US" altLang="ja-JP" sz="2000" dirty="0"/>
            </a:br>
            <a:r>
              <a:rPr lang="ja-JP" altLang="en-US" sz="2000" dirty="0"/>
              <a:t>＊</a:t>
            </a:r>
            <a:r>
              <a:rPr lang="en-US" altLang="ja-JP" sz="2000" dirty="0"/>
              <a:t> 2</a:t>
            </a:r>
            <a:r>
              <a:rPr lang="ja-JP" altLang="en-US" sz="2000" dirty="0"/>
              <a:t>進数</a:t>
            </a:r>
            <a:r>
              <a:rPr lang="en-US" altLang="ja-JP" sz="2000" dirty="0"/>
              <a:t>1</a:t>
            </a:r>
            <a:r>
              <a:rPr lang="ja-JP" altLang="en-US" sz="2000" dirty="0"/>
              <a:t>桁の場合は</a:t>
            </a:r>
            <a:r>
              <a:rPr lang="en-US" altLang="ja-JP" sz="2000" dirty="0">
                <a:solidFill>
                  <a:srgbClr val="000000"/>
                </a:solidFill>
              </a:rPr>
              <a:t>F</a:t>
            </a:r>
            <a:r>
              <a:rPr lang="en-US" altLang="ja-JP" sz="2000" baseline="-25000" dirty="0">
                <a:solidFill>
                  <a:srgbClr val="000000"/>
                </a:solidFill>
              </a:rPr>
              <a:t>2</a:t>
            </a:r>
            <a:r>
              <a:rPr lang="ja-JP" altLang="en-US" sz="2000" dirty="0">
                <a:solidFill>
                  <a:srgbClr val="000000"/>
                </a:solidFill>
              </a:rPr>
              <a:t>が使える</a:t>
            </a:r>
            <a:endParaRPr lang="en-US" altLang="ja-JP" sz="2000" dirty="0"/>
          </a:p>
          <a:p>
            <a:r>
              <a:rPr kumimoji="1" lang="ja-JP" altLang="en-US" sz="2800" dirty="0"/>
              <a:t>そこで、「ガロア拡大体」の登場となる</a:t>
            </a:r>
            <a:br>
              <a:rPr kumimoji="1" lang="en-US" altLang="ja-JP" sz="2800" dirty="0"/>
            </a:br>
            <a:r>
              <a:rPr kumimoji="1" lang="ja-JP" altLang="en-US" sz="2800" dirty="0"/>
              <a:t>特に、</a:t>
            </a:r>
            <a:r>
              <a:rPr lang="en-US" altLang="ja-JP" sz="2800" dirty="0"/>
              <a:t> 2</a:t>
            </a:r>
            <a:r>
              <a:rPr lang="ja-JP" altLang="en-US" sz="2800" dirty="0"/>
              <a:t>進数</a:t>
            </a:r>
            <a:r>
              <a:rPr lang="en-US" altLang="ja-JP" sz="2800" dirty="0"/>
              <a:t>n</a:t>
            </a:r>
            <a:r>
              <a:rPr lang="ja-JP" altLang="en-US" sz="2800" dirty="0"/>
              <a:t>桁にマッチするガロア拡大体は</a:t>
            </a:r>
            <a:r>
              <a:rPr lang="en-US" altLang="ja-JP" sz="2800" dirty="0"/>
              <a:t>GF(2</a:t>
            </a:r>
            <a:r>
              <a:rPr lang="en-US" altLang="ja-JP" sz="2800" baseline="30000" dirty="0"/>
              <a:t>n</a:t>
            </a:r>
            <a:r>
              <a:rPr lang="en-US" altLang="ja-JP" sz="2800" dirty="0"/>
              <a:t>)</a:t>
            </a:r>
          </a:p>
        </p:txBody>
      </p:sp>
    </p:spTree>
    <p:extLst>
      <p:ext uri="{BB962C8B-B14F-4D97-AF65-F5344CB8AC3E}">
        <p14:creationId xmlns:p14="http://schemas.microsoft.com/office/powerpoint/2010/main" val="284505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ltLang="ja-JP" dirty="0"/>
              <a:t>QR</a:t>
            </a:r>
            <a:r>
              <a:rPr lang="ja-JP" altLang="en-US" dirty="0"/>
              <a:t>コード（２次元コード）</a:t>
            </a:r>
          </a:p>
        </p:txBody>
      </p:sp>
      <p:pic>
        <p:nvPicPr>
          <p:cNvPr id="3" name="コンテンツ プレースホルダー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1825" y="2212826"/>
            <a:ext cx="2800350" cy="2800350"/>
          </a:xfrm>
        </p:spPr>
      </p:pic>
      <p:sp>
        <p:nvSpPr>
          <p:cNvPr id="4" name="テキスト ボックス 3"/>
          <p:cNvSpPr txBox="1"/>
          <p:nvPr/>
        </p:nvSpPr>
        <p:spPr>
          <a:xfrm>
            <a:off x="1579033" y="5909210"/>
            <a:ext cx="5985934" cy="400110"/>
          </a:xfrm>
          <a:prstGeom prst="rect">
            <a:avLst/>
          </a:prstGeom>
          <a:noFill/>
        </p:spPr>
        <p:txBody>
          <a:bodyPr wrap="none" rtlCol="0">
            <a:spAutoFit/>
          </a:bodyPr>
          <a:lstStyle/>
          <a:p>
            <a:r>
              <a:rPr kumimoji="1" lang="ja-JP" altLang="en-US" dirty="0"/>
              <a:t>＊</a:t>
            </a:r>
            <a:r>
              <a:rPr kumimoji="1" lang="en-US" altLang="ja-JP" dirty="0"/>
              <a:t>QR</a:t>
            </a:r>
            <a:r>
              <a:rPr kumimoji="1" lang="ja-JP" altLang="en-US" dirty="0"/>
              <a:t>コードは（株）デンソーウェーブの登録商標です</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54052-8434-49C9-BE4A-72FD4A44EBE1}"/>
              </a:ext>
            </a:extLst>
          </p:cNvPr>
          <p:cNvSpPr>
            <a:spLocks noGrp="1"/>
          </p:cNvSpPr>
          <p:nvPr>
            <p:ph type="title"/>
          </p:nvPr>
        </p:nvSpPr>
        <p:spPr/>
        <p:txBody>
          <a:bodyPr/>
          <a:lstStyle/>
          <a:p>
            <a:r>
              <a:rPr kumimoji="1" lang="ja-JP" altLang="en-US" dirty="0"/>
              <a:t>ガロア拡大体について（１）</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3A3483E-2969-492B-B77B-A23A4571F05F}"/>
                  </a:ext>
                </a:extLst>
              </p:cNvPr>
              <p:cNvSpPr>
                <a:spLocks noGrp="1"/>
              </p:cNvSpPr>
              <p:nvPr>
                <p:ph idx="1"/>
              </p:nvPr>
            </p:nvSpPr>
            <p:spPr/>
            <p:txBody>
              <a:bodyPr/>
              <a:lstStyle/>
              <a:p>
                <a:r>
                  <a:rPr kumimoji="1" lang="ja-JP" altLang="en-US" sz="2800" dirty="0"/>
                  <a:t>実数（１次元）の中に</a:t>
                </a:r>
                <a14:m>
                  <m:oMath xmlns:m="http://schemas.openxmlformats.org/officeDocument/2006/math">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𝑥</m:t>
                        </m:r>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rPr>
                      <m:t>+1=0</m:t>
                    </m:r>
                    <m:r>
                      <a:rPr lang="ja-JP" altLang="en-US" sz="2800" i="1">
                        <a:latin typeface="Cambria Math" panose="02040503050406030204" pitchFamily="18" charset="0"/>
                      </a:rPr>
                      <m:t>を</m:t>
                    </m:r>
                  </m:oMath>
                </a14:m>
                <a:r>
                  <a:rPr kumimoji="1" lang="ja-JP" altLang="en-US" sz="2800" dirty="0"/>
                  <a:t>満たす解は存在しない。そこで、高校ではこの解を</a:t>
                </a:r>
                <a14:m>
                  <m:oMath xmlns:m="http://schemas.openxmlformats.org/officeDocument/2006/math">
                    <m:r>
                      <a:rPr kumimoji="1" lang="en-US" altLang="ja-JP" sz="2800" b="0" i="1" smtClean="0">
                        <a:latin typeface="Cambria Math" panose="02040503050406030204" pitchFamily="18" charset="0"/>
                      </a:rPr>
                      <m:t>𝑖</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m:t>
                        </m:r>
                        <m:rad>
                          <m:radPr>
                            <m:degHide m:val="on"/>
                            <m:ctrlPr>
                              <a:rPr kumimoji="1" lang="en-US" altLang="ja-JP" sz="2800" b="0" i="1" smtClean="0">
                                <a:latin typeface="Cambria Math" panose="02040503050406030204" pitchFamily="18" charset="0"/>
                              </a:rPr>
                            </m:ctrlPr>
                          </m:radPr>
                          <m:deg/>
                          <m:e>
                            <m:r>
                              <a:rPr kumimoji="1" lang="en-US" altLang="ja-JP" sz="2800" b="0" i="1" smtClean="0">
                                <a:latin typeface="Cambria Math" panose="02040503050406030204" pitchFamily="18" charset="0"/>
                              </a:rPr>
                              <m:t>−1</m:t>
                            </m:r>
                          </m:e>
                        </m:rad>
                      </m:e>
                    </m:d>
                  </m:oMath>
                </a14:m>
                <a:r>
                  <a:rPr kumimoji="1" lang="ja-JP" altLang="en-US" sz="2800" dirty="0"/>
                  <a:t>とおいて、複素平面（２次元）に拡張（拡大）した。</a:t>
                </a:r>
                <a:endParaRPr kumimoji="1" lang="en-US" altLang="ja-JP" sz="2800" dirty="0"/>
              </a:p>
              <a:p>
                <a:r>
                  <a:rPr lang="ja-JP" altLang="en-US" sz="2800" dirty="0"/>
                  <a:t>大学ではもっと一般的にガロア体を拡大する方法を学習します。例えば、ガロア拡大体</a:t>
                </a:r>
                <a:r>
                  <a:rPr lang="en-US" altLang="ja-JP" sz="2800" dirty="0"/>
                  <a:t>GF(2</a:t>
                </a:r>
                <a:r>
                  <a:rPr lang="en-US" altLang="ja-JP" sz="2800" baseline="30000" dirty="0"/>
                  <a:t>8</a:t>
                </a:r>
                <a:r>
                  <a:rPr lang="en-US" altLang="ja-JP" sz="2800" dirty="0"/>
                  <a:t>)</a:t>
                </a:r>
                <a:r>
                  <a:rPr lang="ja-JP" altLang="en-US" sz="2800" dirty="0"/>
                  <a:t>は、多項式</a:t>
                </a:r>
                <a14:m>
                  <m:oMath xmlns:m="http://schemas.openxmlformats.org/officeDocument/2006/math">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𝑥</m:t>
                        </m:r>
                      </m:e>
                      <m:sup>
                        <m:r>
                          <a:rPr lang="en-US" altLang="ja-JP" sz="2800" b="0" i="1" smtClean="0">
                            <a:latin typeface="Cambria Math" panose="02040503050406030204" pitchFamily="18" charset="0"/>
                          </a:rPr>
                          <m:t>8</m:t>
                        </m:r>
                      </m:sup>
                    </m:sSup>
                    <m:r>
                      <a:rPr lang="en-US" altLang="ja-JP" sz="2800" b="0" i="1" smtClean="0">
                        <a:latin typeface="Cambria Math" panose="02040503050406030204" pitchFamily="18" charset="0"/>
                      </a:rPr>
                      <m:t>+</m:t>
                    </m:r>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𝑥</m:t>
                        </m:r>
                      </m:e>
                      <m:sup>
                        <m:r>
                          <a:rPr lang="en-US" altLang="ja-JP" sz="2800" b="0" i="1" smtClean="0">
                            <a:latin typeface="Cambria Math" panose="02040503050406030204" pitchFamily="18" charset="0"/>
                          </a:rPr>
                          <m:t>4</m:t>
                        </m:r>
                      </m:sup>
                    </m:sSup>
                    <m:r>
                      <a:rPr lang="en-US" altLang="ja-JP" sz="2800" b="0" i="1" smtClean="0">
                        <a:latin typeface="Cambria Math" panose="02040503050406030204" pitchFamily="18" charset="0"/>
                      </a:rPr>
                      <m:t>+</m:t>
                    </m:r>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𝑥</m:t>
                        </m:r>
                      </m:e>
                      <m:sup>
                        <m:r>
                          <a:rPr lang="en-US" altLang="ja-JP" sz="2800" b="0" i="1" smtClean="0">
                            <a:latin typeface="Cambria Math" panose="02040503050406030204" pitchFamily="18" charset="0"/>
                          </a:rPr>
                          <m:t>3</m:t>
                        </m:r>
                      </m:sup>
                    </m:sSup>
                    <m:r>
                      <a:rPr lang="en-US" altLang="ja-JP" sz="2800" b="0" i="1" smtClean="0">
                        <a:latin typeface="Cambria Math" panose="02040503050406030204" pitchFamily="18" charset="0"/>
                      </a:rPr>
                      <m:t>+</m:t>
                    </m:r>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𝑥</m:t>
                        </m:r>
                      </m:e>
                      <m:sup>
                        <m:r>
                          <a:rPr lang="en-US" altLang="ja-JP" sz="2800" b="0" i="1" smtClean="0">
                            <a:latin typeface="Cambria Math" panose="02040503050406030204" pitchFamily="18" charset="0"/>
                          </a:rPr>
                          <m:t>2</m:t>
                        </m:r>
                      </m:sup>
                    </m:sSup>
                    <m:r>
                      <a:rPr lang="en-US" altLang="ja-JP" sz="2800" b="0" i="1" smtClean="0">
                        <a:latin typeface="Cambria Math" panose="02040503050406030204" pitchFamily="18" charset="0"/>
                      </a:rPr>
                      <m:t>+1=0</m:t>
                    </m:r>
                  </m:oMath>
                </a14:m>
                <a:r>
                  <a:rPr lang="ja-JP" altLang="en-US" sz="2800" dirty="0"/>
                  <a:t>の解を</a:t>
                </a:r>
                <a14:m>
                  <m:oMath xmlns:m="http://schemas.openxmlformats.org/officeDocument/2006/math">
                    <m:r>
                      <a:rPr lang="en-US" altLang="ja-JP" sz="2800" b="0" i="1" smtClean="0">
                        <a:latin typeface="Cambria Math" panose="02040503050406030204" pitchFamily="18" charset="0"/>
                      </a:rPr>
                      <m:t>𝛼</m:t>
                    </m:r>
                  </m:oMath>
                </a14:m>
                <a:r>
                  <a:rPr lang="ja-JP" altLang="en-US" sz="2800" b="0" dirty="0"/>
                  <a:t>とおくと、</a:t>
                </a:r>
                <a14:m>
                  <m:oMath xmlns:m="http://schemas.openxmlformats.org/officeDocument/2006/math">
                    <m:r>
                      <a:rPr lang="en-US" altLang="ja-JP" sz="2800" b="0" i="1" smtClean="0">
                        <a:latin typeface="Cambria Math" panose="02040503050406030204" pitchFamily="18" charset="0"/>
                      </a:rPr>
                      <m:t>0</m:t>
                    </m:r>
                  </m:oMath>
                </a14:m>
                <a:r>
                  <a:rPr lang="ja-JP" altLang="en-US" sz="2800" dirty="0"/>
                  <a:t>と</a:t>
                </a:r>
                <a14:m>
                  <m:oMath xmlns:m="http://schemas.openxmlformats.org/officeDocument/2006/math">
                    <m:sSup>
                      <m:sSupPr>
                        <m:ctrlPr>
                          <a:rPr lang="en-US" altLang="ja-JP" sz="2800" b="0" i="1" dirty="0" smtClean="0">
                            <a:latin typeface="Cambria Math" panose="02040503050406030204" pitchFamily="18" charset="0"/>
                          </a:rPr>
                        </m:ctrlPr>
                      </m:sSupPr>
                      <m:e>
                        <m:r>
                          <a:rPr lang="en-US" altLang="ja-JP" sz="2800" b="0" i="1" dirty="0" smtClean="0">
                            <a:latin typeface="Cambria Math" panose="02040503050406030204" pitchFamily="18" charset="0"/>
                          </a:rPr>
                          <m:t>𝛼</m:t>
                        </m:r>
                      </m:e>
                      <m:sup>
                        <m:r>
                          <a:rPr lang="en-US" altLang="ja-JP" sz="2800" b="0" i="1" dirty="0" smtClean="0">
                            <a:latin typeface="Cambria Math" panose="02040503050406030204" pitchFamily="18" charset="0"/>
                          </a:rPr>
                          <m:t>0</m:t>
                        </m:r>
                      </m:sup>
                    </m:sSup>
                    <m:r>
                      <a:rPr lang="en-US" altLang="ja-JP" sz="2800" b="0" i="1" dirty="0" smtClean="0">
                        <a:latin typeface="Cambria Math" panose="02040503050406030204" pitchFamily="18" charset="0"/>
                      </a:rPr>
                      <m:t>=1,</m:t>
                    </m:r>
                    <m:sSup>
                      <m:sSupPr>
                        <m:ctrlPr>
                          <a:rPr lang="en-US" altLang="ja-JP" sz="2800" b="0" i="1" dirty="0" smtClean="0">
                            <a:latin typeface="Cambria Math" panose="02040503050406030204" pitchFamily="18" charset="0"/>
                          </a:rPr>
                        </m:ctrlPr>
                      </m:sSupPr>
                      <m:e>
                        <m:r>
                          <a:rPr lang="en-US" altLang="ja-JP" sz="2800" b="0" i="1" dirty="0" smtClean="0">
                            <a:latin typeface="Cambria Math" panose="02040503050406030204" pitchFamily="18" charset="0"/>
                          </a:rPr>
                          <m:t>𝛼</m:t>
                        </m:r>
                      </m:e>
                      <m:sup>
                        <m:r>
                          <a:rPr lang="en-US" altLang="ja-JP" sz="2800" b="0" i="1" dirty="0" smtClean="0">
                            <a:latin typeface="Cambria Math" panose="02040503050406030204" pitchFamily="18" charset="0"/>
                          </a:rPr>
                          <m:t>1</m:t>
                        </m:r>
                      </m:sup>
                    </m:sSup>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𝛼</m:t>
                    </m:r>
                    <m:r>
                      <a:rPr lang="en-US" altLang="ja-JP" sz="2800" b="0" i="1" dirty="0" smtClean="0">
                        <a:latin typeface="Cambria Math" panose="02040503050406030204" pitchFamily="18" charset="0"/>
                      </a:rPr>
                      <m:t>,</m:t>
                    </m:r>
                    <m:sSup>
                      <m:sSupPr>
                        <m:ctrlPr>
                          <a:rPr lang="en-US" altLang="ja-JP" sz="2800" b="0" i="1" dirty="0" smtClean="0">
                            <a:latin typeface="Cambria Math" panose="02040503050406030204" pitchFamily="18" charset="0"/>
                          </a:rPr>
                        </m:ctrlPr>
                      </m:sSupPr>
                      <m:e>
                        <m:r>
                          <a:rPr lang="en-US" altLang="ja-JP" sz="2800" b="0" i="1" dirty="0" smtClean="0">
                            <a:latin typeface="Cambria Math" panose="02040503050406030204" pitchFamily="18" charset="0"/>
                          </a:rPr>
                          <m:t>𝛼</m:t>
                        </m:r>
                      </m:e>
                      <m:sup>
                        <m:r>
                          <a:rPr lang="en-US" altLang="ja-JP" sz="2800" b="0" i="1" dirty="0" smtClean="0">
                            <a:latin typeface="Cambria Math" panose="02040503050406030204" pitchFamily="18" charset="0"/>
                          </a:rPr>
                          <m:t>2</m:t>
                        </m:r>
                      </m:sup>
                    </m:sSup>
                    <m:r>
                      <a:rPr lang="en-US" altLang="ja-JP" sz="2800" b="0" i="1" dirty="0" smtClean="0">
                        <a:latin typeface="Cambria Math" panose="02040503050406030204" pitchFamily="18" charset="0"/>
                      </a:rPr>
                      <m:t>,⋯,</m:t>
                    </m:r>
                    <m:sSup>
                      <m:sSupPr>
                        <m:ctrlPr>
                          <a:rPr lang="en-US" altLang="ja-JP" sz="2800" b="0" i="1" dirty="0" smtClean="0">
                            <a:latin typeface="Cambria Math" panose="02040503050406030204" pitchFamily="18" charset="0"/>
                          </a:rPr>
                        </m:ctrlPr>
                      </m:sSupPr>
                      <m:e>
                        <m:r>
                          <a:rPr lang="en-US" altLang="ja-JP" sz="2800" b="0" i="1" dirty="0" smtClean="0">
                            <a:latin typeface="Cambria Math" panose="02040503050406030204" pitchFamily="18" charset="0"/>
                          </a:rPr>
                          <m:t>𝛼</m:t>
                        </m:r>
                      </m:e>
                      <m:sup>
                        <m:r>
                          <a:rPr lang="en-US" altLang="ja-JP" sz="2800" b="0" i="1" dirty="0" smtClean="0">
                            <a:latin typeface="Cambria Math" panose="02040503050406030204" pitchFamily="18" charset="0"/>
                          </a:rPr>
                          <m:t>254</m:t>
                        </m:r>
                      </m:sup>
                    </m:sSup>
                  </m:oMath>
                </a14:m>
                <a:r>
                  <a:rPr lang="ja-JP" altLang="en-US" sz="2800" dirty="0"/>
                  <a:t>（べき表現） で</a:t>
                </a:r>
                <a:r>
                  <a:rPr lang="en-US" altLang="ja-JP" sz="2800" dirty="0"/>
                  <a:t>256</a:t>
                </a:r>
                <a:r>
                  <a:rPr lang="ja-JP" altLang="en-US" sz="2800" dirty="0"/>
                  <a:t>（</a:t>
                </a:r>
                <a:r>
                  <a:rPr lang="en-US" altLang="ja-JP" sz="2800" dirty="0"/>
                  <a:t>= 2</a:t>
                </a:r>
                <a:r>
                  <a:rPr lang="en-US" altLang="ja-JP" sz="2800" baseline="30000" dirty="0"/>
                  <a:t>8 </a:t>
                </a:r>
                <a:r>
                  <a:rPr lang="ja-JP" altLang="en-US" sz="2800" dirty="0"/>
                  <a:t>）個の元からなる体を作ることができます。上記の多項式は既約多項式と呼ばれ、いずれの７次以下の多項式でも割り切ることができません。</a:t>
                </a:r>
                <a:endParaRPr lang="en-US" altLang="ja-JP" sz="2800" dirty="0"/>
              </a:p>
            </p:txBody>
          </p:sp>
        </mc:Choice>
        <mc:Fallback xmlns="">
          <p:sp>
            <p:nvSpPr>
              <p:cNvPr id="3" name="コンテンツ プレースホルダー 2">
                <a:extLst>
                  <a:ext uri="{FF2B5EF4-FFF2-40B4-BE49-F238E27FC236}">
                    <a16:creationId xmlns:a16="http://schemas.microsoft.com/office/drawing/2014/main" id="{B3A3483E-2969-492B-B77B-A23A4571F05F}"/>
                  </a:ext>
                </a:extLst>
              </p:cNvPr>
              <p:cNvSpPr>
                <a:spLocks noGrp="1" noRot="1" noChangeAspect="1" noMove="1" noResize="1" noEditPoints="1" noAdjustHandles="1" noChangeArrowheads="1" noChangeShapeType="1" noTextEdit="1"/>
              </p:cNvSpPr>
              <p:nvPr>
                <p:ph idx="1"/>
              </p:nvPr>
            </p:nvSpPr>
            <p:spPr>
              <a:blipFill>
                <a:blip r:embed="rId2"/>
                <a:stretch>
                  <a:fillRect l="-741" t="-1493" r="-1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68306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5CE4E-0A54-49D2-B614-470DA7F90B95}"/>
              </a:ext>
            </a:extLst>
          </p:cNvPr>
          <p:cNvSpPr>
            <a:spLocks noGrp="1"/>
          </p:cNvSpPr>
          <p:nvPr>
            <p:ph type="title"/>
          </p:nvPr>
        </p:nvSpPr>
        <p:spPr/>
        <p:txBody>
          <a:bodyPr/>
          <a:lstStyle/>
          <a:p>
            <a:r>
              <a:rPr lang="ja-JP" altLang="en-US" dirty="0"/>
              <a:t>ガロア拡大体について（２）</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8A3B3E8-C0E1-4952-A398-E0C59B39CF1B}"/>
                  </a:ext>
                </a:extLst>
              </p:cNvPr>
              <p:cNvSpPr>
                <a:spLocks noGrp="1"/>
              </p:cNvSpPr>
              <p:nvPr>
                <p:ph idx="1"/>
              </p:nvPr>
            </p:nvSpPr>
            <p:spPr/>
            <p:txBody>
              <a:bodyPr/>
              <a:lstStyle/>
              <a:p>
                <a:r>
                  <a:rPr lang="ja-JP" altLang="en-US" sz="2800" dirty="0"/>
                  <a:t>ガロア拡大体</a:t>
                </a:r>
                <a:r>
                  <a:rPr lang="en-US" altLang="ja-JP" sz="2800" dirty="0"/>
                  <a:t>GF(2</a:t>
                </a:r>
                <a:r>
                  <a:rPr lang="en-US" altLang="ja-JP" sz="2800" baseline="30000" dirty="0"/>
                  <a:t>8</a:t>
                </a:r>
                <a:r>
                  <a:rPr lang="en-US" altLang="ja-JP" sz="2800" dirty="0"/>
                  <a:t>)</a:t>
                </a:r>
                <a:r>
                  <a:rPr lang="ja-JP" altLang="en-US" sz="2800" dirty="0"/>
                  <a:t>はガロア体</a:t>
                </a:r>
                <a:r>
                  <a:rPr lang="en-US" altLang="ja-JP" sz="2800" dirty="0">
                    <a:solidFill>
                      <a:srgbClr val="000000"/>
                    </a:solidFill>
                  </a:rPr>
                  <a:t>F</a:t>
                </a:r>
                <a:r>
                  <a:rPr lang="en-US" altLang="ja-JP" sz="2800" baseline="-25000" dirty="0">
                    <a:solidFill>
                      <a:srgbClr val="000000"/>
                    </a:solidFill>
                  </a:rPr>
                  <a:t>2</a:t>
                </a:r>
                <a:r>
                  <a:rPr lang="ja-JP" altLang="en-US" sz="2800" dirty="0">
                    <a:solidFill>
                      <a:srgbClr val="000000"/>
                    </a:solidFill>
                  </a:rPr>
                  <a:t>を拡大したものであるから、係数は２を法として計算する。</a:t>
                </a:r>
                <a:endParaRPr kumimoji="1" lang="en-US" altLang="ja-JP" sz="2800" b="0" i="1" dirty="0">
                  <a:latin typeface="Cambria Math" panose="02040503050406030204" pitchFamily="18" charset="0"/>
                </a:endParaRPr>
              </a:p>
              <a:p>
                <a14:m>
                  <m:oMath xmlns:m="http://schemas.openxmlformats.org/officeDocument/2006/math">
                    <m:r>
                      <a:rPr kumimoji="1" lang="en-US" altLang="ja-JP" sz="2800" b="0" i="1" smtClean="0">
                        <a:latin typeface="Cambria Math" panose="02040503050406030204" pitchFamily="18" charset="0"/>
                      </a:rPr>
                      <m:t>𝛼</m:t>
                    </m:r>
                  </m:oMath>
                </a14:m>
                <a:r>
                  <a:rPr kumimoji="1" lang="ja-JP" altLang="en-US" sz="2800" dirty="0"/>
                  <a:t>は既約多項式の解なので</a:t>
                </a:r>
                <a:br>
                  <a:rPr kumimoji="1" lang="en-US" altLang="ja-JP" sz="2800" dirty="0"/>
                </a:br>
                <a14:m>
                  <m:oMath xmlns:m="http://schemas.openxmlformats.org/officeDocument/2006/math">
                    <m:sSup>
                      <m:sSupPr>
                        <m:ctrlPr>
                          <a:rPr lang="en-US" altLang="ja-JP" sz="2800" i="1">
                            <a:latin typeface="Cambria Math" panose="02040503050406030204" pitchFamily="18" charset="0"/>
                          </a:rPr>
                        </m:ctrlPr>
                      </m:sSupPr>
                      <m:e>
                        <m:r>
                          <a:rPr lang="en-US" altLang="ja-JP" sz="2800" b="0" i="1" smtClean="0">
                            <a:latin typeface="Cambria Math" panose="02040503050406030204" pitchFamily="18" charset="0"/>
                          </a:rPr>
                          <m:t>𝛼</m:t>
                        </m:r>
                      </m:e>
                      <m:sup>
                        <m:r>
                          <a:rPr lang="en-US" altLang="ja-JP" sz="2800" i="1">
                            <a:latin typeface="Cambria Math" panose="02040503050406030204" pitchFamily="18" charset="0"/>
                          </a:rPr>
                          <m:t>8</m:t>
                        </m:r>
                      </m:sup>
                    </m:sSup>
                    <m:r>
                      <a:rPr lang="en-US" altLang="ja-JP" sz="2800" i="1">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b="0" i="1" smtClean="0">
                            <a:latin typeface="Cambria Math" panose="02040503050406030204" pitchFamily="18" charset="0"/>
                          </a:rPr>
                          <m:t>𝛼</m:t>
                        </m:r>
                      </m:e>
                      <m:sup>
                        <m:r>
                          <a:rPr lang="en-US" altLang="ja-JP" sz="2800" i="1">
                            <a:latin typeface="Cambria Math" panose="02040503050406030204" pitchFamily="18" charset="0"/>
                          </a:rPr>
                          <m:t>4</m:t>
                        </m:r>
                      </m:sup>
                    </m:sSup>
                    <m:r>
                      <a:rPr lang="en-US" altLang="ja-JP" sz="2800" i="1">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b="0" i="1" smtClean="0">
                            <a:latin typeface="Cambria Math" panose="02040503050406030204" pitchFamily="18" charset="0"/>
                          </a:rPr>
                          <m:t>𝛼</m:t>
                        </m:r>
                      </m:e>
                      <m:sup>
                        <m:r>
                          <a:rPr lang="en-US" altLang="ja-JP" sz="2800" i="1">
                            <a:latin typeface="Cambria Math" panose="02040503050406030204" pitchFamily="18" charset="0"/>
                          </a:rPr>
                          <m:t>3</m:t>
                        </m:r>
                      </m:sup>
                    </m:sSup>
                    <m:r>
                      <a:rPr lang="en-US" altLang="ja-JP" sz="2800" i="1">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b="0" i="1" smtClean="0">
                            <a:latin typeface="Cambria Math" panose="02040503050406030204" pitchFamily="18" charset="0"/>
                          </a:rPr>
                          <m:t>𝛼</m:t>
                        </m:r>
                      </m:e>
                      <m:sup>
                        <m:r>
                          <a:rPr lang="en-US" altLang="ja-JP" sz="2800" i="1">
                            <a:latin typeface="Cambria Math" panose="02040503050406030204" pitchFamily="18" charset="0"/>
                          </a:rPr>
                          <m:t>2</m:t>
                        </m:r>
                      </m:sup>
                    </m:sSup>
                    <m:r>
                      <a:rPr lang="en-US" altLang="ja-JP" sz="2800" i="1">
                        <a:latin typeface="Cambria Math" panose="02040503050406030204" pitchFamily="18" charset="0"/>
                      </a:rPr>
                      <m:t>+1=0</m:t>
                    </m:r>
                  </m:oMath>
                </a14:m>
                <a:br>
                  <a:rPr kumimoji="1" lang="en-US" altLang="ja-JP" sz="2800" dirty="0"/>
                </a:br>
                <a:r>
                  <a:rPr kumimoji="1" lang="ja-JP" altLang="en-US" sz="2800" dirty="0"/>
                  <a:t>を満たします。すなわち、</a:t>
                </a:r>
                <a14:m>
                  <m:oMath xmlns:m="http://schemas.openxmlformats.org/officeDocument/2006/math">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𝛼</m:t>
                        </m:r>
                      </m:e>
                      <m:sup>
                        <m:r>
                          <a:rPr kumimoji="1" lang="en-US" altLang="ja-JP" sz="2800" b="0" i="1" smtClean="0">
                            <a:latin typeface="Cambria Math" panose="02040503050406030204" pitchFamily="18" charset="0"/>
                          </a:rPr>
                          <m:t>𝑘</m:t>
                        </m:r>
                      </m:sup>
                    </m:sSup>
                  </m:oMath>
                </a14:m>
                <a:r>
                  <a:rPr kumimoji="1" lang="ja-JP" altLang="en-US" sz="2800" dirty="0"/>
                  <a:t>は</a:t>
                </a:r>
                <a:r>
                  <a:rPr lang="ja-JP" altLang="en-US" sz="2800" dirty="0"/>
                  <a:t>７次以下の</a:t>
                </a:r>
                <a14:m>
                  <m:oMath xmlns:m="http://schemas.openxmlformats.org/officeDocument/2006/math">
                    <m:r>
                      <a:rPr lang="en-US" altLang="ja-JP" sz="2800" b="0" i="1" smtClean="0">
                        <a:latin typeface="Cambria Math" panose="02040503050406030204" pitchFamily="18" charset="0"/>
                      </a:rPr>
                      <m:t>𝛼</m:t>
                    </m:r>
                  </m:oMath>
                </a14:m>
                <a:r>
                  <a:rPr kumimoji="1" lang="ja-JP" altLang="en-US" sz="2800" dirty="0"/>
                  <a:t>の多項式として表すことができます（係数を抜き出して並べたものをベクトル表現と呼ぶ）。</a:t>
                </a:r>
                <a:endParaRPr kumimoji="1" lang="en-US" altLang="ja-JP" sz="2800" dirty="0"/>
              </a:p>
              <a:p>
                <a14:m>
                  <m:oMath xmlns:m="http://schemas.openxmlformats.org/officeDocument/2006/math">
                    <m:r>
                      <a:rPr lang="en-US" altLang="ja-JP" sz="2800" i="1">
                        <a:latin typeface="Cambria Math" panose="02040503050406030204" pitchFamily="18" charset="0"/>
                      </a:rPr>
                      <m:t>𝛼</m:t>
                    </m:r>
                  </m:oMath>
                </a14:m>
                <a:r>
                  <a:rPr lang="ja-JP" altLang="en-US" sz="2800" dirty="0"/>
                  <a:t>は</a:t>
                </a:r>
                <a14:m>
                  <m:oMath xmlns:m="http://schemas.openxmlformats.org/officeDocument/2006/math">
                    <m:sSup>
                      <m:sSupPr>
                        <m:ctrlPr>
                          <a:rPr lang="en-US" altLang="ja-JP" sz="2800" i="1" dirty="0">
                            <a:latin typeface="Cambria Math" panose="02040503050406030204" pitchFamily="18" charset="0"/>
                          </a:rPr>
                        </m:ctrlPr>
                      </m:sSupPr>
                      <m:e>
                        <m:r>
                          <a:rPr lang="en-US" altLang="ja-JP" sz="2800" i="1" dirty="0">
                            <a:latin typeface="Cambria Math" panose="02040503050406030204" pitchFamily="18" charset="0"/>
                          </a:rPr>
                          <m:t>𝛼</m:t>
                        </m:r>
                      </m:e>
                      <m:sup>
                        <m:r>
                          <a:rPr lang="en-US" altLang="ja-JP" sz="2800" i="1" dirty="0">
                            <a:latin typeface="Cambria Math" panose="02040503050406030204" pitchFamily="18" charset="0"/>
                          </a:rPr>
                          <m:t>255</m:t>
                        </m:r>
                      </m:sup>
                    </m:sSup>
                    <m:r>
                      <a:rPr lang="en-US" altLang="ja-JP" sz="2800" i="1" dirty="0">
                        <a:latin typeface="Cambria Math" panose="02040503050406030204" pitchFamily="18" charset="0"/>
                      </a:rPr>
                      <m:t>=1</m:t>
                    </m:r>
                  </m:oMath>
                </a14:m>
                <a:r>
                  <a:rPr lang="ja-JP" altLang="en-US" sz="2800" dirty="0"/>
                  <a:t>という関係を持つ。</a:t>
                </a:r>
                <a:endParaRPr lang="en-US" altLang="ja-JP" sz="2800" baseline="-25000" dirty="0">
                  <a:solidFill>
                    <a:srgbClr val="000000"/>
                  </a:solidFill>
                </a:endParaRPr>
              </a:p>
              <a:p>
                <a:r>
                  <a:rPr lang="ja-JP" altLang="en-US" sz="2800" dirty="0"/>
                  <a:t>ガロア拡大体</a:t>
                </a:r>
                <a:r>
                  <a:rPr lang="en-US" altLang="ja-JP" sz="2800" dirty="0"/>
                  <a:t>GF(2</a:t>
                </a:r>
                <a:r>
                  <a:rPr lang="en-US" altLang="ja-JP" sz="2800" baseline="30000" dirty="0"/>
                  <a:t>8</a:t>
                </a:r>
                <a:r>
                  <a:rPr lang="en-US" altLang="ja-JP" sz="2800" dirty="0"/>
                  <a:t>)</a:t>
                </a:r>
                <a:r>
                  <a:rPr lang="ja-JP" altLang="en-US" sz="2800" dirty="0"/>
                  <a:t>は</a:t>
                </a:r>
                <a:r>
                  <a:rPr lang="en-US" altLang="ja-JP" sz="2800" dirty="0"/>
                  <a:t>QR</a:t>
                </a:r>
                <a:r>
                  <a:rPr lang="ja-JP" altLang="en-US" sz="2800" dirty="0"/>
                  <a:t>コードのデータの誤り訂正符号（リードソロモン符号）に用いられる。</a:t>
                </a:r>
                <a:endParaRPr kumimoji="1" lang="en-US" altLang="ja-JP" sz="2800" dirty="0"/>
              </a:p>
            </p:txBody>
          </p:sp>
        </mc:Choice>
        <mc:Fallback xmlns="">
          <p:sp>
            <p:nvSpPr>
              <p:cNvPr id="3" name="コンテンツ プレースホルダー 2">
                <a:extLst>
                  <a:ext uri="{FF2B5EF4-FFF2-40B4-BE49-F238E27FC236}">
                    <a16:creationId xmlns:a16="http://schemas.microsoft.com/office/drawing/2014/main" id="{C8A3B3E8-C0E1-4952-A398-E0C59B39CF1B}"/>
                  </a:ext>
                </a:extLst>
              </p:cNvPr>
              <p:cNvSpPr>
                <a:spLocks noGrp="1" noRot="1" noChangeAspect="1" noMove="1" noResize="1" noEditPoints="1" noAdjustHandles="1" noChangeArrowheads="1" noChangeShapeType="1" noTextEdit="1"/>
              </p:cNvSpPr>
              <p:nvPr>
                <p:ph idx="1"/>
              </p:nvPr>
            </p:nvSpPr>
            <p:spPr>
              <a:blipFill>
                <a:blip r:embed="rId2"/>
                <a:stretch>
                  <a:fillRect l="-741" t="-1617" r="-7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98193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ja-JP" altLang="en-US" sz="2400"/>
              <a:t>ガロア拡大体</a:t>
            </a:r>
            <a:r>
              <a:rPr lang="en-US" altLang="ja-JP" sz="2400"/>
              <a:t>GF(2</a:t>
            </a:r>
            <a:r>
              <a:rPr lang="en-US" altLang="ja-JP" sz="2400" baseline="30000"/>
              <a:t>8</a:t>
            </a:r>
            <a:r>
              <a:rPr lang="en-US" altLang="ja-JP" sz="2400"/>
              <a:t>)</a:t>
            </a:r>
            <a:r>
              <a:rPr lang="ja-JP" altLang="en-US" sz="2400"/>
              <a:t>の元を係数とする</a:t>
            </a:r>
            <a:r>
              <a:rPr lang="en-US" altLang="ja-JP" sz="2400"/>
              <a:t>x</a:t>
            </a:r>
            <a:r>
              <a:rPr lang="ja-JP" altLang="en-US" sz="2400"/>
              <a:t>の多項式の計算例</a:t>
            </a:r>
          </a:p>
        </p:txBody>
      </p:sp>
      <p:sp>
        <p:nvSpPr>
          <p:cNvPr id="465924" name="Text Box 4"/>
          <p:cNvSpPr txBox="1">
            <a:spLocks noChangeArrowheads="1"/>
          </p:cNvSpPr>
          <p:nvPr/>
        </p:nvSpPr>
        <p:spPr bwMode="auto">
          <a:xfrm>
            <a:off x="395288" y="1333500"/>
            <a:ext cx="8405812"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t>h(x)=α</a:t>
            </a:r>
            <a:r>
              <a:rPr lang="en-US" altLang="ja-JP" sz="1800" baseline="30000"/>
              <a:t>3</a:t>
            </a:r>
            <a:r>
              <a:rPr lang="en-US" altLang="ja-JP" sz="1800"/>
              <a:t>x</a:t>
            </a:r>
            <a:r>
              <a:rPr lang="en-US" altLang="ja-JP" sz="1800" baseline="30000"/>
              <a:t>2</a:t>
            </a:r>
            <a:r>
              <a:rPr lang="en-US" altLang="ja-JP" sz="1800"/>
              <a:t>+α</a:t>
            </a:r>
            <a:r>
              <a:rPr lang="en-US" altLang="ja-JP" sz="1800" baseline="30000"/>
              <a:t>78</a:t>
            </a:r>
            <a:r>
              <a:rPr lang="en-US" altLang="ja-JP" sz="1800"/>
              <a:t>x+α</a:t>
            </a:r>
            <a:r>
              <a:rPr lang="en-US" altLang="ja-JP" sz="1800" baseline="30000"/>
              <a:t>222</a:t>
            </a:r>
            <a:r>
              <a:rPr lang="ja-JP" altLang="en-US" sz="1800"/>
              <a:t>，</a:t>
            </a:r>
            <a:r>
              <a:rPr lang="en-US" altLang="ja-JP" sz="1800"/>
              <a:t>g(x)=x+α</a:t>
            </a:r>
            <a:r>
              <a:rPr lang="en-US" altLang="ja-JP" sz="1800" baseline="30000"/>
              <a:t>8</a:t>
            </a:r>
            <a:r>
              <a:rPr lang="ja-JP" altLang="en-US" sz="1800"/>
              <a:t>とするとき</a:t>
            </a:r>
            <a:r>
              <a:rPr lang="en-US" altLang="ja-JP" sz="1800"/>
              <a:t>h(x)÷g(x)</a:t>
            </a:r>
            <a:r>
              <a:rPr lang="ja-JP" altLang="en-US" sz="1800"/>
              <a:t>の余り（剰余）を求めなさい。</a:t>
            </a:r>
          </a:p>
        </p:txBody>
      </p:sp>
      <p:sp>
        <p:nvSpPr>
          <p:cNvPr id="465926" name="Text Box 6"/>
          <p:cNvSpPr txBox="1">
            <a:spLocks noChangeArrowheads="1"/>
          </p:cNvSpPr>
          <p:nvPr/>
        </p:nvSpPr>
        <p:spPr bwMode="auto">
          <a:xfrm>
            <a:off x="539750" y="2439988"/>
            <a:ext cx="3344863" cy="519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x+α</a:t>
            </a:r>
            <a:r>
              <a:rPr lang="en-US" altLang="ja-JP" baseline="30000"/>
              <a:t>8</a:t>
            </a:r>
            <a:r>
              <a:rPr lang="ja-JP" altLang="en-US"/>
              <a:t> 　</a:t>
            </a:r>
            <a:r>
              <a:rPr lang="ja-JP" altLang="en-US" sz="2800"/>
              <a:t>）</a:t>
            </a:r>
            <a:r>
              <a:rPr lang="ja-JP" altLang="en-US"/>
              <a:t>　</a:t>
            </a:r>
            <a:r>
              <a:rPr lang="en-US" altLang="ja-JP"/>
              <a:t>α</a:t>
            </a:r>
            <a:r>
              <a:rPr lang="en-US" altLang="ja-JP" baseline="30000"/>
              <a:t>3</a:t>
            </a:r>
            <a:r>
              <a:rPr lang="en-US" altLang="ja-JP"/>
              <a:t>x</a:t>
            </a:r>
            <a:r>
              <a:rPr lang="en-US" altLang="ja-JP" baseline="30000"/>
              <a:t>2</a:t>
            </a:r>
            <a:r>
              <a:rPr lang="en-US" altLang="ja-JP"/>
              <a:t>+α</a:t>
            </a:r>
            <a:r>
              <a:rPr lang="en-US" altLang="ja-JP" baseline="30000"/>
              <a:t>78</a:t>
            </a:r>
            <a:r>
              <a:rPr lang="en-US" altLang="ja-JP"/>
              <a:t>x+α</a:t>
            </a:r>
            <a:r>
              <a:rPr lang="en-US" altLang="ja-JP" baseline="30000"/>
              <a:t>222</a:t>
            </a:r>
            <a:endParaRPr lang="ja-JP" altLang="en-US" baseline="30000"/>
          </a:p>
        </p:txBody>
      </p:sp>
      <p:sp>
        <p:nvSpPr>
          <p:cNvPr id="465927" name="Line 7"/>
          <p:cNvSpPr>
            <a:spLocks noChangeShapeType="1"/>
          </p:cNvSpPr>
          <p:nvPr/>
        </p:nvSpPr>
        <p:spPr bwMode="auto">
          <a:xfrm>
            <a:off x="1476375" y="255587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5928" name="Text Box 8"/>
          <p:cNvSpPr txBox="1">
            <a:spLocks noChangeArrowheads="1"/>
          </p:cNvSpPr>
          <p:nvPr/>
        </p:nvSpPr>
        <p:spPr bwMode="auto">
          <a:xfrm>
            <a:off x="2339752" y="2116138"/>
            <a:ext cx="1335087"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α</a:t>
            </a:r>
            <a:r>
              <a:rPr lang="en-US" altLang="ja-JP" baseline="30000" dirty="0"/>
              <a:t>3</a:t>
            </a:r>
            <a:r>
              <a:rPr lang="en-US" altLang="ja-JP" dirty="0"/>
              <a:t>x+α</a:t>
            </a:r>
            <a:r>
              <a:rPr lang="en-US" altLang="ja-JP" baseline="30000" dirty="0"/>
              <a:t>227</a:t>
            </a:r>
            <a:endParaRPr lang="ja-JP" altLang="en-US" baseline="30000" dirty="0"/>
          </a:p>
        </p:txBody>
      </p:sp>
      <p:sp>
        <p:nvSpPr>
          <p:cNvPr id="465929" name="Text Box 9"/>
          <p:cNvSpPr txBox="1">
            <a:spLocks noChangeArrowheads="1"/>
          </p:cNvSpPr>
          <p:nvPr/>
        </p:nvSpPr>
        <p:spPr bwMode="auto">
          <a:xfrm>
            <a:off x="1691680" y="2887663"/>
            <a:ext cx="1462087"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α</a:t>
            </a:r>
            <a:r>
              <a:rPr lang="en-US" altLang="ja-JP" baseline="30000"/>
              <a:t>3</a:t>
            </a:r>
            <a:r>
              <a:rPr lang="en-US" altLang="ja-JP"/>
              <a:t>x</a:t>
            </a:r>
            <a:r>
              <a:rPr lang="en-US" altLang="ja-JP" baseline="30000"/>
              <a:t>2</a:t>
            </a:r>
            <a:r>
              <a:rPr lang="en-US" altLang="ja-JP"/>
              <a:t>+α</a:t>
            </a:r>
            <a:r>
              <a:rPr lang="en-US" altLang="ja-JP" baseline="30000"/>
              <a:t>11</a:t>
            </a:r>
            <a:r>
              <a:rPr lang="en-US" altLang="ja-JP"/>
              <a:t>x</a:t>
            </a:r>
            <a:endParaRPr lang="ja-JP" altLang="en-US"/>
          </a:p>
        </p:txBody>
      </p:sp>
      <p:sp>
        <p:nvSpPr>
          <p:cNvPr id="465930" name="Line 10"/>
          <p:cNvSpPr>
            <a:spLocks noChangeShapeType="1"/>
          </p:cNvSpPr>
          <p:nvPr/>
        </p:nvSpPr>
        <p:spPr bwMode="auto">
          <a:xfrm>
            <a:off x="1474788" y="3319463"/>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5931" name="Text Box 11"/>
          <p:cNvSpPr txBox="1">
            <a:spLocks noChangeArrowheads="1"/>
          </p:cNvSpPr>
          <p:nvPr/>
        </p:nvSpPr>
        <p:spPr bwMode="auto">
          <a:xfrm>
            <a:off x="2195736" y="3319463"/>
            <a:ext cx="151923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α</a:t>
            </a:r>
            <a:r>
              <a:rPr lang="en-US" altLang="ja-JP" baseline="30000"/>
              <a:t>227</a:t>
            </a:r>
            <a:r>
              <a:rPr lang="en-US" altLang="ja-JP"/>
              <a:t>x+α</a:t>
            </a:r>
            <a:r>
              <a:rPr lang="en-US" altLang="ja-JP" baseline="30000"/>
              <a:t>222</a:t>
            </a:r>
            <a:endParaRPr lang="ja-JP" altLang="en-US" baseline="30000"/>
          </a:p>
        </p:txBody>
      </p:sp>
      <p:sp>
        <p:nvSpPr>
          <p:cNvPr id="465932" name="Text Box 12"/>
          <p:cNvSpPr txBox="1">
            <a:spLocks noChangeArrowheads="1"/>
          </p:cNvSpPr>
          <p:nvPr/>
        </p:nvSpPr>
        <p:spPr bwMode="auto">
          <a:xfrm>
            <a:off x="2195736" y="3643313"/>
            <a:ext cx="151923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α</a:t>
            </a:r>
            <a:r>
              <a:rPr lang="en-US" altLang="ja-JP" baseline="30000" dirty="0"/>
              <a:t>227</a:t>
            </a:r>
            <a:r>
              <a:rPr lang="en-US" altLang="ja-JP" dirty="0"/>
              <a:t>x+α</a:t>
            </a:r>
            <a:r>
              <a:rPr lang="en-US" altLang="ja-JP" baseline="30000" dirty="0"/>
              <a:t>235</a:t>
            </a:r>
            <a:endParaRPr lang="ja-JP" altLang="en-US" baseline="30000" dirty="0"/>
          </a:p>
        </p:txBody>
      </p:sp>
      <p:sp>
        <p:nvSpPr>
          <p:cNvPr id="465933" name="Line 13"/>
          <p:cNvSpPr>
            <a:spLocks noChangeShapeType="1"/>
          </p:cNvSpPr>
          <p:nvPr/>
        </p:nvSpPr>
        <p:spPr bwMode="auto">
          <a:xfrm>
            <a:off x="2195513" y="4040188"/>
            <a:ext cx="172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5934" name="Text Box 14"/>
          <p:cNvSpPr txBox="1">
            <a:spLocks noChangeArrowheads="1"/>
          </p:cNvSpPr>
          <p:nvPr/>
        </p:nvSpPr>
        <p:spPr bwMode="auto">
          <a:xfrm>
            <a:off x="2915816" y="4076700"/>
            <a:ext cx="62230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α</a:t>
            </a:r>
            <a:r>
              <a:rPr lang="en-US" altLang="ja-JP" baseline="30000" dirty="0"/>
              <a:t>66</a:t>
            </a:r>
            <a:endParaRPr lang="ja-JP" altLang="en-US" baseline="30000" dirty="0"/>
          </a:p>
        </p:txBody>
      </p:sp>
      <p:sp>
        <p:nvSpPr>
          <p:cNvPr id="465936" name="Text Box 16"/>
          <p:cNvSpPr txBox="1">
            <a:spLocks noChangeArrowheads="1"/>
          </p:cNvSpPr>
          <p:nvPr/>
        </p:nvSpPr>
        <p:spPr bwMode="auto">
          <a:xfrm>
            <a:off x="4716463" y="2133600"/>
            <a:ext cx="4119562" cy="6715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a:t>加算（減算）はベクトル表現に直して計算</a:t>
            </a:r>
          </a:p>
          <a:p>
            <a:r>
              <a:rPr lang="ja-JP" altLang="en-US" sz="1800"/>
              <a:t>（</a:t>
            </a:r>
            <a:r>
              <a:rPr lang="ja-JP" altLang="en-US"/>
              <a:t>ガロア拡大体</a:t>
            </a:r>
            <a:r>
              <a:rPr lang="en-US" altLang="ja-JP"/>
              <a:t>GF(2</a:t>
            </a:r>
            <a:r>
              <a:rPr lang="en-US" altLang="ja-JP" baseline="30000"/>
              <a:t>8</a:t>
            </a:r>
            <a:r>
              <a:rPr lang="en-US" altLang="ja-JP"/>
              <a:t>)</a:t>
            </a:r>
            <a:r>
              <a:rPr lang="ja-JP" altLang="en-US"/>
              <a:t> の表を用いる</a:t>
            </a:r>
            <a:r>
              <a:rPr lang="ja-JP" altLang="en-US" sz="1800"/>
              <a:t>）</a:t>
            </a:r>
          </a:p>
        </p:txBody>
      </p:sp>
      <p:sp>
        <p:nvSpPr>
          <p:cNvPr id="465937" name="Text Box 17"/>
          <p:cNvSpPr txBox="1">
            <a:spLocks noChangeArrowheads="1"/>
          </p:cNvSpPr>
          <p:nvPr/>
        </p:nvSpPr>
        <p:spPr bwMode="auto">
          <a:xfrm>
            <a:off x="5445125" y="3219450"/>
            <a:ext cx="316071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α</a:t>
            </a:r>
            <a:r>
              <a:rPr lang="en-US" altLang="ja-JP" baseline="30000"/>
              <a:t>78</a:t>
            </a:r>
            <a:r>
              <a:rPr lang="en-US" altLang="ja-JP"/>
              <a:t>= </a:t>
            </a:r>
            <a:r>
              <a:rPr lang="en-US" altLang="ja-JP">
                <a:solidFill>
                  <a:schemeClr val="bg1"/>
                </a:solidFill>
              </a:rPr>
              <a:t>α</a:t>
            </a:r>
            <a:r>
              <a:rPr lang="en-US" altLang="ja-JP" baseline="30000">
                <a:solidFill>
                  <a:schemeClr val="bg1"/>
                </a:solidFill>
              </a:rPr>
              <a:t>7</a:t>
            </a:r>
            <a:r>
              <a:rPr lang="en-US" altLang="ja-JP">
                <a:solidFill>
                  <a:schemeClr val="bg1"/>
                </a:solidFill>
              </a:rPr>
              <a:t>+</a:t>
            </a:r>
            <a:r>
              <a:rPr lang="en-US" altLang="ja-JP"/>
              <a:t>α</a:t>
            </a:r>
            <a:r>
              <a:rPr lang="en-US" altLang="ja-JP" baseline="30000"/>
              <a:t>6</a:t>
            </a:r>
            <a:r>
              <a:rPr lang="en-US" altLang="ja-JP"/>
              <a:t>+α</a:t>
            </a:r>
            <a:r>
              <a:rPr lang="en-US" altLang="ja-JP" baseline="30000"/>
              <a:t>5</a:t>
            </a:r>
            <a:r>
              <a:rPr lang="en-US" altLang="ja-JP"/>
              <a:t>+α</a:t>
            </a:r>
            <a:r>
              <a:rPr lang="en-US" altLang="ja-JP" baseline="30000"/>
              <a:t>4</a:t>
            </a:r>
            <a:r>
              <a:rPr lang="en-US" altLang="ja-JP"/>
              <a:t>+α</a:t>
            </a:r>
            <a:r>
              <a:rPr lang="en-US" altLang="ja-JP" baseline="30000"/>
              <a:t>3</a:t>
            </a:r>
            <a:endParaRPr lang="ja-JP" altLang="en-US" baseline="30000"/>
          </a:p>
        </p:txBody>
      </p:sp>
      <p:sp>
        <p:nvSpPr>
          <p:cNvPr id="465938" name="Text Box 18"/>
          <p:cNvSpPr txBox="1">
            <a:spLocks noChangeArrowheads="1"/>
          </p:cNvSpPr>
          <p:nvPr/>
        </p:nvSpPr>
        <p:spPr bwMode="auto">
          <a:xfrm>
            <a:off x="4845050" y="3498850"/>
            <a:ext cx="3760788" cy="5191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r>
              <a:rPr lang="ja-JP" altLang="en-US" sz="2800"/>
              <a:t>）</a:t>
            </a:r>
            <a:r>
              <a:rPr lang="ja-JP" altLang="en-US"/>
              <a:t>　</a:t>
            </a:r>
            <a:r>
              <a:rPr lang="en-US" altLang="ja-JP"/>
              <a:t>α</a:t>
            </a:r>
            <a:r>
              <a:rPr lang="en-US" altLang="ja-JP" baseline="30000"/>
              <a:t>11</a:t>
            </a:r>
            <a:r>
              <a:rPr lang="en-US" altLang="ja-JP"/>
              <a:t>= α</a:t>
            </a:r>
            <a:r>
              <a:rPr lang="en-US" altLang="ja-JP" baseline="30000"/>
              <a:t>7</a:t>
            </a:r>
            <a:r>
              <a:rPr lang="en-US" altLang="ja-JP"/>
              <a:t>+α</a:t>
            </a:r>
            <a:r>
              <a:rPr lang="en-US" altLang="ja-JP" baseline="30000"/>
              <a:t>6</a:t>
            </a:r>
            <a:r>
              <a:rPr lang="en-US" altLang="ja-JP"/>
              <a:t>+α</a:t>
            </a:r>
            <a:r>
              <a:rPr lang="en-US" altLang="ja-JP" baseline="30000"/>
              <a:t>5</a:t>
            </a:r>
            <a:r>
              <a:rPr lang="en-US" altLang="ja-JP">
                <a:solidFill>
                  <a:schemeClr val="bg1"/>
                </a:solidFill>
              </a:rPr>
              <a:t>+α</a:t>
            </a:r>
            <a:r>
              <a:rPr lang="en-US" altLang="ja-JP" baseline="30000">
                <a:solidFill>
                  <a:schemeClr val="bg1"/>
                </a:solidFill>
              </a:rPr>
              <a:t>4</a:t>
            </a:r>
            <a:r>
              <a:rPr lang="en-US" altLang="ja-JP"/>
              <a:t>+α</a:t>
            </a:r>
            <a:r>
              <a:rPr lang="en-US" altLang="ja-JP" baseline="30000"/>
              <a:t>3</a:t>
            </a:r>
            <a:endParaRPr lang="ja-JP" altLang="en-US" baseline="30000"/>
          </a:p>
        </p:txBody>
      </p:sp>
      <p:sp>
        <p:nvSpPr>
          <p:cNvPr id="465939" name="Line 19"/>
          <p:cNvSpPr>
            <a:spLocks noChangeShapeType="1"/>
          </p:cNvSpPr>
          <p:nvPr/>
        </p:nvSpPr>
        <p:spPr bwMode="auto">
          <a:xfrm>
            <a:off x="4826000" y="3940175"/>
            <a:ext cx="3743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5940" name="Text Box 20"/>
          <p:cNvSpPr txBox="1">
            <a:spLocks noChangeArrowheads="1"/>
          </p:cNvSpPr>
          <p:nvPr/>
        </p:nvSpPr>
        <p:spPr bwMode="auto">
          <a:xfrm>
            <a:off x="5353050" y="3979863"/>
            <a:ext cx="325278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α</a:t>
            </a:r>
            <a:r>
              <a:rPr lang="en-US" altLang="ja-JP" baseline="30000"/>
              <a:t>227</a:t>
            </a:r>
            <a:r>
              <a:rPr lang="en-US" altLang="ja-JP"/>
              <a:t>= α</a:t>
            </a:r>
            <a:r>
              <a:rPr lang="en-US" altLang="ja-JP" baseline="30000"/>
              <a:t>7</a:t>
            </a:r>
            <a:r>
              <a:rPr lang="en-US" altLang="ja-JP">
                <a:solidFill>
                  <a:schemeClr val="bg1"/>
                </a:solidFill>
              </a:rPr>
              <a:t>+α</a:t>
            </a:r>
            <a:r>
              <a:rPr lang="en-US" altLang="ja-JP" baseline="30000">
                <a:solidFill>
                  <a:schemeClr val="bg1"/>
                </a:solidFill>
              </a:rPr>
              <a:t>6</a:t>
            </a:r>
            <a:r>
              <a:rPr lang="en-US" altLang="ja-JP">
                <a:solidFill>
                  <a:schemeClr val="bg1"/>
                </a:solidFill>
              </a:rPr>
              <a:t>+α</a:t>
            </a:r>
            <a:r>
              <a:rPr lang="en-US" altLang="ja-JP" baseline="30000">
                <a:solidFill>
                  <a:schemeClr val="bg1"/>
                </a:solidFill>
              </a:rPr>
              <a:t>5</a:t>
            </a:r>
            <a:r>
              <a:rPr lang="en-US" altLang="ja-JP"/>
              <a:t>+α</a:t>
            </a:r>
            <a:r>
              <a:rPr lang="en-US" altLang="ja-JP" baseline="30000"/>
              <a:t>4</a:t>
            </a:r>
            <a:r>
              <a:rPr lang="en-US" altLang="ja-JP">
                <a:solidFill>
                  <a:schemeClr val="bg1"/>
                </a:solidFill>
              </a:rPr>
              <a:t>+α</a:t>
            </a:r>
            <a:r>
              <a:rPr lang="en-US" altLang="ja-JP" baseline="30000">
                <a:solidFill>
                  <a:schemeClr val="bg1"/>
                </a:solidFill>
              </a:rPr>
              <a:t>3</a:t>
            </a:r>
            <a:endParaRPr lang="ja-JP" altLang="en-US" baseline="30000">
              <a:solidFill>
                <a:schemeClr val="bg1"/>
              </a:solidFill>
            </a:endParaRPr>
          </a:p>
        </p:txBody>
      </p:sp>
      <p:sp>
        <p:nvSpPr>
          <p:cNvPr id="465941" name="AutoShape 21"/>
          <p:cNvSpPr>
            <a:spLocks noChangeArrowheads="1"/>
          </p:cNvSpPr>
          <p:nvPr/>
        </p:nvSpPr>
        <p:spPr bwMode="auto">
          <a:xfrm>
            <a:off x="2968005" y="4581525"/>
            <a:ext cx="433387" cy="647700"/>
          </a:xfrm>
          <a:prstGeom prst="upArrow">
            <a:avLst>
              <a:gd name="adj1" fmla="val 50000"/>
              <a:gd name="adj2" fmla="val 37363"/>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465942" name="Text Box 22"/>
          <p:cNvSpPr txBox="1">
            <a:spLocks noChangeArrowheads="1"/>
          </p:cNvSpPr>
          <p:nvPr/>
        </p:nvSpPr>
        <p:spPr bwMode="auto">
          <a:xfrm>
            <a:off x="2825130" y="5337175"/>
            <a:ext cx="66675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答え</a:t>
            </a:r>
          </a:p>
        </p:txBody>
      </p:sp>
      <p:sp>
        <p:nvSpPr>
          <p:cNvPr id="465943" name="Text Box 23"/>
          <p:cNvSpPr txBox="1">
            <a:spLocks noChangeArrowheads="1"/>
          </p:cNvSpPr>
          <p:nvPr/>
        </p:nvSpPr>
        <p:spPr bwMode="auto">
          <a:xfrm>
            <a:off x="5516563" y="5237163"/>
            <a:ext cx="3449637"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α</a:t>
            </a:r>
            <a:r>
              <a:rPr lang="en-US" altLang="ja-JP" baseline="30000"/>
              <a:t>222</a:t>
            </a:r>
            <a:r>
              <a:rPr lang="en-US" altLang="ja-JP"/>
              <a:t>= α</a:t>
            </a:r>
            <a:r>
              <a:rPr lang="en-US" altLang="ja-JP" baseline="30000"/>
              <a:t>7</a:t>
            </a:r>
            <a:r>
              <a:rPr lang="en-US" altLang="ja-JP">
                <a:solidFill>
                  <a:schemeClr val="bg1"/>
                </a:solidFill>
              </a:rPr>
              <a:t>+α</a:t>
            </a:r>
            <a:r>
              <a:rPr lang="en-US" altLang="ja-JP" baseline="30000">
                <a:solidFill>
                  <a:schemeClr val="bg1"/>
                </a:solidFill>
              </a:rPr>
              <a:t>6</a:t>
            </a:r>
            <a:r>
              <a:rPr lang="en-US" altLang="ja-JP">
                <a:solidFill>
                  <a:schemeClr val="bg1"/>
                </a:solidFill>
              </a:rPr>
              <a:t>+α</a:t>
            </a:r>
            <a:r>
              <a:rPr lang="en-US" altLang="ja-JP" baseline="30000">
                <a:solidFill>
                  <a:schemeClr val="bg1"/>
                </a:solidFill>
              </a:rPr>
              <a:t>5</a:t>
            </a:r>
            <a:r>
              <a:rPr lang="en-US" altLang="ja-JP"/>
              <a:t>+α</a:t>
            </a:r>
            <a:r>
              <a:rPr lang="en-US" altLang="ja-JP" baseline="30000"/>
              <a:t>3</a:t>
            </a:r>
            <a:r>
              <a:rPr lang="en-US" altLang="ja-JP"/>
              <a:t>+α</a:t>
            </a:r>
            <a:r>
              <a:rPr lang="en-US" altLang="ja-JP">
                <a:solidFill>
                  <a:schemeClr val="bg1"/>
                </a:solidFill>
              </a:rPr>
              <a:t>+1</a:t>
            </a:r>
            <a:endParaRPr lang="ja-JP" altLang="en-US">
              <a:solidFill>
                <a:schemeClr val="bg1"/>
              </a:solidFill>
            </a:endParaRPr>
          </a:p>
        </p:txBody>
      </p:sp>
      <p:sp>
        <p:nvSpPr>
          <p:cNvPr id="465944" name="Text Box 24"/>
          <p:cNvSpPr txBox="1">
            <a:spLocks noChangeArrowheads="1"/>
          </p:cNvSpPr>
          <p:nvPr/>
        </p:nvSpPr>
        <p:spPr bwMode="auto">
          <a:xfrm>
            <a:off x="4916488" y="5516563"/>
            <a:ext cx="4049712" cy="519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r>
              <a:rPr lang="ja-JP" altLang="en-US" sz="2800"/>
              <a:t>）</a:t>
            </a:r>
            <a:r>
              <a:rPr lang="ja-JP" altLang="en-US"/>
              <a:t>　</a:t>
            </a:r>
            <a:r>
              <a:rPr lang="en-US" altLang="ja-JP"/>
              <a:t>α</a:t>
            </a:r>
            <a:r>
              <a:rPr lang="en-US" altLang="ja-JP" baseline="30000"/>
              <a:t>235</a:t>
            </a:r>
            <a:r>
              <a:rPr lang="en-US" altLang="ja-JP"/>
              <a:t>= α</a:t>
            </a:r>
            <a:r>
              <a:rPr lang="en-US" altLang="ja-JP" baseline="30000"/>
              <a:t>7</a:t>
            </a:r>
            <a:r>
              <a:rPr lang="en-US" altLang="ja-JP"/>
              <a:t>+α</a:t>
            </a:r>
            <a:r>
              <a:rPr lang="en-US" altLang="ja-JP" baseline="30000"/>
              <a:t>6</a:t>
            </a:r>
            <a:r>
              <a:rPr lang="en-US" altLang="ja-JP"/>
              <a:t>+α</a:t>
            </a:r>
            <a:r>
              <a:rPr lang="en-US" altLang="ja-JP" baseline="30000"/>
              <a:t>5</a:t>
            </a:r>
            <a:r>
              <a:rPr lang="en-US" altLang="ja-JP"/>
              <a:t>+α</a:t>
            </a:r>
            <a:r>
              <a:rPr lang="en-US" altLang="ja-JP" baseline="30000"/>
              <a:t>3</a:t>
            </a:r>
            <a:r>
              <a:rPr lang="en-US" altLang="ja-JP"/>
              <a:t>+α+1</a:t>
            </a:r>
            <a:endParaRPr lang="ja-JP" altLang="en-US" baseline="30000"/>
          </a:p>
        </p:txBody>
      </p:sp>
      <p:sp>
        <p:nvSpPr>
          <p:cNvPr id="465946" name="Text Box 26"/>
          <p:cNvSpPr txBox="1">
            <a:spLocks noChangeArrowheads="1"/>
          </p:cNvSpPr>
          <p:nvPr/>
        </p:nvSpPr>
        <p:spPr bwMode="auto">
          <a:xfrm>
            <a:off x="5608638" y="5997575"/>
            <a:ext cx="3357562"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α</a:t>
            </a:r>
            <a:r>
              <a:rPr lang="en-US" altLang="ja-JP" baseline="30000"/>
              <a:t>66</a:t>
            </a:r>
            <a:r>
              <a:rPr lang="en-US" altLang="ja-JP"/>
              <a:t>= </a:t>
            </a:r>
            <a:r>
              <a:rPr lang="en-US" altLang="ja-JP">
                <a:solidFill>
                  <a:schemeClr val="bg1"/>
                </a:solidFill>
              </a:rPr>
              <a:t>α</a:t>
            </a:r>
            <a:r>
              <a:rPr lang="en-US" altLang="ja-JP" baseline="30000">
                <a:solidFill>
                  <a:schemeClr val="bg1"/>
                </a:solidFill>
              </a:rPr>
              <a:t>7</a:t>
            </a:r>
            <a:r>
              <a:rPr lang="en-US" altLang="ja-JP">
                <a:solidFill>
                  <a:schemeClr val="bg1"/>
                </a:solidFill>
              </a:rPr>
              <a:t>+</a:t>
            </a:r>
            <a:r>
              <a:rPr lang="en-US" altLang="ja-JP"/>
              <a:t>α</a:t>
            </a:r>
            <a:r>
              <a:rPr lang="en-US" altLang="ja-JP" baseline="30000"/>
              <a:t>6</a:t>
            </a:r>
            <a:r>
              <a:rPr lang="en-US" altLang="ja-JP"/>
              <a:t>+α</a:t>
            </a:r>
            <a:r>
              <a:rPr lang="en-US" altLang="ja-JP" baseline="30000"/>
              <a:t>5</a:t>
            </a:r>
            <a:r>
              <a:rPr lang="en-US" altLang="ja-JP">
                <a:solidFill>
                  <a:schemeClr val="bg1"/>
                </a:solidFill>
              </a:rPr>
              <a:t>+α</a:t>
            </a:r>
            <a:r>
              <a:rPr lang="en-US" altLang="ja-JP" baseline="30000">
                <a:solidFill>
                  <a:schemeClr val="bg1"/>
                </a:solidFill>
              </a:rPr>
              <a:t>3</a:t>
            </a:r>
            <a:r>
              <a:rPr lang="en-US" altLang="ja-JP">
                <a:solidFill>
                  <a:schemeClr val="bg1"/>
                </a:solidFill>
              </a:rPr>
              <a:t>+α</a:t>
            </a:r>
            <a:r>
              <a:rPr lang="en-US" altLang="ja-JP"/>
              <a:t>+1</a:t>
            </a:r>
            <a:endParaRPr lang="ja-JP" altLang="en-US" baseline="30000"/>
          </a:p>
        </p:txBody>
      </p:sp>
      <p:sp>
        <p:nvSpPr>
          <p:cNvPr id="465947" name="Line 27"/>
          <p:cNvSpPr>
            <a:spLocks noChangeShapeType="1"/>
          </p:cNvSpPr>
          <p:nvPr/>
        </p:nvSpPr>
        <p:spPr bwMode="auto">
          <a:xfrm>
            <a:off x="4826000" y="5956300"/>
            <a:ext cx="4103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5948" name="AutoShape 28"/>
          <p:cNvSpPr>
            <a:spLocks noChangeArrowheads="1"/>
          </p:cNvSpPr>
          <p:nvPr/>
        </p:nvSpPr>
        <p:spPr bwMode="auto">
          <a:xfrm flipH="1">
            <a:off x="5580063" y="4292600"/>
            <a:ext cx="936625" cy="287338"/>
          </a:xfrm>
          <a:prstGeom prst="curvedUpArrow">
            <a:avLst>
              <a:gd name="adj1" fmla="val 65193"/>
              <a:gd name="adj2" fmla="val 130387"/>
              <a:gd name="adj3" fmla="val 33333"/>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65949" name="AutoShape 29"/>
          <p:cNvSpPr>
            <a:spLocks noChangeArrowheads="1"/>
          </p:cNvSpPr>
          <p:nvPr/>
        </p:nvSpPr>
        <p:spPr bwMode="auto">
          <a:xfrm flipH="1">
            <a:off x="5651500" y="6310313"/>
            <a:ext cx="936625" cy="287337"/>
          </a:xfrm>
          <a:prstGeom prst="curvedUpArrow">
            <a:avLst>
              <a:gd name="adj1" fmla="val 65193"/>
              <a:gd name="adj2" fmla="val 130387"/>
              <a:gd name="adj3" fmla="val 33333"/>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65950" name="AutoShape 30"/>
          <p:cNvSpPr>
            <a:spLocks noChangeArrowheads="1"/>
          </p:cNvSpPr>
          <p:nvPr/>
        </p:nvSpPr>
        <p:spPr bwMode="auto">
          <a:xfrm flipV="1">
            <a:off x="5580063" y="2997200"/>
            <a:ext cx="936625" cy="287338"/>
          </a:xfrm>
          <a:prstGeom prst="curvedUpArrow">
            <a:avLst>
              <a:gd name="adj1" fmla="val 65193"/>
              <a:gd name="adj2" fmla="val 130387"/>
              <a:gd name="adj3" fmla="val 33333"/>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65951" name="AutoShape 31"/>
          <p:cNvSpPr>
            <a:spLocks noChangeArrowheads="1"/>
          </p:cNvSpPr>
          <p:nvPr/>
        </p:nvSpPr>
        <p:spPr bwMode="auto">
          <a:xfrm flipV="1">
            <a:off x="5651500" y="4941888"/>
            <a:ext cx="936625" cy="287337"/>
          </a:xfrm>
          <a:prstGeom prst="curvedUpArrow">
            <a:avLst>
              <a:gd name="adj1" fmla="val 65193"/>
              <a:gd name="adj2" fmla="val 130387"/>
              <a:gd name="adj3" fmla="val 33333"/>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ja-JP"/>
              <a:t>QR</a:t>
            </a:r>
            <a:r>
              <a:rPr lang="ja-JP" altLang="en-US"/>
              <a:t>コードの作成条件</a:t>
            </a:r>
          </a:p>
        </p:txBody>
      </p:sp>
      <p:pic>
        <p:nvPicPr>
          <p:cNvPr id="155651" name="Picture 3" descr="qrcode型番１の構造_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1268413"/>
            <a:ext cx="4421188"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52" name="Text Box 4"/>
          <p:cNvSpPr txBox="1">
            <a:spLocks noChangeArrowheads="1"/>
          </p:cNvSpPr>
          <p:nvPr/>
        </p:nvSpPr>
        <p:spPr bwMode="auto">
          <a:xfrm>
            <a:off x="1116013" y="5535613"/>
            <a:ext cx="230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QR</a:t>
            </a:r>
            <a:r>
              <a:rPr lang="ja-JP" altLang="en-US" sz="2400"/>
              <a:t>コードの構造</a:t>
            </a:r>
          </a:p>
        </p:txBody>
      </p:sp>
      <p:sp>
        <p:nvSpPr>
          <p:cNvPr id="155653" name="Text Box 5"/>
          <p:cNvSpPr txBox="1">
            <a:spLocks noChangeArrowheads="1"/>
          </p:cNvSpPr>
          <p:nvPr/>
        </p:nvSpPr>
        <p:spPr bwMode="auto">
          <a:xfrm>
            <a:off x="4283968" y="1844824"/>
            <a:ext cx="485261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t>・モデル：</a:t>
            </a:r>
            <a:r>
              <a:rPr lang="en-US" altLang="ja-JP" sz="2400" dirty="0"/>
              <a:t>2</a:t>
            </a:r>
            <a:r>
              <a:rPr lang="ja-JP" altLang="en-US" sz="2400" dirty="0"/>
              <a:t>（推奨されている）</a:t>
            </a:r>
          </a:p>
          <a:p>
            <a:r>
              <a:rPr lang="ja-JP" altLang="en-US" sz="2400" dirty="0"/>
              <a:t>・型番：</a:t>
            </a:r>
            <a:r>
              <a:rPr lang="en-US" altLang="ja-JP" sz="2400" dirty="0"/>
              <a:t>1</a:t>
            </a:r>
            <a:r>
              <a:rPr lang="ja-JP" altLang="en-US" sz="2400" dirty="0"/>
              <a:t>（最小サイズ）</a:t>
            </a:r>
          </a:p>
          <a:p>
            <a:r>
              <a:rPr lang="ja-JP" altLang="en-US" sz="2400" dirty="0"/>
              <a:t>・誤り訂正レベル：</a:t>
            </a:r>
            <a:r>
              <a:rPr lang="en-US" altLang="ja-JP" sz="2400" dirty="0"/>
              <a:t>01</a:t>
            </a:r>
            <a:r>
              <a:rPr lang="ja-JP" altLang="en-US" sz="2400" dirty="0"/>
              <a:t>（</a:t>
            </a:r>
            <a:r>
              <a:rPr lang="en-US" altLang="ja-JP" sz="2400" dirty="0"/>
              <a:t>L</a:t>
            </a:r>
            <a:r>
              <a:rPr lang="ja-JP" altLang="en-US" sz="2400" dirty="0"/>
              <a:t>：復元率</a:t>
            </a:r>
            <a:r>
              <a:rPr lang="en-US" altLang="ja-JP" sz="2400" dirty="0"/>
              <a:t>7%</a:t>
            </a:r>
            <a:r>
              <a:rPr lang="ja-JP" altLang="en-US" sz="2400" dirty="0"/>
              <a:t>）</a:t>
            </a:r>
          </a:p>
          <a:p>
            <a:r>
              <a:rPr lang="ja-JP" altLang="en-US" sz="2400" dirty="0"/>
              <a:t>・マスクパターン：</a:t>
            </a:r>
            <a:r>
              <a:rPr lang="en-US" altLang="ja-JP" sz="2400" dirty="0"/>
              <a:t>000</a:t>
            </a:r>
            <a:r>
              <a:rPr lang="ja-JP" altLang="en-US" sz="2400" dirty="0"/>
              <a:t>（市松模様）</a:t>
            </a:r>
          </a:p>
          <a:p>
            <a:r>
              <a:rPr lang="ja-JP" altLang="en-US" sz="2400" dirty="0"/>
              <a:t>・モード指示子：</a:t>
            </a:r>
            <a:r>
              <a:rPr lang="en-US" altLang="ja-JP" sz="2400" dirty="0"/>
              <a:t>1000</a:t>
            </a:r>
            <a:r>
              <a:rPr lang="ja-JP" altLang="en-US" sz="2400" dirty="0"/>
              <a:t>（漢字モード）</a:t>
            </a:r>
          </a:p>
          <a:p>
            <a:endParaRPr lang="ja-JP" altLang="en-US" sz="2400" dirty="0"/>
          </a:p>
          <a:p>
            <a:r>
              <a:rPr lang="en-US" altLang="ja-JP" sz="2400" dirty="0">
                <a:solidFill>
                  <a:srgbClr val="0000FF"/>
                </a:solidFill>
              </a:rPr>
              <a:t>■</a:t>
            </a:r>
            <a:r>
              <a:rPr lang="ja-JP" altLang="en-US" sz="2400" dirty="0"/>
              <a:t>：位置検出パターン</a:t>
            </a:r>
          </a:p>
          <a:p>
            <a:r>
              <a:rPr lang="en-US" altLang="ja-JP" sz="2400" dirty="0">
                <a:solidFill>
                  <a:srgbClr val="FF0000"/>
                </a:solidFill>
              </a:rPr>
              <a:t>■</a:t>
            </a:r>
            <a:r>
              <a:rPr lang="ja-JP" altLang="en-US" sz="2400" dirty="0"/>
              <a:t>：タイミングパターン</a:t>
            </a:r>
          </a:p>
          <a:p>
            <a:r>
              <a:rPr lang="en-US" altLang="ja-JP" sz="2400" dirty="0">
                <a:solidFill>
                  <a:srgbClr val="008040"/>
                </a:solidFill>
              </a:rPr>
              <a:t>■</a:t>
            </a:r>
            <a:r>
              <a:rPr lang="ja-JP" altLang="en-US" sz="2400" dirty="0"/>
              <a:t>：形式情報</a:t>
            </a:r>
          </a:p>
          <a:p>
            <a:r>
              <a:rPr lang="en-US" altLang="ja-JP" sz="2400" dirty="0">
                <a:solidFill>
                  <a:srgbClr val="FFFF00"/>
                </a:solidFill>
              </a:rPr>
              <a:t>■</a:t>
            </a:r>
            <a:r>
              <a:rPr lang="ja-JP" altLang="en-US" sz="2400" dirty="0"/>
              <a:t>：データおよび誤り訂正コード語</a:t>
            </a:r>
          </a:p>
          <a:p>
            <a:r>
              <a:rPr kumimoji="0" lang="en-US" altLang="ja-JP" sz="2400" dirty="0"/>
              <a:t>□</a:t>
            </a:r>
            <a:r>
              <a:rPr kumimoji="0" lang="ja-JP" altLang="en-US" sz="2400" dirty="0"/>
              <a:t>と</a:t>
            </a:r>
            <a:r>
              <a:rPr kumimoji="0" lang="en-US" altLang="ja-JP" sz="2400" dirty="0"/>
              <a:t>■</a:t>
            </a:r>
            <a:r>
              <a:rPr kumimoji="0" lang="ja-JP" altLang="en-US" sz="2400" dirty="0"/>
              <a:t>：固定</a:t>
            </a:r>
          </a:p>
        </p:txBody>
      </p:sp>
      <p:sp>
        <p:nvSpPr>
          <p:cNvPr id="155654" name="Text Box 6"/>
          <p:cNvSpPr txBox="1">
            <a:spLocks noChangeArrowheads="1"/>
          </p:cNvSpPr>
          <p:nvPr/>
        </p:nvSpPr>
        <p:spPr bwMode="auto">
          <a:xfrm>
            <a:off x="519113" y="6280150"/>
            <a:ext cx="3600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solidFill>
                  <a:srgbClr val="FF0000"/>
                </a:solidFill>
              </a:rPr>
              <a:t>＊型番</a:t>
            </a:r>
            <a:r>
              <a:rPr lang="en-US" altLang="ja-JP" sz="1600">
                <a:solidFill>
                  <a:srgbClr val="FF0000"/>
                </a:solidFill>
              </a:rPr>
              <a:t>1</a:t>
            </a:r>
            <a:r>
              <a:rPr lang="ja-JP" altLang="en-US" sz="1600">
                <a:solidFill>
                  <a:srgbClr val="FF0000"/>
                </a:solidFill>
              </a:rPr>
              <a:t>なので位置合せパターンはない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ja-JP" altLang="en-US" dirty="0"/>
              <a:t>型番</a:t>
            </a:r>
          </a:p>
        </p:txBody>
      </p:sp>
      <p:graphicFrame>
        <p:nvGraphicFramePr>
          <p:cNvPr id="251908" name="Group 4"/>
          <p:cNvGraphicFramePr>
            <a:graphicFrameLocks noGrp="1"/>
          </p:cNvGraphicFramePr>
          <p:nvPr>
            <p:ph type="tbl" idx="1"/>
            <p:extLst>
              <p:ext uri="{D42A27DB-BD31-4B8C-83A1-F6EECF244321}">
                <p14:modId xmlns:p14="http://schemas.microsoft.com/office/powerpoint/2010/main" val="521734439"/>
              </p:ext>
            </p:extLst>
          </p:nvPr>
        </p:nvGraphicFramePr>
        <p:xfrm>
          <a:off x="457200" y="1485900"/>
          <a:ext cx="7889875" cy="4598806"/>
        </p:xfrm>
        <a:graphic>
          <a:graphicData uri="http://schemas.openxmlformats.org/drawingml/2006/table">
            <a:tbl>
              <a:tblPr/>
              <a:tblGrid>
                <a:gridCol w="159385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152525">
                  <a:extLst>
                    <a:ext uri="{9D8B030D-6E8A-4147-A177-3AD203B41FA5}">
                      <a16:colId xmlns:a16="http://schemas.microsoft.com/office/drawing/2014/main" val="20004"/>
                    </a:ext>
                  </a:extLst>
                </a:gridCol>
                <a:gridCol w="1162050">
                  <a:extLst>
                    <a:ext uri="{9D8B030D-6E8A-4147-A177-3AD203B41FA5}">
                      <a16:colId xmlns:a16="http://schemas.microsoft.com/office/drawing/2014/main" val="20005"/>
                    </a:ext>
                  </a:extLst>
                </a:gridCol>
              </a:tblGrid>
              <a:tr h="48895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型番</a:t>
                      </a:r>
                    </a:p>
                  </a:txBody>
                  <a:tcPr marL="90000" marR="90000" marT="46800" marB="46800"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誤り訂正レベル</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数字</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英数字</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8</a:t>
                      </a: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ビット</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漢字</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4650">
                <a:tc rowSpan="4">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21×21</a:t>
                      </a:r>
                      <a:r>
                        <a:rPr kumimoji="1"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L</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41</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25</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17</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10</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336550">
                <a:tc vMerge="1">
                  <a:txBody>
                    <a:bodyPr/>
                    <a:lstStyle/>
                    <a:p>
                      <a:endParaRPr kumimoji="1" lang="ja-JP" altLang="en-US"/>
                    </a:p>
                  </a:txBody>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M</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34</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20</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14</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8</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00038">
                <a:tc vMerge="1">
                  <a:txBody>
                    <a:bodyPr/>
                    <a:lstStyle/>
                    <a:p>
                      <a:endParaRPr kumimoji="1" lang="ja-JP" altLang="en-US"/>
                    </a:p>
                  </a:txBody>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27</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16</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11</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7</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263525">
                <a:tc vMerge="1">
                  <a:txBody>
                    <a:bodyPr/>
                    <a:lstStyle/>
                    <a:p>
                      <a:endParaRPr kumimoji="1" lang="ja-JP" altLang="en-US"/>
                    </a:p>
                  </a:txBody>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17</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10</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7</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51435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7175">
                <a:tc rowSpan="4">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40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r>
                        <a:rPr kumimoji="0"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177×177</a:t>
                      </a:r>
                      <a:r>
                        <a:rPr kumimoji="0"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7089</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4296</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2953</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1817</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2100">
                <a:tc vMerge="1">
                  <a:txBody>
                    <a:bodyPr/>
                    <a:lstStyle/>
                    <a:p>
                      <a:endParaRPr kumimoji="1" lang="ja-JP" altLang="en-US"/>
                    </a:p>
                  </a:txBody>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M</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5596</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3391</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2331</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1435</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7800">
                <a:tc vMerge="1">
                  <a:txBody>
                    <a:bodyPr/>
                    <a:lstStyle/>
                    <a:p>
                      <a:endParaRPr kumimoji="1" lang="ja-JP" altLang="en-US"/>
                    </a:p>
                  </a:txBody>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3993</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2420</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1663</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1024</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7800">
                <a:tc vMerge="1">
                  <a:txBody>
                    <a:bodyPr/>
                    <a:lstStyle/>
                    <a:p>
                      <a:endParaRPr kumimoji="1" lang="ja-JP" altLang="en-US"/>
                    </a:p>
                  </a:txBody>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3057</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1852</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1273</a:t>
                      </a:r>
                    </a:p>
                  </a:txBody>
                  <a:tcPr marL="90000" marR="90000" marT="46800" marB="4680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784</a:t>
                      </a:r>
                    </a:p>
                  </a:txBody>
                  <a:tcPr marL="90000" marR="90000" marT="46800" marB="46800"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ja-JP" altLang="en-US"/>
              <a:t>タイミングパターン</a:t>
            </a:r>
          </a:p>
        </p:txBody>
      </p:sp>
      <p:pic>
        <p:nvPicPr>
          <p:cNvPr id="229379" name="Picture 3" descr="qrcodeM053V07_6_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1985963"/>
            <a:ext cx="40386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9380" name="Rectangle 4"/>
          <p:cNvSpPr>
            <a:spLocks noGrp="1" noChangeArrowheads="1"/>
          </p:cNvSpPr>
          <p:nvPr>
            <p:ph type="body" sz="half" idx="2"/>
          </p:nvPr>
        </p:nvSpPr>
        <p:spPr>
          <a:xfrm>
            <a:off x="4648200" y="2852738"/>
            <a:ext cx="4038600" cy="2303462"/>
          </a:xfrm>
        </p:spPr>
        <p:txBody>
          <a:bodyPr/>
          <a:lstStyle/>
          <a:p>
            <a:r>
              <a:rPr lang="ja-JP" altLang="en-US" sz="2800"/>
              <a:t>密度が決まる</a:t>
            </a:r>
          </a:p>
          <a:p>
            <a:r>
              <a:rPr lang="ja-JP" altLang="en-US" sz="2800"/>
              <a:t>型番が決まる</a:t>
            </a:r>
          </a:p>
          <a:p>
            <a:r>
              <a:rPr lang="ja-JP" altLang="en-US" sz="2800"/>
              <a:t>モジュール（セル）の位置が決まる</a:t>
            </a:r>
          </a:p>
        </p:txBody>
      </p:sp>
    </p:spTree>
    <p:extLst>
      <p:ext uri="{BB962C8B-B14F-4D97-AF65-F5344CB8AC3E}">
        <p14:creationId xmlns:p14="http://schemas.microsoft.com/office/powerpoint/2010/main" val="1974959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ja-JP" altLang="en-US" dirty="0"/>
              <a:t>誤り訂正レベル</a:t>
            </a:r>
          </a:p>
        </p:txBody>
      </p:sp>
      <p:graphicFrame>
        <p:nvGraphicFramePr>
          <p:cNvPr id="247811" name="Group 3"/>
          <p:cNvGraphicFramePr>
            <a:graphicFrameLocks noGrp="1"/>
          </p:cNvGraphicFramePr>
          <p:nvPr>
            <p:ph type="tbl" idx="1"/>
            <p:extLst>
              <p:ext uri="{D42A27DB-BD31-4B8C-83A1-F6EECF244321}">
                <p14:modId xmlns:p14="http://schemas.microsoft.com/office/powerpoint/2010/main" val="2425536664"/>
              </p:ext>
            </p:extLst>
          </p:nvPr>
        </p:nvGraphicFramePr>
        <p:xfrm>
          <a:off x="612962" y="1908174"/>
          <a:ext cx="7918077" cy="3041651"/>
        </p:xfrm>
        <a:graphic>
          <a:graphicData uri="http://schemas.openxmlformats.org/drawingml/2006/table">
            <a:tbl>
              <a:tblPr/>
              <a:tblGrid>
                <a:gridCol w="2639359">
                  <a:extLst>
                    <a:ext uri="{9D8B030D-6E8A-4147-A177-3AD203B41FA5}">
                      <a16:colId xmlns:a16="http://schemas.microsoft.com/office/drawing/2014/main" val="20000"/>
                    </a:ext>
                  </a:extLst>
                </a:gridCol>
                <a:gridCol w="2639359">
                  <a:extLst>
                    <a:ext uri="{9D8B030D-6E8A-4147-A177-3AD203B41FA5}">
                      <a16:colId xmlns:a16="http://schemas.microsoft.com/office/drawing/2014/main" val="1540765229"/>
                    </a:ext>
                  </a:extLst>
                </a:gridCol>
                <a:gridCol w="2639359">
                  <a:extLst>
                    <a:ext uri="{9D8B030D-6E8A-4147-A177-3AD203B41FA5}">
                      <a16:colId xmlns:a16="http://schemas.microsoft.com/office/drawing/2014/main" val="20001"/>
                    </a:ext>
                  </a:extLst>
                </a:gridCol>
              </a:tblGrid>
              <a:tr h="60801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誤り訂正レベル</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復元能力（％）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意味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L</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01</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Low</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（低）</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06425">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M</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00</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Middle</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（中）</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Q</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11</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Quarter</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1/4</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H</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10</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High</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（高）</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7831" name="Text Box 23"/>
          <p:cNvSpPr txBox="1">
            <a:spLocks noChangeArrowheads="1"/>
          </p:cNvSpPr>
          <p:nvPr/>
        </p:nvSpPr>
        <p:spPr bwMode="auto">
          <a:xfrm>
            <a:off x="395288" y="5911850"/>
            <a:ext cx="8350250"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a:t>復元能力は全体の長さ（データ＋誤り訂正コード語）に対する復元能力である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ja-JP" altLang="en-US" dirty="0"/>
              <a:t>マスクパターン（マスク処理）</a:t>
            </a:r>
          </a:p>
        </p:txBody>
      </p:sp>
      <p:pic>
        <p:nvPicPr>
          <p:cNvPr id="270339" name="Picture 3" descr="qrcode型番１の構造_12_マスク処理_0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4463" y="1681163"/>
            <a:ext cx="4437062" cy="4437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0344" name="Text Box 8"/>
          <p:cNvSpPr txBox="1">
            <a:spLocks noChangeArrowheads="1"/>
          </p:cNvSpPr>
          <p:nvPr/>
        </p:nvSpPr>
        <p:spPr bwMode="auto">
          <a:xfrm>
            <a:off x="4479925" y="1557338"/>
            <a:ext cx="43402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dirty="0"/>
              <a:t>マスク処理はデータおよび誤り訂正コード語の領域に排他的論理和の演算を施すことで行なわれる</a:t>
            </a:r>
          </a:p>
          <a:p>
            <a:endParaRPr lang="ja-JP" altLang="en-US" sz="2400" dirty="0"/>
          </a:p>
          <a:p>
            <a:r>
              <a:rPr lang="ja-JP" altLang="en-US" sz="2400" dirty="0"/>
              <a:t>マスクは</a:t>
            </a:r>
            <a:r>
              <a:rPr lang="en-US" altLang="ja-JP" sz="2400" dirty="0"/>
              <a:t>8</a:t>
            </a:r>
            <a:r>
              <a:rPr lang="ja-JP" altLang="en-US" sz="2400" dirty="0"/>
              <a:t>種類あり、評価基準にしたがって減点法で採点され、一番得点の高いマスク処理が施される</a:t>
            </a:r>
          </a:p>
          <a:p>
            <a:endParaRPr lang="ja-JP" altLang="en-US" sz="2400" dirty="0"/>
          </a:p>
          <a:p>
            <a:r>
              <a:rPr lang="ja-JP" altLang="en-US" sz="2400" dirty="0"/>
              <a:t>・黒と白の比が</a:t>
            </a:r>
            <a:r>
              <a:rPr lang="en-US" altLang="ja-JP" sz="2400" dirty="0"/>
              <a:t>1:1</a:t>
            </a:r>
            <a:endParaRPr lang="ja-JP" altLang="en-US" sz="2400" dirty="0"/>
          </a:p>
          <a:p>
            <a:r>
              <a:rPr lang="ja-JP" altLang="en-US" sz="2400" dirty="0"/>
              <a:t>・特殊なパターンの出現を抑える</a:t>
            </a:r>
          </a:p>
          <a:p>
            <a:r>
              <a:rPr lang="ja-JP" altLang="en-US" sz="2400" dirty="0"/>
              <a:t>・黒（白）の連続配置を抑える</a:t>
            </a:r>
          </a:p>
        </p:txBody>
      </p:sp>
      <p:sp>
        <p:nvSpPr>
          <p:cNvPr id="270345" name="Text Box 9"/>
          <p:cNvSpPr txBox="1">
            <a:spLocks noChangeArrowheads="1"/>
          </p:cNvSpPr>
          <p:nvPr/>
        </p:nvSpPr>
        <p:spPr bwMode="auto">
          <a:xfrm>
            <a:off x="455613" y="5984875"/>
            <a:ext cx="3579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マスクパターン：</a:t>
            </a:r>
            <a:r>
              <a:rPr lang="en-US" altLang="ja-JP" dirty="0"/>
              <a:t>000</a:t>
            </a:r>
            <a:r>
              <a:rPr lang="ja-JP" altLang="en-US" dirty="0"/>
              <a:t>（市松模様）</a:t>
            </a:r>
          </a:p>
        </p:txBody>
      </p:sp>
    </p:spTree>
    <p:extLst>
      <p:ext uri="{BB962C8B-B14F-4D97-AF65-F5344CB8AC3E}">
        <p14:creationId xmlns:p14="http://schemas.microsoft.com/office/powerpoint/2010/main" val="227321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ja-JP" altLang="en-US" dirty="0"/>
              <a:t>モード指示子（データの種類）</a:t>
            </a:r>
          </a:p>
        </p:txBody>
      </p:sp>
      <p:sp>
        <p:nvSpPr>
          <p:cNvPr id="157699" name="Text Box 3"/>
          <p:cNvSpPr txBox="1">
            <a:spLocks noChangeArrowheads="1"/>
          </p:cNvSpPr>
          <p:nvPr/>
        </p:nvSpPr>
        <p:spPr bwMode="auto">
          <a:xfrm>
            <a:off x="468313" y="1557338"/>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ja-JP" sz="2400"/>
              <a:t>QR</a:t>
            </a:r>
            <a:r>
              <a:rPr kumimoji="0" lang="ja-JP" altLang="en-US" sz="2400"/>
              <a:t>コードで扱える主なデータの種類は以下のとおりである。</a:t>
            </a:r>
            <a:endParaRPr lang="ja-JP" altLang="en-US" sz="2400"/>
          </a:p>
        </p:txBody>
      </p:sp>
      <p:sp>
        <p:nvSpPr>
          <p:cNvPr id="157700" name="Rectangle 4"/>
          <p:cNvSpPr>
            <a:spLocks noGrp="1" noChangeArrowheads="1"/>
          </p:cNvSpPr>
          <p:nvPr>
            <p:ph type="body" idx="1"/>
          </p:nvPr>
        </p:nvSpPr>
        <p:spPr>
          <a:xfrm>
            <a:off x="457200" y="2276475"/>
            <a:ext cx="8291513" cy="4581525"/>
          </a:xfrm>
          <a:noFill/>
          <a:ln/>
        </p:spPr>
        <p:txBody>
          <a:bodyPr/>
          <a:lstStyle/>
          <a:p>
            <a:pPr>
              <a:lnSpc>
                <a:spcPct val="80000"/>
              </a:lnSpc>
            </a:pPr>
            <a:r>
              <a:rPr lang="ja-JP" altLang="en-US" sz="2800" dirty="0"/>
              <a:t>数字</a:t>
            </a:r>
            <a:r>
              <a:rPr lang="ja-JP" altLang="en-US" sz="2000" dirty="0"/>
              <a:t>（モード指示子：</a:t>
            </a:r>
            <a:r>
              <a:rPr lang="en-US" altLang="ja-JP" sz="2000" dirty="0"/>
              <a:t>0001</a:t>
            </a:r>
            <a:r>
              <a:rPr lang="ja-JP" altLang="en-US" sz="2000" dirty="0"/>
              <a:t>）</a:t>
            </a:r>
            <a:br>
              <a:rPr lang="en-US" altLang="ja-JP" sz="2800" dirty="0"/>
            </a:br>
            <a:r>
              <a:rPr lang="ja-JP" altLang="en-US" sz="2800" dirty="0"/>
              <a:t>　</a:t>
            </a:r>
            <a:r>
              <a:rPr lang="en-US" altLang="ja-JP" sz="2400" dirty="0">
                <a:latin typeface="ＭＳ ゴシック" panose="020B0609070205080204" pitchFamily="49" charset="-128"/>
                <a:ea typeface="ＭＳ ゴシック" panose="020B0609070205080204" pitchFamily="49" charset="-128"/>
              </a:rPr>
              <a:t>0</a:t>
            </a:r>
            <a:r>
              <a:rPr lang="ja-JP" altLang="en-US" sz="2400" dirty="0"/>
              <a:t>～</a:t>
            </a:r>
            <a:r>
              <a:rPr lang="en-US" altLang="ja-JP" sz="2400" dirty="0">
                <a:latin typeface="ＭＳ ゴシック" panose="020B0609070205080204" pitchFamily="49" charset="-128"/>
                <a:ea typeface="ＭＳ ゴシック" panose="020B0609070205080204" pitchFamily="49" charset="-128"/>
              </a:rPr>
              <a:t>9</a:t>
            </a:r>
            <a:r>
              <a:rPr lang="ja-JP" altLang="en-US" sz="2400" dirty="0"/>
              <a:t>（数字）</a:t>
            </a:r>
          </a:p>
          <a:p>
            <a:pPr>
              <a:lnSpc>
                <a:spcPct val="80000"/>
              </a:lnSpc>
            </a:pPr>
            <a:r>
              <a:rPr lang="ja-JP" altLang="en-US" sz="2800" dirty="0"/>
              <a:t>英数字</a:t>
            </a:r>
            <a:r>
              <a:rPr lang="ja-JP" altLang="en-US" sz="2000" dirty="0"/>
              <a:t>（モード指示子： </a:t>
            </a:r>
            <a:r>
              <a:rPr lang="en-US" altLang="ja-JP" sz="2000" dirty="0"/>
              <a:t>0010</a:t>
            </a:r>
            <a:r>
              <a:rPr lang="ja-JP" altLang="en-US" sz="2000" dirty="0"/>
              <a:t>）</a:t>
            </a:r>
            <a:br>
              <a:rPr lang="en-US" altLang="ja-JP" sz="2800" dirty="0"/>
            </a:br>
            <a:r>
              <a:rPr lang="ja-JP" altLang="en-US" sz="2800" dirty="0"/>
              <a:t>　</a:t>
            </a:r>
            <a:r>
              <a:rPr lang="en-US" altLang="ja-JP" sz="2400" dirty="0">
                <a:latin typeface="ＭＳ ゴシック" panose="020B0609070205080204" pitchFamily="49" charset="-128"/>
                <a:ea typeface="ＭＳ ゴシック" panose="020B0609070205080204" pitchFamily="49" charset="-128"/>
              </a:rPr>
              <a:t>0</a:t>
            </a:r>
            <a:r>
              <a:rPr lang="ja-JP" altLang="en-US" sz="2400" dirty="0"/>
              <a:t>～</a:t>
            </a:r>
            <a:r>
              <a:rPr lang="en-US" altLang="ja-JP" sz="2400" dirty="0">
                <a:latin typeface="ＭＳ ゴシック" panose="020B0609070205080204" pitchFamily="49" charset="-128"/>
                <a:ea typeface="ＭＳ ゴシック" panose="020B0609070205080204" pitchFamily="49" charset="-128"/>
              </a:rPr>
              <a:t>9</a:t>
            </a:r>
            <a:r>
              <a:rPr lang="ja-JP" altLang="en-US" sz="2400" dirty="0"/>
              <a:t>（数字）</a:t>
            </a:r>
            <a:r>
              <a:rPr lang="en-US" altLang="ja-JP" sz="2400" dirty="0"/>
              <a:t>,</a:t>
            </a:r>
            <a:r>
              <a:rPr lang="en-US" altLang="ja-JP" sz="2400" dirty="0">
                <a:latin typeface="ＭＳ ゴシック" panose="020B0609070205080204" pitchFamily="49" charset="-128"/>
                <a:ea typeface="ＭＳ ゴシック" panose="020B0609070205080204" pitchFamily="49" charset="-128"/>
              </a:rPr>
              <a:t>A</a:t>
            </a:r>
            <a:r>
              <a:rPr lang="ja-JP" altLang="en-US" sz="2400" dirty="0"/>
              <a:t>～</a:t>
            </a:r>
            <a:r>
              <a:rPr lang="en-US" altLang="ja-JP" sz="2400" dirty="0">
                <a:latin typeface="ＭＳ ゴシック" panose="020B0609070205080204" pitchFamily="49" charset="-128"/>
                <a:ea typeface="ＭＳ ゴシック" panose="020B0609070205080204" pitchFamily="49" charset="-128"/>
              </a:rPr>
              <a:t>Z</a:t>
            </a:r>
            <a:r>
              <a:rPr lang="ja-JP" altLang="en-US" sz="2400" dirty="0"/>
              <a:t>（アルファベット大文字）</a:t>
            </a:r>
            <a:br>
              <a:rPr lang="ja-JP" altLang="en-US" sz="2400" dirty="0"/>
            </a:br>
            <a:r>
              <a:rPr lang="ja-JP" altLang="en-US" sz="2400" dirty="0"/>
              <a:t>　スペース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p>
          <a:p>
            <a:pPr>
              <a:lnSpc>
                <a:spcPct val="80000"/>
              </a:lnSpc>
            </a:pPr>
            <a:r>
              <a:rPr lang="en-US" altLang="ja-JP" sz="2800" dirty="0"/>
              <a:t>8</a:t>
            </a:r>
            <a:r>
              <a:rPr lang="ja-JP" altLang="en-US" sz="2800" dirty="0"/>
              <a:t>ビットバイト</a:t>
            </a:r>
            <a:r>
              <a:rPr lang="ja-JP" altLang="en-US" sz="2000" dirty="0"/>
              <a:t>（モード指示子： </a:t>
            </a:r>
            <a:r>
              <a:rPr lang="en-US" altLang="ja-JP" sz="2000" dirty="0"/>
              <a:t>0100</a:t>
            </a:r>
            <a:r>
              <a:rPr lang="ja-JP" altLang="en-US" sz="2000" dirty="0"/>
              <a:t>）</a:t>
            </a:r>
            <a:br>
              <a:rPr lang="ja-JP" altLang="en-US" sz="2800" dirty="0"/>
            </a:br>
            <a:r>
              <a:rPr lang="ja-JP" altLang="en-US" sz="2800" dirty="0"/>
              <a:t>　</a:t>
            </a:r>
            <a:r>
              <a:rPr lang="en-US" altLang="ja-JP" sz="2400" dirty="0">
                <a:latin typeface="ＭＳ ゴシック" panose="020B0609070205080204" pitchFamily="49" charset="-128"/>
                <a:ea typeface="ＭＳ ゴシック" panose="020B0609070205080204" pitchFamily="49" charset="-128"/>
              </a:rPr>
              <a:t>00</a:t>
            </a:r>
            <a:r>
              <a:rPr lang="en-US" altLang="ja-JP" sz="2400" baseline="-25000" dirty="0"/>
              <a:t>16</a:t>
            </a:r>
            <a:r>
              <a:rPr lang="ja-JP" altLang="en-US" sz="2400" dirty="0"/>
              <a:t>～</a:t>
            </a:r>
            <a:r>
              <a:rPr lang="en-US" altLang="ja-JP" sz="2400" dirty="0">
                <a:latin typeface="ＭＳ ゴシック" panose="020B0609070205080204" pitchFamily="49" charset="-128"/>
                <a:ea typeface="ＭＳ ゴシック" panose="020B0609070205080204" pitchFamily="49" charset="-128"/>
              </a:rPr>
              <a:t>FF</a:t>
            </a:r>
            <a:r>
              <a:rPr lang="en-US" altLang="ja-JP" sz="2400" baseline="-25000" dirty="0"/>
              <a:t>16</a:t>
            </a:r>
            <a:br>
              <a:rPr lang="ja-JP" altLang="en-US" sz="2800" dirty="0"/>
            </a:br>
            <a:r>
              <a:rPr lang="ja-JP" altLang="en-US" sz="2800" dirty="0"/>
              <a:t>　 </a:t>
            </a:r>
            <a:r>
              <a:rPr lang="ja-JP" altLang="en-US" sz="1800" dirty="0"/>
              <a:t>＊</a:t>
            </a:r>
            <a:r>
              <a:rPr lang="en-US" altLang="ja-JP" sz="1800" dirty="0"/>
              <a:t>ASCII</a:t>
            </a:r>
            <a:r>
              <a:rPr lang="ja-JP" altLang="en-US" sz="1800" dirty="0"/>
              <a:t>コード（制御キャラクタ</a:t>
            </a:r>
            <a:r>
              <a:rPr lang="en-US" altLang="ja-JP" sz="1800" dirty="0"/>
              <a:t>,</a:t>
            </a:r>
            <a:r>
              <a:rPr lang="ja-JP" altLang="en-US" sz="1800" dirty="0"/>
              <a:t>アルファベット</a:t>
            </a:r>
            <a:r>
              <a:rPr lang="en-US" altLang="ja-JP" sz="1800" dirty="0"/>
              <a:t>,</a:t>
            </a:r>
            <a:r>
              <a:rPr lang="ja-JP" altLang="en-US" sz="1800" dirty="0"/>
              <a:t>半角カタカナなど）</a:t>
            </a:r>
          </a:p>
          <a:p>
            <a:pPr>
              <a:lnSpc>
                <a:spcPct val="80000"/>
              </a:lnSpc>
            </a:pPr>
            <a:r>
              <a:rPr lang="ja-JP" altLang="en-US" sz="2800" dirty="0"/>
              <a:t>漢字</a:t>
            </a:r>
            <a:r>
              <a:rPr lang="ja-JP" altLang="en-US" sz="2000" dirty="0"/>
              <a:t>（モード指示子： </a:t>
            </a:r>
            <a:r>
              <a:rPr lang="en-US" altLang="ja-JP" sz="2000" dirty="0"/>
              <a:t>1000</a:t>
            </a:r>
            <a:r>
              <a:rPr lang="ja-JP" altLang="en-US" sz="2000" dirty="0"/>
              <a:t>）</a:t>
            </a:r>
            <a:br>
              <a:rPr lang="en-US" altLang="ja-JP" sz="2800" dirty="0"/>
            </a:br>
            <a:r>
              <a:rPr lang="ja-JP" altLang="en-US" sz="2800" dirty="0"/>
              <a:t>　</a:t>
            </a:r>
            <a:r>
              <a:rPr lang="en-US" altLang="ja-JP" sz="2400" dirty="0">
                <a:latin typeface="ＭＳ ゴシック" panose="020B0609070205080204" pitchFamily="49" charset="-128"/>
                <a:ea typeface="ＭＳ ゴシック" panose="020B0609070205080204" pitchFamily="49" charset="-128"/>
              </a:rPr>
              <a:t>8140</a:t>
            </a:r>
            <a:r>
              <a:rPr lang="en-US" altLang="ja-JP" sz="2400" baseline="-25000" dirty="0"/>
              <a:t>16</a:t>
            </a:r>
            <a:r>
              <a:rPr lang="ja-JP" altLang="en-US" sz="2400" dirty="0"/>
              <a:t>（“　”）～</a:t>
            </a:r>
            <a:r>
              <a:rPr lang="en-US" altLang="ja-JP" sz="2400" dirty="0">
                <a:latin typeface="ＭＳ ゴシック" panose="020B0609070205080204" pitchFamily="49" charset="-128"/>
                <a:ea typeface="ＭＳ ゴシック" panose="020B0609070205080204" pitchFamily="49" charset="-128"/>
              </a:rPr>
              <a:t>9FFC</a:t>
            </a:r>
            <a:r>
              <a:rPr lang="en-US" altLang="ja-JP" sz="2400" baseline="-25000" dirty="0"/>
              <a:t>16</a:t>
            </a:r>
            <a:r>
              <a:rPr lang="ja-JP" altLang="en-US" sz="2400" dirty="0"/>
              <a:t>（“條”）</a:t>
            </a:r>
            <a:br>
              <a:rPr lang="ja-JP" altLang="en-US" sz="2400" dirty="0"/>
            </a:br>
            <a:r>
              <a:rPr lang="ja-JP" altLang="en-US" sz="2400" dirty="0"/>
              <a:t>　</a:t>
            </a:r>
            <a:r>
              <a:rPr lang="en-US" altLang="ja-JP" sz="2400" dirty="0">
                <a:latin typeface="ＭＳ ゴシック" panose="020B0609070205080204" pitchFamily="49" charset="-128"/>
                <a:ea typeface="ＭＳ ゴシック" panose="020B0609070205080204" pitchFamily="49" charset="-128"/>
              </a:rPr>
              <a:t>E046</a:t>
            </a:r>
            <a:r>
              <a:rPr lang="en-US" altLang="ja-JP" sz="2400" baseline="-25000" dirty="0"/>
              <a:t>16</a:t>
            </a:r>
            <a:r>
              <a:rPr lang="ja-JP" altLang="en-US" sz="2400" dirty="0"/>
              <a:t>（“澁”）～</a:t>
            </a:r>
            <a:r>
              <a:rPr lang="en-US" altLang="ja-JP" sz="2400" dirty="0">
                <a:latin typeface="ＭＳ ゴシック" panose="020B0609070205080204" pitchFamily="49" charset="-128"/>
                <a:ea typeface="ＭＳ ゴシック" panose="020B0609070205080204" pitchFamily="49" charset="-128"/>
              </a:rPr>
              <a:t>EAA4</a:t>
            </a:r>
            <a:r>
              <a:rPr lang="en-US" altLang="ja-JP" sz="2400" baseline="-25000" dirty="0"/>
              <a:t>16</a:t>
            </a:r>
            <a:r>
              <a:rPr lang="ja-JP" altLang="en-US" sz="2400" dirty="0"/>
              <a:t>（“熙”）</a:t>
            </a:r>
            <a:br>
              <a:rPr lang="ja-JP" altLang="en-US" sz="2800" dirty="0"/>
            </a:br>
            <a:r>
              <a:rPr lang="ja-JP" altLang="en-US" sz="2800" dirty="0"/>
              <a:t> 　</a:t>
            </a:r>
            <a:r>
              <a:rPr lang="ja-JP" altLang="en-US" sz="1800" dirty="0"/>
              <a:t>＊シフト</a:t>
            </a:r>
            <a:r>
              <a:rPr lang="en-US" altLang="ja-JP" sz="1800" dirty="0"/>
              <a:t>JIS</a:t>
            </a:r>
            <a:r>
              <a:rPr lang="ja-JP" altLang="en-US" sz="1800" dirty="0"/>
              <a:t>コード</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kumimoji="0" lang="en-US" altLang="ja-JP"/>
              <a:t>QR</a:t>
            </a:r>
            <a:r>
              <a:rPr kumimoji="0" lang="ja-JP" altLang="en-US"/>
              <a:t>コードのデ</a:t>
            </a:r>
            <a:r>
              <a:rPr lang="ja-JP" altLang="en-US"/>
              <a:t>ータ構造</a:t>
            </a:r>
          </a:p>
        </p:txBody>
      </p:sp>
      <p:grpSp>
        <p:nvGrpSpPr>
          <p:cNvPr id="159747" name="Group 3"/>
          <p:cNvGrpSpPr>
            <a:grpSpLocks/>
          </p:cNvGrpSpPr>
          <p:nvPr/>
        </p:nvGrpSpPr>
        <p:grpSpPr bwMode="auto">
          <a:xfrm>
            <a:off x="755650" y="1557338"/>
            <a:ext cx="6861175" cy="406400"/>
            <a:chOff x="476" y="1269"/>
            <a:chExt cx="4322" cy="256"/>
          </a:xfrm>
        </p:grpSpPr>
        <p:sp>
          <p:nvSpPr>
            <p:cNvPr id="159748" name="Text Box 4"/>
            <p:cNvSpPr txBox="1">
              <a:spLocks noChangeArrowheads="1"/>
            </p:cNvSpPr>
            <p:nvPr/>
          </p:nvSpPr>
          <p:spPr bwMode="auto">
            <a:xfrm>
              <a:off x="476" y="1269"/>
              <a:ext cx="1013" cy="256"/>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モード指示子</a:t>
              </a:r>
            </a:p>
          </p:txBody>
        </p:sp>
        <p:sp>
          <p:nvSpPr>
            <p:cNvPr id="159749" name="Text Box 5"/>
            <p:cNvSpPr txBox="1">
              <a:spLocks noChangeArrowheads="1"/>
            </p:cNvSpPr>
            <p:nvPr/>
          </p:nvSpPr>
          <p:spPr bwMode="auto">
            <a:xfrm>
              <a:off x="1467" y="1269"/>
              <a:ext cx="602" cy="256"/>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文字数</a:t>
              </a:r>
            </a:p>
          </p:txBody>
        </p:sp>
        <p:sp>
          <p:nvSpPr>
            <p:cNvPr id="159750" name="Text Box 6"/>
            <p:cNvSpPr txBox="1">
              <a:spLocks noChangeArrowheads="1"/>
            </p:cNvSpPr>
            <p:nvPr/>
          </p:nvSpPr>
          <p:spPr bwMode="auto">
            <a:xfrm>
              <a:off x="2064" y="1269"/>
              <a:ext cx="2734" cy="256"/>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ja-JP" altLang="en-US"/>
                <a:t>データ（情報）</a:t>
              </a:r>
            </a:p>
          </p:txBody>
        </p:sp>
      </p:grpSp>
      <p:grpSp>
        <p:nvGrpSpPr>
          <p:cNvPr id="159751" name="Group 7"/>
          <p:cNvGrpSpPr>
            <a:grpSpLocks/>
          </p:cNvGrpSpPr>
          <p:nvPr/>
        </p:nvGrpSpPr>
        <p:grpSpPr bwMode="auto">
          <a:xfrm>
            <a:off x="755650" y="2709863"/>
            <a:ext cx="5761038" cy="406400"/>
            <a:chOff x="476" y="1995"/>
            <a:chExt cx="3629" cy="256"/>
          </a:xfrm>
        </p:grpSpPr>
        <p:sp>
          <p:nvSpPr>
            <p:cNvPr id="159752" name="Text Box 8"/>
            <p:cNvSpPr txBox="1">
              <a:spLocks noChangeArrowheads="1"/>
            </p:cNvSpPr>
            <p:nvPr/>
          </p:nvSpPr>
          <p:spPr bwMode="auto">
            <a:xfrm>
              <a:off x="476" y="1995"/>
              <a:ext cx="1013" cy="256"/>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モード指示子</a:t>
              </a:r>
            </a:p>
          </p:txBody>
        </p:sp>
        <p:sp>
          <p:nvSpPr>
            <p:cNvPr id="159753" name="Text Box 9"/>
            <p:cNvSpPr txBox="1">
              <a:spLocks noChangeArrowheads="1"/>
            </p:cNvSpPr>
            <p:nvPr/>
          </p:nvSpPr>
          <p:spPr bwMode="auto">
            <a:xfrm>
              <a:off x="1467" y="1995"/>
              <a:ext cx="602" cy="256"/>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文字数</a:t>
              </a:r>
            </a:p>
          </p:txBody>
        </p:sp>
        <p:sp>
          <p:nvSpPr>
            <p:cNvPr id="159754" name="Text Box 10"/>
            <p:cNvSpPr txBox="1">
              <a:spLocks noChangeArrowheads="1"/>
            </p:cNvSpPr>
            <p:nvPr/>
          </p:nvSpPr>
          <p:spPr bwMode="auto">
            <a:xfrm>
              <a:off x="2064" y="1995"/>
              <a:ext cx="2041" cy="256"/>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ja-JP" altLang="en-US"/>
                <a:t>データ（情報）</a:t>
              </a:r>
            </a:p>
          </p:txBody>
        </p:sp>
      </p:grpSp>
      <p:grpSp>
        <p:nvGrpSpPr>
          <p:cNvPr id="159755" name="Group 11"/>
          <p:cNvGrpSpPr>
            <a:grpSpLocks/>
          </p:cNvGrpSpPr>
          <p:nvPr/>
        </p:nvGrpSpPr>
        <p:grpSpPr bwMode="auto">
          <a:xfrm>
            <a:off x="755650" y="3860800"/>
            <a:ext cx="7777163" cy="406400"/>
            <a:chOff x="476" y="2720"/>
            <a:chExt cx="4899" cy="256"/>
          </a:xfrm>
        </p:grpSpPr>
        <p:sp>
          <p:nvSpPr>
            <p:cNvPr id="159756" name="Text Box 12"/>
            <p:cNvSpPr txBox="1">
              <a:spLocks noChangeArrowheads="1"/>
            </p:cNvSpPr>
            <p:nvPr/>
          </p:nvSpPr>
          <p:spPr bwMode="auto">
            <a:xfrm>
              <a:off x="476" y="2720"/>
              <a:ext cx="1013" cy="256"/>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モード指示子</a:t>
              </a:r>
            </a:p>
          </p:txBody>
        </p:sp>
        <p:sp>
          <p:nvSpPr>
            <p:cNvPr id="159757" name="Text Box 13"/>
            <p:cNvSpPr txBox="1">
              <a:spLocks noChangeArrowheads="1"/>
            </p:cNvSpPr>
            <p:nvPr/>
          </p:nvSpPr>
          <p:spPr bwMode="auto">
            <a:xfrm>
              <a:off x="1467" y="2720"/>
              <a:ext cx="602" cy="256"/>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文字数</a:t>
              </a:r>
            </a:p>
          </p:txBody>
        </p:sp>
        <p:sp>
          <p:nvSpPr>
            <p:cNvPr id="159758" name="Text Box 14"/>
            <p:cNvSpPr txBox="1">
              <a:spLocks noChangeArrowheads="1"/>
            </p:cNvSpPr>
            <p:nvPr/>
          </p:nvSpPr>
          <p:spPr bwMode="auto">
            <a:xfrm>
              <a:off x="2064" y="2720"/>
              <a:ext cx="3311" cy="256"/>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ja-JP" altLang="en-US"/>
                <a:t>データ（情報）</a:t>
              </a:r>
            </a:p>
          </p:txBody>
        </p:sp>
      </p:grpSp>
      <p:grpSp>
        <p:nvGrpSpPr>
          <p:cNvPr id="159759" name="Group 15"/>
          <p:cNvGrpSpPr>
            <a:grpSpLocks/>
          </p:cNvGrpSpPr>
          <p:nvPr/>
        </p:nvGrpSpPr>
        <p:grpSpPr bwMode="auto">
          <a:xfrm>
            <a:off x="755650" y="4986338"/>
            <a:ext cx="4464050" cy="406400"/>
            <a:chOff x="476" y="3430"/>
            <a:chExt cx="2812" cy="256"/>
          </a:xfrm>
        </p:grpSpPr>
        <p:sp>
          <p:nvSpPr>
            <p:cNvPr id="159760" name="Text Box 16"/>
            <p:cNvSpPr txBox="1">
              <a:spLocks noChangeArrowheads="1"/>
            </p:cNvSpPr>
            <p:nvPr/>
          </p:nvSpPr>
          <p:spPr bwMode="auto">
            <a:xfrm>
              <a:off x="476" y="3430"/>
              <a:ext cx="1013" cy="256"/>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モード指示子</a:t>
              </a:r>
            </a:p>
          </p:txBody>
        </p:sp>
        <p:sp>
          <p:nvSpPr>
            <p:cNvPr id="159761" name="Text Box 17"/>
            <p:cNvSpPr txBox="1">
              <a:spLocks noChangeArrowheads="1"/>
            </p:cNvSpPr>
            <p:nvPr/>
          </p:nvSpPr>
          <p:spPr bwMode="auto">
            <a:xfrm>
              <a:off x="1467" y="3430"/>
              <a:ext cx="602" cy="256"/>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文字数</a:t>
              </a:r>
            </a:p>
          </p:txBody>
        </p:sp>
        <p:sp>
          <p:nvSpPr>
            <p:cNvPr id="159762" name="Text Box 18"/>
            <p:cNvSpPr txBox="1">
              <a:spLocks noChangeArrowheads="1"/>
            </p:cNvSpPr>
            <p:nvPr/>
          </p:nvSpPr>
          <p:spPr bwMode="auto">
            <a:xfrm>
              <a:off x="2064" y="3430"/>
              <a:ext cx="1224" cy="256"/>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ja-JP" altLang="en-US"/>
                <a:t>データ（情報）</a:t>
              </a:r>
            </a:p>
          </p:txBody>
        </p:sp>
      </p:grpSp>
      <p:grpSp>
        <p:nvGrpSpPr>
          <p:cNvPr id="159763" name="Group 19"/>
          <p:cNvGrpSpPr>
            <a:grpSpLocks/>
          </p:cNvGrpSpPr>
          <p:nvPr/>
        </p:nvGrpSpPr>
        <p:grpSpPr bwMode="auto">
          <a:xfrm>
            <a:off x="323850" y="1747838"/>
            <a:ext cx="7632700" cy="1152525"/>
            <a:chOff x="204" y="1389"/>
            <a:chExt cx="4808" cy="726"/>
          </a:xfrm>
        </p:grpSpPr>
        <p:sp>
          <p:nvSpPr>
            <p:cNvPr id="159764" name="Line 20"/>
            <p:cNvSpPr>
              <a:spLocks noChangeShapeType="1"/>
            </p:cNvSpPr>
            <p:nvPr/>
          </p:nvSpPr>
          <p:spPr bwMode="auto">
            <a:xfrm>
              <a:off x="4785" y="1389"/>
              <a:ext cx="2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5" name="Line 21"/>
            <p:cNvSpPr>
              <a:spLocks noChangeShapeType="1"/>
            </p:cNvSpPr>
            <p:nvPr/>
          </p:nvSpPr>
          <p:spPr bwMode="auto">
            <a:xfrm>
              <a:off x="5012" y="1389"/>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6" name="Line 22"/>
            <p:cNvSpPr>
              <a:spLocks noChangeShapeType="1"/>
            </p:cNvSpPr>
            <p:nvPr/>
          </p:nvSpPr>
          <p:spPr bwMode="auto">
            <a:xfrm flipH="1">
              <a:off x="204" y="1752"/>
              <a:ext cx="48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7" name="Line 23"/>
            <p:cNvSpPr>
              <a:spLocks noChangeShapeType="1"/>
            </p:cNvSpPr>
            <p:nvPr/>
          </p:nvSpPr>
          <p:spPr bwMode="auto">
            <a:xfrm>
              <a:off x="204" y="2115"/>
              <a:ext cx="27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8" name="Line 24"/>
            <p:cNvSpPr>
              <a:spLocks noChangeShapeType="1"/>
            </p:cNvSpPr>
            <p:nvPr/>
          </p:nvSpPr>
          <p:spPr bwMode="auto">
            <a:xfrm>
              <a:off x="204" y="1752"/>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9769" name="Group 25"/>
          <p:cNvGrpSpPr>
            <a:grpSpLocks/>
          </p:cNvGrpSpPr>
          <p:nvPr/>
        </p:nvGrpSpPr>
        <p:grpSpPr bwMode="auto">
          <a:xfrm>
            <a:off x="323850" y="2898775"/>
            <a:ext cx="6553200" cy="1152525"/>
            <a:chOff x="204" y="2114"/>
            <a:chExt cx="4128" cy="726"/>
          </a:xfrm>
        </p:grpSpPr>
        <p:sp>
          <p:nvSpPr>
            <p:cNvPr id="159770" name="Line 26"/>
            <p:cNvSpPr>
              <a:spLocks noChangeShapeType="1"/>
            </p:cNvSpPr>
            <p:nvPr/>
          </p:nvSpPr>
          <p:spPr bwMode="auto">
            <a:xfrm>
              <a:off x="4105" y="2114"/>
              <a:ext cx="2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1" name="Line 27"/>
            <p:cNvSpPr>
              <a:spLocks noChangeShapeType="1"/>
            </p:cNvSpPr>
            <p:nvPr/>
          </p:nvSpPr>
          <p:spPr bwMode="auto">
            <a:xfrm>
              <a:off x="4332" y="2114"/>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2" name="Line 28"/>
            <p:cNvSpPr>
              <a:spLocks noChangeShapeType="1"/>
            </p:cNvSpPr>
            <p:nvPr/>
          </p:nvSpPr>
          <p:spPr bwMode="auto">
            <a:xfrm flipH="1" flipV="1">
              <a:off x="204" y="2477"/>
              <a:ext cx="4128"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3" name="Line 29"/>
            <p:cNvSpPr>
              <a:spLocks noChangeShapeType="1"/>
            </p:cNvSpPr>
            <p:nvPr/>
          </p:nvSpPr>
          <p:spPr bwMode="auto">
            <a:xfrm>
              <a:off x="204" y="2840"/>
              <a:ext cx="27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4" name="Line 30"/>
            <p:cNvSpPr>
              <a:spLocks noChangeShapeType="1"/>
            </p:cNvSpPr>
            <p:nvPr/>
          </p:nvSpPr>
          <p:spPr bwMode="auto">
            <a:xfrm>
              <a:off x="204" y="2477"/>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9775" name="Group 31"/>
          <p:cNvGrpSpPr>
            <a:grpSpLocks/>
          </p:cNvGrpSpPr>
          <p:nvPr/>
        </p:nvGrpSpPr>
        <p:grpSpPr bwMode="auto">
          <a:xfrm>
            <a:off x="323850" y="4051300"/>
            <a:ext cx="8569325" cy="1152525"/>
            <a:chOff x="204" y="2840"/>
            <a:chExt cx="5398" cy="726"/>
          </a:xfrm>
        </p:grpSpPr>
        <p:sp>
          <p:nvSpPr>
            <p:cNvPr id="159776" name="Line 32"/>
            <p:cNvSpPr>
              <a:spLocks noChangeShapeType="1"/>
            </p:cNvSpPr>
            <p:nvPr/>
          </p:nvSpPr>
          <p:spPr bwMode="auto">
            <a:xfrm>
              <a:off x="5375" y="2840"/>
              <a:ext cx="2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7" name="Line 33"/>
            <p:cNvSpPr>
              <a:spLocks noChangeShapeType="1"/>
            </p:cNvSpPr>
            <p:nvPr/>
          </p:nvSpPr>
          <p:spPr bwMode="auto">
            <a:xfrm>
              <a:off x="5602" y="2840"/>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8" name="Line 34"/>
            <p:cNvSpPr>
              <a:spLocks noChangeShapeType="1"/>
            </p:cNvSpPr>
            <p:nvPr/>
          </p:nvSpPr>
          <p:spPr bwMode="auto">
            <a:xfrm flipH="1">
              <a:off x="204" y="3203"/>
              <a:ext cx="539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9" name="Line 35"/>
            <p:cNvSpPr>
              <a:spLocks noChangeShapeType="1"/>
            </p:cNvSpPr>
            <p:nvPr/>
          </p:nvSpPr>
          <p:spPr bwMode="auto">
            <a:xfrm>
              <a:off x="204" y="3566"/>
              <a:ext cx="27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0" name="Line 36"/>
            <p:cNvSpPr>
              <a:spLocks noChangeShapeType="1"/>
            </p:cNvSpPr>
            <p:nvPr/>
          </p:nvSpPr>
          <p:spPr bwMode="auto">
            <a:xfrm>
              <a:off x="204" y="3203"/>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9781" name="Text Box 37"/>
          <p:cNvSpPr txBox="1">
            <a:spLocks noChangeArrowheads="1"/>
          </p:cNvSpPr>
          <p:nvPr/>
        </p:nvSpPr>
        <p:spPr bwMode="auto">
          <a:xfrm>
            <a:off x="5219700" y="4984750"/>
            <a:ext cx="2433638"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終端パターン（</a:t>
            </a:r>
            <a:r>
              <a:rPr lang="en-US" altLang="ja-JP"/>
              <a:t>0000</a:t>
            </a:r>
            <a:r>
              <a:rPr lang="ja-JP" altLang="en-US"/>
              <a:t>）</a:t>
            </a:r>
          </a:p>
        </p:txBody>
      </p:sp>
      <p:sp>
        <p:nvSpPr>
          <p:cNvPr id="159782" name="Text Box 38"/>
          <p:cNvSpPr txBox="1">
            <a:spLocks noChangeArrowheads="1"/>
          </p:cNvSpPr>
          <p:nvPr/>
        </p:nvSpPr>
        <p:spPr bwMode="auto">
          <a:xfrm>
            <a:off x="938213" y="6176963"/>
            <a:ext cx="7267575" cy="5810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a:solidFill>
                  <a:srgbClr val="FF0000"/>
                </a:solidFill>
              </a:rPr>
              <a:t>＊次に解説するデータ圧縮と合わせて、全体のデータ列の長さが最小となるように基本データ列（モード指示子＋文字数＋データ）に最適化（分割）するのが望ましい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51"/>
                                        </p:tgtEl>
                                        <p:attrNameLst>
                                          <p:attrName>style.visibility</p:attrName>
                                        </p:attrNameLst>
                                      </p:cBhvr>
                                      <p:to>
                                        <p:strVal val="visible"/>
                                      </p:to>
                                    </p:set>
                                    <p:anim calcmode="lin" valueType="num">
                                      <p:cBhvr additive="base">
                                        <p:cTn id="7" dur="500" fill="hold"/>
                                        <p:tgtEl>
                                          <p:spTgt spid="159751"/>
                                        </p:tgtEl>
                                        <p:attrNameLst>
                                          <p:attrName>ppt_x</p:attrName>
                                        </p:attrNameLst>
                                      </p:cBhvr>
                                      <p:tavLst>
                                        <p:tav tm="0">
                                          <p:val>
                                            <p:strVal val="#ppt_x"/>
                                          </p:val>
                                        </p:tav>
                                        <p:tav tm="100000">
                                          <p:val>
                                            <p:strVal val="#ppt_x"/>
                                          </p:val>
                                        </p:tav>
                                      </p:tavLst>
                                    </p:anim>
                                    <p:anim calcmode="lin" valueType="num">
                                      <p:cBhvr additive="base">
                                        <p:cTn id="8" dur="500" fill="hold"/>
                                        <p:tgtEl>
                                          <p:spTgt spid="1597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55"/>
                                        </p:tgtEl>
                                        <p:attrNameLst>
                                          <p:attrName>style.visibility</p:attrName>
                                        </p:attrNameLst>
                                      </p:cBhvr>
                                      <p:to>
                                        <p:strVal val="visible"/>
                                      </p:to>
                                    </p:set>
                                    <p:anim calcmode="lin" valueType="num">
                                      <p:cBhvr additive="base">
                                        <p:cTn id="13" dur="500" fill="hold"/>
                                        <p:tgtEl>
                                          <p:spTgt spid="159755"/>
                                        </p:tgtEl>
                                        <p:attrNameLst>
                                          <p:attrName>ppt_x</p:attrName>
                                        </p:attrNameLst>
                                      </p:cBhvr>
                                      <p:tavLst>
                                        <p:tav tm="0">
                                          <p:val>
                                            <p:strVal val="#ppt_x"/>
                                          </p:val>
                                        </p:tav>
                                        <p:tav tm="100000">
                                          <p:val>
                                            <p:strVal val="#ppt_x"/>
                                          </p:val>
                                        </p:tav>
                                      </p:tavLst>
                                    </p:anim>
                                    <p:anim calcmode="lin" valueType="num">
                                      <p:cBhvr additive="base">
                                        <p:cTn id="14" dur="500" fill="hold"/>
                                        <p:tgtEl>
                                          <p:spTgt spid="1597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759"/>
                                        </p:tgtEl>
                                        <p:attrNameLst>
                                          <p:attrName>style.visibility</p:attrName>
                                        </p:attrNameLst>
                                      </p:cBhvr>
                                      <p:to>
                                        <p:strVal val="visible"/>
                                      </p:to>
                                    </p:set>
                                    <p:anim calcmode="lin" valueType="num">
                                      <p:cBhvr additive="base">
                                        <p:cTn id="19" dur="500" fill="hold"/>
                                        <p:tgtEl>
                                          <p:spTgt spid="159759"/>
                                        </p:tgtEl>
                                        <p:attrNameLst>
                                          <p:attrName>ppt_x</p:attrName>
                                        </p:attrNameLst>
                                      </p:cBhvr>
                                      <p:tavLst>
                                        <p:tav tm="0">
                                          <p:val>
                                            <p:strVal val="#ppt_x"/>
                                          </p:val>
                                        </p:tav>
                                        <p:tav tm="100000">
                                          <p:val>
                                            <p:strVal val="#ppt_x"/>
                                          </p:val>
                                        </p:tav>
                                      </p:tavLst>
                                    </p:anim>
                                    <p:anim calcmode="lin" valueType="num">
                                      <p:cBhvr additive="base">
                                        <p:cTn id="20" dur="500" fill="hold"/>
                                        <p:tgtEl>
                                          <p:spTgt spid="15975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59763"/>
                                        </p:tgtEl>
                                        <p:attrNameLst>
                                          <p:attrName>style.visibility</p:attrName>
                                        </p:attrNameLst>
                                      </p:cBhvr>
                                      <p:to>
                                        <p:strVal val="visible"/>
                                      </p:to>
                                    </p:set>
                                    <p:animEffect transition="in" filter="checkerboard(across)">
                                      <p:cBhvr>
                                        <p:cTn id="25" dur="500"/>
                                        <p:tgtEl>
                                          <p:spTgt spid="159763"/>
                                        </p:tgtEl>
                                      </p:cBhvr>
                                    </p:animEffect>
                                  </p:childTnLst>
                                </p:cTn>
                              </p:par>
                              <p:par>
                                <p:cTn id="26" presetID="5" presetClass="entr" presetSubtype="10" fill="hold" nodeType="withEffect">
                                  <p:stCondLst>
                                    <p:cond delay="0"/>
                                  </p:stCondLst>
                                  <p:childTnLst>
                                    <p:set>
                                      <p:cBhvr>
                                        <p:cTn id="27" dur="1" fill="hold">
                                          <p:stCondLst>
                                            <p:cond delay="0"/>
                                          </p:stCondLst>
                                        </p:cTn>
                                        <p:tgtEl>
                                          <p:spTgt spid="159769"/>
                                        </p:tgtEl>
                                        <p:attrNameLst>
                                          <p:attrName>style.visibility</p:attrName>
                                        </p:attrNameLst>
                                      </p:cBhvr>
                                      <p:to>
                                        <p:strVal val="visible"/>
                                      </p:to>
                                    </p:set>
                                    <p:animEffect transition="in" filter="checkerboard(across)">
                                      <p:cBhvr>
                                        <p:cTn id="28" dur="500"/>
                                        <p:tgtEl>
                                          <p:spTgt spid="159769"/>
                                        </p:tgtEl>
                                      </p:cBhvr>
                                    </p:animEffect>
                                  </p:childTnLst>
                                </p:cTn>
                              </p:par>
                              <p:par>
                                <p:cTn id="29" presetID="5" presetClass="entr" presetSubtype="10" fill="hold" nodeType="withEffect">
                                  <p:stCondLst>
                                    <p:cond delay="0"/>
                                  </p:stCondLst>
                                  <p:childTnLst>
                                    <p:set>
                                      <p:cBhvr>
                                        <p:cTn id="30" dur="1" fill="hold">
                                          <p:stCondLst>
                                            <p:cond delay="0"/>
                                          </p:stCondLst>
                                        </p:cTn>
                                        <p:tgtEl>
                                          <p:spTgt spid="159775"/>
                                        </p:tgtEl>
                                        <p:attrNameLst>
                                          <p:attrName>style.visibility</p:attrName>
                                        </p:attrNameLst>
                                      </p:cBhvr>
                                      <p:to>
                                        <p:strVal val="visible"/>
                                      </p:to>
                                    </p:set>
                                    <p:animEffect transition="in" filter="checkerboard(across)">
                                      <p:cBhvr>
                                        <p:cTn id="31" dur="500"/>
                                        <p:tgtEl>
                                          <p:spTgt spid="1597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59781"/>
                                        </p:tgtEl>
                                        <p:attrNameLst>
                                          <p:attrName>style.visibility</p:attrName>
                                        </p:attrNameLst>
                                      </p:cBhvr>
                                      <p:to>
                                        <p:strVal val="visible"/>
                                      </p:to>
                                    </p:set>
                                    <p:anim calcmode="lin" valueType="num">
                                      <p:cBhvr additive="base">
                                        <p:cTn id="36" dur="500" fill="hold"/>
                                        <p:tgtEl>
                                          <p:spTgt spid="159781"/>
                                        </p:tgtEl>
                                        <p:attrNameLst>
                                          <p:attrName>ppt_x</p:attrName>
                                        </p:attrNameLst>
                                      </p:cBhvr>
                                      <p:tavLst>
                                        <p:tav tm="0">
                                          <p:val>
                                            <p:strVal val="1+#ppt_w/2"/>
                                          </p:val>
                                        </p:tav>
                                        <p:tav tm="100000">
                                          <p:val>
                                            <p:strVal val="#ppt_x"/>
                                          </p:val>
                                        </p:tav>
                                      </p:tavLst>
                                    </p:anim>
                                    <p:anim calcmode="lin" valueType="num">
                                      <p:cBhvr additive="base">
                                        <p:cTn id="37" dur="500" fill="hold"/>
                                        <p:tgtEl>
                                          <p:spTgt spid="159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コンテンツ プレースホルダー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10" y="1810767"/>
            <a:ext cx="3850481" cy="3850481"/>
          </a:xfrm>
        </p:spPr>
      </p:pic>
      <p:sp>
        <p:nvSpPr>
          <p:cNvPr id="379906" name="Rectangle 2"/>
          <p:cNvSpPr>
            <a:spLocks noGrp="1" noChangeArrowheads="1"/>
          </p:cNvSpPr>
          <p:nvPr>
            <p:ph type="title"/>
          </p:nvPr>
        </p:nvSpPr>
        <p:spPr/>
        <p:txBody>
          <a:bodyPr/>
          <a:lstStyle/>
          <a:p>
            <a:r>
              <a:rPr lang="en-US" altLang="ja-JP"/>
              <a:t>QR</a:t>
            </a:r>
            <a:r>
              <a:rPr lang="ja-JP" altLang="en-US"/>
              <a:t>コード最大の特徴</a:t>
            </a:r>
          </a:p>
        </p:txBody>
      </p:sp>
      <p:sp>
        <p:nvSpPr>
          <p:cNvPr id="379908" name="Oval 4"/>
          <p:cNvSpPr>
            <a:spLocks noChangeArrowheads="1"/>
          </p:cNvSpPr>
          <p:nvPr/>
        </p:nvSpPr>
        <p:spPr bwMode="auto">
          <a:xfrm>
            <a:off x="3347913" y="1916113"/>
            <a:ext cx="1008063" cy="1008062"/>
          </a:xfrm>
          <a:prstGeom prst="ellipse">
            <a:avLst/>
          </a:prstGeom>
          <a:noFill/>
          <a:ln w="38100" algn="ctr">
            <a:solidFill>
              <a:srgbClr val="0000FF"/>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09" name="Oval 5"/>
          <p:cNvSpPr>
            <a:spLocks noChangeArrowheads="1"/>
          </p:cNvSpPr>
          <p:nvPr/>
        </p:nvSpPr>
        <p:spPr bwMode="auto">
          <a:xfrm>
            <a:off x="611560" y="1916832"/>
            <a:ext cx="1008063" cy="1008062"/>
          </a:xfrm>
          <a:prstGeom prst="ellipse">
            <a:avLst/>
          </a:prstGeom>
          <a:noFill/>
          <a:ln w="38100" algn="ctr">
            <a:solidFill>
              <a:srgbClr val="0000FF"/>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10" name="Oval 6"/>
          <p:cNvSpPr>
            <a:spLocks noChangeArrowheads="1"/>
          </p:cNvSpPr>
          <p:nvPr/>
        </p:nvSpPr>
        <p:spPr bwMode="auto">
          <a:xfrm>
            <a:off x="611560" y="4581178"/>
            <a:ext cx="1008063" cy="1008062"/>
          </a:xfrm>
          <a:prstGeom prst="ellipse">
            <a:avLst/>
          </a:prstGeom>
          <a:noFill/>
          <a:ln w="38100" algn="ctr">
            <a:solidFill>
              <a:srgbClr val="0000FF"/>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11" name="Line 7"/>
          <p:cNvSpPr>
            <a:spLocks noChangeShapeType="1"/>
          </p:cNvSpPr>
          <p:nvPr/>
        </p:nvSpPr>
        <p:spPr bwMode="auto">
          <a:xfrm flipV="1">
            <a:off x="539750" y="1628775"/>
            <a:ext cx="0" cy="45370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12" name="Line 8"/>
          <p:cNvSpPr>
            <a:spLocks noChangeShapeType="1"/>
          </p:cNvSpPr>
          <p:nvPr/>
        </p:nvSpPr>
        <p:spPr bwMode="auto">
          <a:xfrm>
            <a:off x="179388" y="5661025"/>
            <a:ext cx="432117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13" name="Line 9"/>
          <p:cNvSpPr>
            <a:spLocks noChangeShapeType="1"/>
          </p:cNvSpPr>
          <p:nvPr/>
        </p:nvSpPr>
        <p:spPr bwMode="auto">
          <a:xfrm flipH="1" flipV="1">
            <a:off x="3995935" y="2924174"/>
            <a:ext cx="936427" cy="187325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14" name="Line 10"/>
          <p:cNvSpPr>
            <a:spLocks noChangeShapeType="1"/>
          </p:cNvSpPr>
          <p:nvPr/>
        </p:nvSpPr>
        <p:spPr bwMode="auto">
          <a:xfrm flipH="1" flipV="1">
            <a:off x="1509713" y="2762249"/>
            <a:ext cx="3422650" cy="2035175"/>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15" name="Line 11"/>
          <p:cNvSpPr>
            <a:spLocks noChangeShapeType="1"/>
          </p:cNvSpPr>
          <p:nvPr/>
        </p:nvSpPr>
        <p:spPr bwMode="auto">
          <a:xfrm flipH="1">
            <a:off x="1662073" y="4797424"/>
            <a:ext cx="3270290" cy="215899"/>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16" name="Text Box 12"/>
          <p:cNvSpPr txBox="1">
            <a:spLocks noChangeArrowheads="1"/>
          </p:cNvSpPr>
          <p:nvPr/>
        </p:nvSpPr>
        <p:spPr bwMode="auto">
          <a:xfrm>
            <a:off x="4932363" y="4456113"/>
            <a:ext cx="4211637" cy="7016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QR</a:t>
            </a:r>
            <a:r>
              <a:rPr lang="ja-JP" altLang="en-US"/>
              <a:t>コード最大の特徴である</a:t>
            </a:r>
            <a:r>
              <a:rPr lang="en-US" altLang="ja-JP"/>
              <a:t>3</a:t>
            </a:r>
            <a:r>
              <a:rPr lang="ja-JP" altLang="en-US"/>
              <a:t>箇所に配置された</a:t>
            </a:r>
            <a:r>
              <a:rPr lang="ja-JP" altLang="en-US" b="1">
                <a:solidFill>
                  <a:srgbClr val="0000FF"/>
                </a:solidFill>
              </a:rPr>
              <a:t>位置検出パターン</a:t>
            </a:r>
          </a:p>
        </p:txBody>
      </p:sp>
      <p:sp>
        <p:nvSpPr>
          <p:cNvPr id="379917" name="Text Box 13"/>
          <p:cNvSpPr txBox="1">
            <a:spLocks noChangeArrowheads="1"/>
          </p:cNvSpPr>
          <p:nvPr/>
        </p:nvSpPr>
        <p:spPr bwMode="auto">
          <a:xfrm>
            <a:off x="4895850" y="1700213"/>
            <a:ext cx="4140200" cy="7016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バーコードが</a:t>
            </a:r>
            <a:r>
              <a:rPr lang="en-US" altLang="ja-JP"/>
              <a:t>1</a:t>
            </a:r>
            <a:r>
              <a:rPr lang="ja-JP" altLang="en-US"/>
              <a:t>次元コードであるのに対して、</a:t>
            </a:r>
            <a:r>
              <a:rPr lang="en-US" altLang="ja-JP"/>
              <a:t>QR</a:t>
            </a:r>
            <a:r>
              <a:rPr lang="ja-JP" altLang="en-US"/>
              <a:t>コードは</a:t>
            </a:r>
            <a:r>
              <a:rPr lang="en-US" altLang="ja-JP" b="1">
                <a:solidFill>
                  <a:srgbClr val="FF0000"/>
                </a:solidFill>
              </a:rPr>
              <a:t>2</a:t>
            </a:r>
            <a:r>
              <a:rPr lang="ja-JP" altLang="en-US" b="1">
                <a:solidFill>
                  <a:srgbClr val="FF0000"/>
                </a:solidFill>
              </a:rPr>
              <a:t>次元コード</a:t>
            </a:r>
          </a:p>
        </p:txBody>
      </p:sp>
      <p:sp>
        <p:nvSpPr>
          <p:cNvPr id="379918" name="Line 14"/>
          <p:cNvSpPr>
            <a:spLocks noChangeShapeType="1"/>
          </p:cNvSpPr>
          <p:nvPr/>
        </p:nvSpPr>
        <p:spPr bwMode="auto">
          <a:xfrm>
            <a:off x="4789488" y="3789363"/>
            <a:ext cx="410368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19" name="Text Box 15"/>
          <p:cNvSpPr txBox="1">
            <a:spLocks noChangeArrowheads="1"/>
          </p:cNvSpPr>
          <p:nvPr/>
        </p:nvSpPr>
        <p:spPr bwMode="auto">
          <a:xfrm>
            <a:off x="4953000" y="2587625"/>
            <a:ext cx="1490663" cy="3365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t>バーコードの例</a:t>
            </a:r>
          </a:p>
        </p:txBody>
      </p:sp>
      <p:sp>
        <p:nvSpPr>
          <p:cNvPr id="379920" name="Text Box 16"/>
          <p:cNvSpPr txBox="1">
            <a:spLocks noChangeArrowheads="1"/>
          </p:cNvSpPr>
          <p:nvPr/>
        </p:nvSpPr>
        <p:spPr bwMode="auto">
          <a:xfrm>
            <a:off x="1509713" y="6188075"/>
            <a:ext cx="6380162"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＊世の中には</a:t>
            </a:r>
            <a:r>
              <a:rPr lang="en-US" altLang="ja-JP"/>
              <a:t>QR</a:t>
            </a:r>
            <a:r>
              <a:rPr lang="ja-JP" altLang="en-US"/>
              <a:t>コード以外にも様々な</a:t>
            </a:r>
            <a:r>
              <a:rPr lang="en-US" altLang="ja-JP"/>
              <a:t>2</a:t>
            </a:r>
            <a:r>
              <a:rPr lang="ja-JP" altLang="en-US"/>
              <a:t>次元コードがある</a:t>
            </a:r>
          </a:p>
        </p:txBody>
      </p:sp>
      <p:grpSp>
        <p:nvGrpSpPr>
          <p:cNvPr id="379921" name="Group 17"/>
          <p:cNvGrpSpPr>
            <a:grpSpLocks/>
          </p:cNvGrpSpPr>
          <p:nvPr/>
        </p:nvGrpSpPr>
        <p:grpSpPr bwMode="auto">
          <a:xfrm>
            <a:off x="5076825" y="2997200"/>
            <a:ext cx="3563938" cy="576263"/>
            <a:chOff x="3198" y="1888"/>
            <a:chExt cx="2245" cy="363"/>
          </a:xfrm>
        </p:grpSpPr>
        <p:sp>
          <p:nvSpPr>
            <p:cNvPr id="379922" name="Line 18"/>
            <p:cNvSpPr>
              <a:spLocks noChangeShapeType="1"/>
            </p:cNvSpPr>
            <p:nvPr/>
          </p:nvSpPr>
          <p:spPr bwMode="auto">
            <a:xfrm>
              <a:off x="3198" y="1888"/>
              <a:ext cx="0" cy="363"/>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23" name="Line 19"/>
            <p:cNvSpPr>
              <a:spLocks noChangeShapeType="1"/>
            </p:cNvSpPr>
            <p:nvPr/>
          </p:nvSpPr>
          <p:spPr bwMode="auto">
            <a:xfrm>
              <a:off x="3288"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24" name="Line 20"/>
            <p:cNvSpPr>
              <a:spLocks noChangeShapeType="1"/>
            </p:cNvSpPr>
            <p:nvPr/>
          </p:nvSpPr>
          <p:spPr bwMode="auto">
            <a:xfrm>
              <a:off x="3379"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25" name="Line 21"/>
            <p:cNvSpPr>
              <a:spLocks noChangeShapeType="1"/>
            </p:cNvSpPr>
            <p:nvPr/>
          </p:nvSpPr>
          <p:spPr bwMode="auto">
            <a:xfrm>
              <a:off x="3493"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26" name="Line 22"/>
            <p:cNvSpPr>
              <a:spLocks noChangeShapeType="1"/>
            </p:cNvSpPr>
            <p:nvPr/>
          </p:nvSpPr>
          <p:spPr bwMode="auto">
            <a:xfrm>
              <a:off x="3538"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27" name="Line 23"/>
            <p:cNvSpPr>
              <a:spLocks noChangeShapeType="1"/>
            </p:cNvSpPr>
            <p:nvPr/>
          </p:nvSpPr>
          <p:spPr bwMode="auto">
            <a:xfrm>
              <a:off x="3629"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28" name="Line 24"/>
            <p:cNvSpPr>
              <a:spLocks noChangeShapeType="1"/>
            </p:cNvSpPr>
            <p:nvPr/>
          </p:nvSpPr>
          <p:spPr bwMode="auto">
            <a:xfrm>
              <a:off x="3583"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29" name="Line 25"/>
            <p:cNvSpPr>
              <a:spLocks noChangeShapeType="1"/>
            </p:cNvSpPr>
            <p:nvPr/>
          </p:nvSpPr>
          <p:spPr bwMode="auto">
            <a:xfrm>
              <a:off x="3674"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0" name="Line 26"/>
            <p:cNvSpPr>
              <a:spLocks noChangeShapeType="1"/>
            </p:cNvSpPr>
            <p:nvPr/>
          </p:nvSpPr>
          <p:spPr bwMode="auto">
            <a:xfrm>
              <a:off x="3765"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1" name="Line 27"/>
            <p:cNvSpPr>
              <a:spLocks noChangeShapeType="1"/>
            </p:cNvSpPr>
            <p:nvPr/>
          </p:nvSpPr>
          <p:spPr bwMode="auto">
            <a:xfrm>
              <a:off x="3810"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2" name="Line 28"/>
            <p:cNvSpPr>
              <a:spLocks noChangeShapeType="1"/>
            </p:cNvSpPr>
            <p:nvPr/>
          </p:nvSpPr>
          <p:spPr bwMode="auto">
            <a:xfrm>
              <a:off x="3424"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3" name="Line 29"/>
            <p:cNvSpPr>
              <a:spLocks noChangeShapeType="1"/>
            </p:cNvSpPr>
            <p:nvPr/>
          </p:nvSpPr>
          <p:spPr bwMode="auto">
            <a:xfrm>
              <a:off x="3901" y="1888"/>
              <a:ext cx="0" cy="363"/>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4" name="Line 30"/>
            <p:cNvSpPr>
              <a:spLocks noChangeShapeType="1"/>
            </p:cNvSpPr>
            <p:nvPr/>
          </p:nvSpPr>
          <p:spPr bwMode="auto">
            <a:xfrm>
              <a:off x="3992"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5" name="Line 31"/>
            <p:cNvSpPr>
              <a:spLocks noChangeShapeType="1"/>
            </p:cNvSpPr>
            <p:nvPr/>
          </p:nvSpPr>
          <p:spPr bwMode="auto">
            <a:xfrm>
              <a:off x="4037"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6" name="Line 32"/>
            <p:cNvSpPr>
              <a:spLocks noChangeShapeType="1"/>
            </p:cNvSpPr>
            <p:nvPr/>
          </p:nvSpPr>
          <p:spPr bwMode="auto">
            <a:xfrm>
              <a:off x="4128"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7" name="Line 33"/>
            <p:cNvSpPr>
              <a:spLocks noChangeShapeType="1"/>
            </p:cNvSpPr>
            <p:nvPr/>
          </p:nvSpPr>
          <p:spPr bwMode="auto">
            <a:xfrm>
              <a:off x="4173"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8" name="Line 34"/>
            <p:cNvSpPr>
              <a:spLocks noChangeShapeType="1"/>
            </p:cNvSpPr>
            <p:nvPr/>
          </p:nvSpPr>
          <p:spPr bwMode="auto">
            <a:xfrm>
              <a:off x="4219"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39" name="Line 35"/>
            <p:cNvSpPr>
              <a:spLocks noChangeShapeType="1"/>
            </p:cNvSpPr>
            <p:nvPr/>
          </p:nvSpPr>
          <p:spPr bwMode="auto">
            <a:xfrm>
              <a:off x="4264"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0" name="Line 36"/>
            <p:cNvSpPr>
              <a:spLocks noChangeShapeType="1"/>
            </p:cNvSpPr>
            <p:nvPr/>
          </p:nvSpPr>
          <p:spPr bwMode="auto">
            <a:xfrm>
              <a:off x="4355" y="1888"/>
              <a:ext cx="0" cy="363"/>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1" name="Line 37"/>
            <p:cNvSpPr>
              <a:spLocks noChangeShapeType="1"/>
            </p:cNvSpPr>
            <p:nvPr/>
          </p:nvSpPr>
          <p:spPr bwMode="auto">
            <a:xfrm>
              <a:off x="4445"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2" name="Line 38"/>
            <p:cNvSpPr>
              <a:spLocks noChangeShapeType="1"/>
            </p:cNvSpPr>
            <p:nvPr/>
          </p:nvSpPr>
          <p:spPr bwMode="auto">
            <a:xfrm>
              <a:off x="4491"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3" name="Line 39"/>
            <p:cNvSpPr>
              <a:spLocks noChangeShapeType="1"/>
            </p:cNvSpPr>
            <p:nvPr/>
          </p:nvSpPr>
          <p:spPr bwMode="auto">
            <a:xfrm>
              <a:off x="4582"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4" name="Line 40"/>
            <p:cNvSpPr>
              <a:spLocks noChangeShapeType="1"/>
            </p:cNvSpPr>
            <p:nvPr/>
          </p:nvSpPr>
          <p:spPr bwMode="auto">
            <a:xfrm>
              <a:off x="4536"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5" name="Line 41"/>
            <p:cNvSpPr>
              <a:spLocks noChangeShapeType="1"/>
            </p:cNvSpPr>
            <p:nvPr/>
          </p:nvSpPr>
          <p:spPr bwMode="auto">
            <a:xfrm>
              <a:off x="4672"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6" name="Line 42"/>
            <p:cNvSpPr>
              <a:spLocks noChangeShapeType="1"/>
            </p:cNvSpPr>
            <p:nvPr/>
          </p:nvSpPr>
          <p:spPr bwMode="auto">
            <a:xfrm>
              <a:off x="4626"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7" name="Line 43"/>
            <p:cNvSpPr>
              <a:spLocks noChangeShapeType="1"/>
            </p:cNvSpPr>
            <p:nvPr/>
          </p:nvSpPr>
          <p:spPr bwMode="auto">
            <a:xfrm>
              <a:off x="4763"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8" name="Line 44"/>
            <p:cNvSpPr>
              <a:spLocks noChangeShapeType="1"/>
            </p:cNvSpPr>
            <p:nvPr/>
          </p:nvSpPr>
          <p:spPr bwMode="auto">
            <a:xfrm>
              <a:off x="4717"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49" name="Line 45"/>
            <p:cNvSpPr>
              <a:spLocks noChangeShapeType="1"/>
            </p:cNvSpPr>
            <p:nvPr/>
          </p:nvSpPr>
          <p:spPr bwMode="auto">
            <a:xfrm>
              <a:off x="4854" y="1888"/>
              <a:ext cx="0" cy="363"/>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50" name="Line 46"/>
            <p:cNvSpPr>
              <a:spLocks noChangeShapeType="1"/>
            </p:cNvSpPr>
            <p:nvPr/>
          </p:nvSpPr>
          <p:spPr bwMode="auto">
            <a:xfrm>
              <a:off x="5013"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51" name="Line 47"/>
            <p:cNvSpPr>
              <a:spLocks noChangeShapeType="1"/>
            </p:cNvSpPr>
            <p:nvPr/>
          </p:nvSpPr>
          <p:spPr bwMode="auto">
            <a:xfrm>
              <a:off x="5058"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52" name="Line 48"/>
            <p:cNvSpPr>
              <a:spLocks noChangeShapeType="1"/>
            </p:cNvSpPr>
            <p:nvPr/>
          </p:nvSpPr>
          <p:spPr bwMode="auto">
            <a:xfrm>
              <a:off x="5103"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53" name="Line 49"/>
            <p:cNvSpPr>
              <a:spLocks noChangeShapeType="1"/>
            </p:cNvSpPr>
            <p:nvPr/>
          </p:nvSpPr>
          <p:spPr bwMode="auto">
            <a:xfrm>
              <a:off x="4944"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54" name="Line 50"/>
            <p:cNvSpPr>
              <a:spLocks noChangeShapeType="1"/>
            </p:cNvSpPr>
            <p:nvPr/>
          </p:nvSpPr>
          <p:spPr bwMode="auto">
            <a:xfrm>
              <a:off x="5216" y="188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55" name="Line 51"/>
            <p:cNvSpPr>
              <a:spLocks noChangeShapeType="1"/>
            </p:cNvSpPr>
            <p:nvPr/>
          </p:nvSpPr>
          <p:spPr bwMode="auto">
            <a:xfrm>
              <a:off x="5307" y="1888"/>
              <a:ext cx="0" cy="363"/>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56" name="Line 52"/>
            <p:cNvSpPr>
              <a:spLocks noChangeShapeType="1"/>
            </p:cNvSpPr>
            <p:nvPr/>
          </p:nvSpPr>
          <p:spPr bwMode="auto">
            <a:xfrm>
              <a:off x="5398"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957" name="Line 53"/>
            <p:cNvSpPr>
              <a:spLocks noChangeShapeType="1"/>
            </p:cNvSpPr>
            <p:nvPr/>
          </p:nvSpPr>
          <p:spPr bwMode="auto">
            <a:xfrm>
              <a:off x="5443" y="1888"/>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ja-JP" altLang="en-US"/>
              <a:t>作成するデータ列</a:t>
            </a:r>
          </a:p>
        </p:txBody>
      </p:sp>
      <p:sp>
        <p:nvSpPr>
          <p:cNvPr id="167939" name="Text Box 3"/>
          <p:cNvSpPr txBox="1">
            <a:spLocks noChangeArrowheads="1"/>
          </p:cNvSpPr>
          <p:nvPr/>
        </p:nvSpPr>
        <p:spPr bwMode="auto">
          <a:xfrm>
            <a:off x="754063" y="3371850"/>
            <a:ext cx="1608137" cy="406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モード指示子</a:t>
            </a:r>
          </a:p>
        </p:txBody>
      </p:sp>
      <p:sp>
        <p:nvSpPr>
          <p:cNvPr id="167940" name="Text Box 4"/>
          <p:cNvSpPr txBox="1">
            <a:spLocks noChangeArrowheads="1"/>
          </p:cNvSpPr>
          <p:nvPr/>
        </p:nvSpPr>
        <p:spPr bwMode="auto">
          <a:xfrm>
            <a:off x="2327275" y="3371850"/>
            <a:ext cx="955675" cy="4064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ja-JP" altLang="en-US"/>
              <a:t>文字数</a:t>
            </a:r>
          </a:p>
        </p:txBody>
      </p:sp>
      <p:sp>
        <p:nvSpPr>
          <p:cNvPr id="167941" name="Text Box 5"/>
          <p:cNvSpPr txBox="1">
            <a:spLocks noChangeArrowheads="1"/>
          </p:cNvSpPr>
          <p:nvPr/>
        </p:nvSpPr>
        <p:spPr bwMode="auto">
          <a:xfrm>
            <a:off x="3275013" y="3371850"/>
            <a:ext cx="3455987" cy="4064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ja-JP" altLang="en-US"/>
              <a:t>データ（情報）</a:t>
            </a:r>
          </a:p>
        </p:txBody>
      </p:sp>
      <p:sp>
        <p:nvSpPr>
          <p:cNvPr id="167942" name="Text Box 6"/>
          <p:cNvSpPr txBox="1">
            <a:spLocks noChangeArrowheads="1"/>
          </p:cNvSpPr>
          <p:nvPr/>
        </p:nvSpPr>
        <p:spPr bwMode="auto">
          <a:xfrm>
            <a:off x="6731000" y="3371850"/>
            <a:ext cx="16573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終端パターン</a:t>
            </a:r>
          </a:p>
        </p:txBody>
      </p:sp>
      <p:sp>
        <p:nvSpPr>
          <p:cNvPr id="167943" name="Line 7"/>
          <p:cNvSpPr>
            <a:spLocks noChangeShapeType="1"/>
          </p:cNvSpPr>
          <p:nvPr/>
        </p:nvSpPr>
        <p:spPr bwMode="auto">
          <a:xfrm>
            <a:off x="1547813" y="2878138"/>
            <a:ext cx="0" cy="468312"/>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4" name="Line 8"/>
          <p:cNvSpPr>
            <a:spLocks noChangeShapeType="1"/>
          </p:cNvSpPr>
          <p:nvPr/>
        </p:nvSpPr>
        <p:spPr bwMode="auto">
          <a:xfrm>
            <a:off x="5003800" y="2228850"/>
            <a:ext cx="0" cy="1152525"/>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5" name="Line 9"/>
          <p:cNvSpPr>
            <a:spLocks noChangeShapeType="1"/>
          </p:cNvSpPr>
          <p:nvPr/>
        </p:nvSpPr>
        <p:spPr bwMode="auto">
          <a:xfrm>
            <a:off x="2771775" y="3778250"/>
            <a:ext cx="0" cy="647700"/>
          </a:xfrm>
          <a:prstGeom prst="line">
            <a:avLst/>
          </a:prstGeom>
          <a:noFill/>
          <a:ln w="381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6" name="Line 10"/>
          <p:cNvSpPr>
            <a:spLocks noChangeShapeType="1"/>
          </p:cNvSpPr>
          <p:nvPr/>
        </p:nvSpPr>
        <p:spPr bwMode="auto">
          <a:xfrm>
            <a:off x="7596188" y="3778250"/>
            <a:ext cx="0" cy="647700"/>
          </a:xfrm>
          <a:prstGeom prst="line">
            <a:avLst/>
          </a:prstGeom>
          <a:noFill/>
          <a:ln w="381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7" name="Text Box 11"/>
          <p:cNvSpPr txBox="1">
            <a:spLocks noChangeArrowheads="1"/>
          </p:cNvSpPr>
          <p:nvPr/>
        </p:nvSpPr>
        <p:spPr bwMode="auto">
          <a:xfrm>
            <a:off x="7164388" y="4473575"/>
            <a:ext cx="976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a:t>0000</a:t>
            </a:r>
            <a:r>
              <a:rPr lang="en-US" altLang="ja-JP" sz="2400" baseline="-25000"/>
              <a:t>2</a:t>
            </a:r>
          </a:p>
        </p:txBody>
      </p:sp>
      <p:sp>
        <p:nvSpPr>
          <p:cNvPr id="167948" name="Text Box 12"/>
          <p:cNvSpPr txBox="1">
            <a:spLocks noChangeArrowheads="1"/>
          </p:cNvSpPr>
          <p:nvPr/>
        </p:nvSpPr>
        <p:spPr bwMode="auto">
          <a:xfrm>
            <a:off x="284163" y="2347913"/>
            <a:ext cx="2522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400"/>
              <a:t>漢字モード：</a:t>
            </a:r>
            <a:r>
              <a:rPr kumimoji="0" lang="en-US" altLang="ja-JP" sz="2400"/>
              <a:t>1000</a:t>
            </a:r>
            <a:r>
              <a:rPr kumimoji="0" lang="en-US" altLang="ja-JP" sz="2400" baseline="-25000"/>
              <a:t>2</a:t>
            </a:r>
            <a:endParaRPr kumimoji="0" lang="ja-JP" altLang="en-US" sz="2400"/>
          </a:p>
        </p:txBody>
      </p:sp>
      <p:sp>
        <p:nvSpPr>
          <p:cNvPr id="167949" name="Text Box 13"/>
          <p:cNvSpPr txBox="1">
            <a:spLocks noChangeArrowheads="1"/>
          </p:cNvSpPr>
          <p:nvPr/>
        </p:nvSpPr>
        <p:spPr bwMode="auto">
          <a:xfrm>
            <a:off x="1225302" y="4498975"/>
            <a:ext cx="31373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en-US" altLang="ja-JP" sz="2400" dirty="0"/>
              <a:t>2</a:t>
            </a:r>
            <a:r>
              <a:rPr kumimoji="0" lang="ja-JP" altLang="en-US" sz="2400" dirty="0"/>
              <a:t>文字なら：</a:t>
            </a:r>
            <a:r>
              <a:rPr kumimoji="0" lang="en-US" altLang="ja-JP" sz="2400" dirty="0"/>
              <a:t>0000</a:t>
            </a:r>
            <a:r>
              <a:rPr lang="en-US" altLang="ja-JP" sz="2400" dirty="0"/>
              <a:t>0010</a:t>
            </a:r>
            <a:r>
              <a:rPr lang="en-US" altLang="ja-JP" sz="2400" baseline="-25000" dirty="0"/>
              <a:t>2</a:t>
            </a:r>
            <a:endParaRPr kumimoji="0" lang="en-US" altLang="ja-JP" sz="2400" dirty="0"/>
          </a:p>
          <a:p>
            <a:pPr algn="ctr"/>
            <a:r>
              <a:rPr kumimoji="0" lang="en-US" altLang="ja-JP" sz="2400" dirty="0"/>
              <a:t>3</a:t>
            </a:r>
            <a:r>
              <a:rPr kumimoji="0" lang="ja-JP" altLang="en-US" sz="2400" dirty="0"/>
              <a:t>文字なら：</a:t>
            </a:r>
            <a:r>
              <a:rPr kumimoji="0" lang="en-US" altLang="ja-JP" sz="2400" dirty="0"/>
              <a:t>0000</a:t>
            </a:r>
            <a:r>
              <a:rPr lang="en-US" altLang="ja-JP" sz="2400" dirty="0"/>
              <a:t>0011</a:t>
            </a:r>
            <a:r>
              <a:rPr lang="en-US" altLang="ja-JP" sz="2400" baseline="-25000" dirty="0"/>
              <a:t>2</a:t>
            </a:r>
          </a:p>
          <a:p>
            <a:pPr algn="ctr"/>
            <a:r>
              <a:rPr kumimoji="0" lang="en-US" altLang="ja-JP" sz="2400" dirty="0"/>
              <a:t>4</a:t>
            </a:r>
            <a:r>
              <a:rPr kumimoji="0" lang="ja-JP" altLang="en-US" sz="2400" dirty="0"/>
              <a:t>文字なら：</a:t>
            </a:r>
            <a:r>
              <a:rPr kumimoji="0" lang="en-US" altLang="ja-JP" sz="2400" dirty="0"/>
              <a:t>0000</a:t>
            </a:r>
            <a:r>
              <a:rPr lang="en-US" altLang="ja-JP" sz="2400" dirty="0"/>
              <a:t>0100</a:t>
            </a:r>
            <a:r>
              <a:rPr lang="en-US" altLang="ja-JP" sz="2400" baseline="-25000" dirty="0"/>
              <a:t>2</a:t>
            </a:r>
          </a:p>
          <a:p>
            <a:pPr algn="ctr"/>
            <a:r>
              <a:rPr kumimoji="0" lang="en-US" altLang="ja-JP" sz="2400" dirty="0"/>
              <a:t>5</a:t>
            </a:r>
            <a:r>
              <a:rPr kumimoji="0" lang="ja-JP" altLang="en-US" sz="2400" dirty="0"/>
              <a:t>文字なら：</a:t>
            </a:r>
            <a:r>
              <a:rPr kumimoji="0" lang="en-US" altLang="ja-JP" sz="2400" dirty="0"/>
              <a:t>0000</a:t>
            </a:r>
            <a:r>
              <a:rPr lang="en-US" altLang="ja-JP" sz="2400" dirty="0"/>
              <a:t>0101</a:t>
            </a:r>
            <a:r>
              <a:rPr lang="en-US" altLang="ja-JP" sz="2400" baseline="-25000" dirty="0"/>
              <a:t>2</a:t>
            </a:r>
          </a:p>
        </p:txBody>
      </p:sp>
      <p:sp>
        <p:nvSpPr>
          <p:cNvPr id="167950" name="Text Box 14"/>
          <p:cNvSpPr txBox="1">
            <a:spLocks noChangeArrowheads="1"/>
          </p:cNvSpPr>
          <p:nvPr/>
        </p:nvSpPr>
        <p:spPr bwMode="auto">
          <a:xfrm>
            <a:off x="2700338" y="1700213"/>
            <a:ext cx="4592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a:t>13</a:t>
            </a:r>
            <a:r>
              <a:rPr lang="ja-JP" altLang="en-US" sz="2400"/>
              <a:t>ビットに圧縮された漢字コード列</a:t>
            </a:r>
          </a:p>
        </p:txBody>
      </p:sp>
      <p:sp>
        <p:nvSpPr>
          <p:cNvPr id="167951" name="Text Box 15"/>
          <p:cNvSpPr txBox="1">
            <a:spLocks noChangeArrowheads="1"/>
          </p:cNvSpPr>
          <p:nvPr/>
        </p:nvSpPr>
        <p:spPr bwMode="auto">
          <a:xfrm>
            <a:off x="360363" y="6092825"/>
            <a:ext cx="8532812" cy="5810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a:solidFill>
                  <a:srgbClr val="FF0000"/>
                </a:solidFill>
              </a:rPr>
              <a:t>＊誤り訂正レベル </a:t>
            </a:r>
            <a:r>
              <a:rPr lang="en-US" altLang="ja-JP" sz="1600">
                <a:solidFill>
                  <a:srgbClr val="FF0000"/>
                </a:solidFill>
              </a:rPr>
              <a:t>L </a:t>
            </a:r>
            <a:r>
              <a:rPr lang="ja-JP" altLang="en-US" sz="1600">
                <a:solidFill>
                  <a:srgbClr val="FF0000"/>
                </a:solidFill>
              </a:rPr>
              <a:t>かつ 型番 </a:t>
            </a:r>
            <a:r>
              <a:rPr lang="en-US" altLang="ja-JP" sz="1600">
                <a:solidFill>
                  <a:srgbClr val="FF0000"/>
                </a:solidFill>
              </a:rPr>
              <a:t>1 </a:t>
            </a:r>
            <a:r>
              <a:rPr lang="ja-JP" altLang="en-US" sz="1600">
                <a:solidFill>
                  <a:srgbClr val="FF0000"/>
                </a:solidFill>
              </a:rPr>
              <a:t>の全体のデータ列は</a:t>
            </a:r>
            <a:r>
              <a:rPr lang="en-US" altLang="ja-JP" sz="1600">
                <a:solidFill>
                  <a:srgbClr val="FF0000"/>
                </a:solidFill>
              </a:rPr>
              <a:t>19</a:t>
            </a:r>
            <a:r>
              <a:rPr lang="ja-JP" altLang="en-US" sz="1600">
                <a:solidFill>
                  <a:srgbClr val="FF0000"/>
                </a:solidFill>
              </a:rPr>
              <a:t>バイトである。従って、上図のデータ列が</a:t>
            </a:r>
            <a:r>
              <a:rPr lang="en-US" altLang="ja-JP" sz="1600">
                <a:solidFill>
                  <a:srgbClr val="FF0000"/>
                </a:solidFill>
              </a:rPr>
              <a:t>19</a:t>
            </a:r>
            <a:r>
              <a:rPr lang="ja-JP" altLang="en-US" sz="1600">
                <a:solidFill>
                  <a:srgbClr val="FF0000"/>
                </a:solidFill>
              </a:rPr>
              <a:t>バイトに満たない場合は、埋め草コードを補って全体のコード列を</a:t>
            </a:r>
            <a:r>
              <a:rPr lang="en-US" altLang="ja-JP" sz="1600">
                <a:solidFill>
                  <a:srgbClr val="FF0000"/>
                </a:solidFill>
              </a:rPr>
              <a:t>19</a:t>
            </a:r>
            <a:r>
              <a:rPr lang="ja-JP" altLang="en-US" sz="1600">
                <a:solidFill>
                  <a:srgbClr val="FF0000"/>
                </a:solidFill>
              </a:rPr>
              <a:t>バイトにする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anim calcmode="lin" valueType="num">
                                      <p:cBhvr additive="base">
                                        <p:cTn id="7" dur="500" fill="hold"/>
                                        <p:tgtEl>
                                          <p:spTgt spid="167942"/>
                                        </p:tgtEl>
                                        <p:attrNameLst>
                                          <p:attrName>ppt_x</p:attrName>
                                        </p:attrNameLst>
                                      </p:cBhvr>
                                      <p:tavLst>
                                        <p:tav tm="0">
                                          <p:val>
                                            <p:strVal val="1+#ppt_w/2"/>
                                          </p:val>
                                        </p:tav>
                                        <p:tav tm="100000">
                                          <p:val>
                                            <p:strVal val="#ppt_x"/>
                                          </p:val>
                                        </p:tav>
                                      </p:tavLst>
                                    </p:anim>
                                    <p:anim calcmode="lin" valueType="num">
                                      <p:cBhvr additive="base">
                                        <p:cTn id="8" dur="500" fill="hold"/>
                                        <p:tgtEl>
                                          <p:spTgt spid="1679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7946"/>
                                        </p:tgtEl>
                                        <p:attrNameLst>
                                          <p:attrName>style.visibility</p:attrName>
                                        </p:attrNameLst>
                                      </p:cBhvr>
                                      <p:to>
                                        <p:strVal val="visible"/>
                                      </p:to>
                                    </p:set>
                                    <p:anim calcmode="lin" valueType="num">
                                      <p:cBhvr additive="base">
                                        <p:cTn id="12" dur="500" fill="hold"/>
                                        <p:tgtEl>
                                          <p:spTgt spid="167946"/>
                                        </p:tgtEl>
                                        <p:attrNameLst>
                                          <p:attrName>ppt_x</p:attrName>
                                        </p:attrNameLst>
                                      </p:cBhvr>
                                      <p:tavLst>
                                        <p:tav tm="0">
                                          <p:val>
                                            <p:strVal val="#ppt_x"/>
                                          </p:val>
                                        </p:tav>
                                        <p:tav tm="100000">
                                          <p:val>
                                            <p:strVal val="#ppt_x"/>
                                          </p:val>
                                        </p:tav>
                                      </p:tavLst>
                                    </p:anim>
                                    <p:anim calcmode="lin" valueType="num">
                                      <p:cBhvr additive="base">
                                        <p:cTn id="13" dur="500" fill="hold"/>
                                        <p:tgtEl>
                                          <p:spTgt spid="1679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7947"/>
                                        </p:tgtEl>
                                        <p:attrNameLst>
                                          <p:attrName>style.visibility</p:attrName>
                                        </p:attrNameLst>
                                      </p:cBhvr>
                                      <p:to>
                                        <p:strVal val="visible"/>
                                      </p:to>
                                    </p:set>
                                    <p:anim calcmode="lin" valueType="num">
                                      <p:cBhvr additive="base">
                                        <p:cTn id="16" dur="500" fill="hold"/>
                                        <p:tgtEl>
                                          <p:spTgt spid="167947"/>
                                        </p:tgtEl>
                                        <p:attrNameLst>
                                          <p:attrName>ppt_x</p:attrName>
                                        </p:attrNameLst>
                                      </p:cBhvr>
                                      <p:tavLst>
                                        <p:tav tm="0">
                                          <p:val>
                                            <p:strVal val="#ppt_x"/>
                                          </p:val>
                                        </p:tav>
                                        <p:tav tm="100000">
                                          <p:val>
                                            <p:strVal val="#ppt_x"/>
                                          </p:val>
                                        </p:tav>
                                      </p:tavLst>
                                    </p:anim>
                                    <p:anim calcmode="lin" valueType="num">
                                      <p:cBhvr additive="base">
                                        <p:cTn id="17" dur="500" fill="hold"/>
                                        <p:tgtEl>
                                          <p:spTgt spid="1679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p:bldP spid="167946" grpId="0" animBg="1"/>
      <p:bldP spid="1679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ja-JP" altLang="en-US"/>
              <a:t>データの節約術（漢字）</a:t>
            </a:r>
          </a:p>
        </p:txBody>
      </p:sp>
      <p:sp>
        <p:nvSpPr>
          <p:cNvPr id="165891" name="Rectangle 3"/>
          <p:cNvSpPr>
            <a:spLocks noGrp="1" noChangeArrowheads="1"/>
          </p:cNvSpPr>
          <p:nvPr>
            <p:ph type="body" idx="1"/>
          </p:nvPr>
        </p:nvSpPr>
        <p:spPr>
          <a:xfrm>
            <a:off x="457200" y="1412875"/>
            <a:ext cx="8003232" cy="2160588"/>
          </a:xfrm>
        </p:spPr>
        <p:txBody>
          <a:bodyPr/>
          <a:lstStyle/>
          <a:p>
            <a:r>
              <a:rPr lang="ja-JP" altLang="en-US" sz="2800" dirty="0"/>
              <a:t>コンピュータは</a:t>
            </a:r>
            <a:r>
              <a:rPr lang="en-US" altLang="ja-JP" sz="2800" dirty="0"/>
              <a:t>8</a:t>
            </a:r>
            <a:r>
              <a:rPr lang="ja-JP" altLang="en-US" sz="2800" dirty="0"/>
              <a:t>ビットを</a:t>
            </a:r>
            <a:r>
              <a:rPr lang="en-US" altLang="ja-JP" sz="2800" dirty="0"/>
              <a:t>1</a:t>
            </a:r>
            <a:r>
              <a:rPr lang="ja-JP" altLang="en-US" sz="2800" dirty="0"/>
              <a:t>語として処理する</a:t>
            </a:r>
          </a:p>
          <a:p>
            <a:r>
              <a:rPr lang="ja-JP" altLang="en-US" sz="2800" dirty="0"/>
              <a:t>漢字は種類が多く、</a:t>
            </a:r>
            <a:r>
              <a:rPr lang="en-US" altLang="ja-JP" sz="2800" dirty="0"/>
              <a:t>8</a:t>
            </a:r>
            <a:r>
              <a:rPr lang="ja-JP" altLang="en-US" sz="2800" dirty="0"/>
              <a:t>ビット</a:t>
            </a:r>
            <a:r>
              <a:rPr lang="en-US" altLang="ja-JP" sz="2800" dirty="0"/>
              <a:t>1</a:t>
            </a:r>
            <a:r>
              <a:rPr lang="ja-JP" altLang="en-US" sz="2800" dirty="0"/>
              <a:t>語を基準にすれば、</a:t>
            </a:r>
            <a:r>
              <a:rPr lang="en-US" altLang="ja-JP" sz="2800" dirty="0"/>
              <a:t> 16</a:t>
            </a:r>
            <a:r>
              <a:rPr lang="ja-JP" altLang="en-US" sz="2800" dirty="0"/>
              <a:t>ビット（</a:t>
            </a:r>
            <a:r>
              <a:rPr lang="en-US" altLang="ja-JP" sz="2800" dirty="0"/>
              <a:t>2</a:t>
            </a:r>
            <a:r>
              <a:rPr lang="ja-JP" altLang="en-US" sz="2800" dirty="0"/>
              <a:t>バイト）必要である</a:t>
            </a:r>
            <a:br>
              <a:rPr lang="en-US" altLang="ja-JP" sz="2800" dirty="0"/>
            </a:br>
            <a:r>
              <a:rPr lang="en-US" altLang="ja-JP" sz="2800" dirty="0"/>
              <a:t>→ </a:t>
            </a:r>
            <a:r>
              <a:rPr lang="ja-JP" altLang="en-US" sz="2800" dirty="0"/>
              <a:t>実際には</a:t>
            </a:r>
            <a:r>
              <a:rPr lang="en-US" altLang="ja-JP" sz="2800" dirty="0"/>
              <a:t>13</a:t>
            </a:r>
            <a:r>
              <a:rPr lang="ja-JP" altLang="en-US" sz="2800" dirty="0"/>
              <a:t>ビット（</a:t>
            </a:r>
            <a:r>
              <a:rPr lang="en-US" altLang="ja-JP" sz="2800" dirty="0"/>
              <a:t>8192</a:t>
            </a:r>
            <a:r>
              <a:rPr lang="ja-JP" altLang="en-US" sz="2800" dirty="0"/>
              <a:t>文字以下）で十分</a:t>
            </a:r>
          </a:p>
        </p:txBody>
      </p:sp>
      <p:sp>
        <p:nvSpPr>
          <p:cNvPr id="165892" name="Text Box 4"/>
          <p:cNvSpPr txBox="1">
            <a:spLocks noChangeArrowheads="1"/>
          </p:cNvSpPr>
          <p:nvPr/>
        </p:nvSpPr>
        <p:spPr bwMode="auto">
          <a:xfrm>
            <a:off x="539750" y="3309938"/>
            <a:ext cx="352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例：　幸　</a:t>
            </a:r>
            <a:r>
              <a:rPr lang="en-US" altLang="ja-JP" sz="3200"/>
              <a:t>⇒</a:t>
            </a:r>
            <a:r>
              <a:rPr lang="ja-JP" altLang="en-US" sz="3200"/>
              <a:t>　</a:t>
            </a:r>
            <a:r>
              <a:rPr lang="en-US" altLang="ja-JP" sz="3200">
                <a:latin typeface="ＭＳ ゴシック" panose="020B0609070205080204" pitchFamily="49" charset="-128"/>
                <a:ea typeface="ＭＳ ゴシック" panose="020B0609070205080204" pitchFamily="49" charset="-128"/>
              </a:rPr>
              <a:t>8D4B</a:t>
            </a:r>
            <a:r>
              <a:rPr lang="en-US" altLang="ja-JP" sz="3200" baseline="-25000"/>
              <a:t>16</a:t>
            </a:r>
            <a:endParaRPr lang="ja-JP" altLang="en-US" sz="3200" baseline="-25000">
              <a:solidFill>
                <a:srgbClr val="0000FF"/>
              </a:solidFill>
            </a:endParaRPr>
          </a:p>
        </p:txBody>
      </p:sp>
      <p:sp>
        <p:nvSpPr>
          <p:cNvPr id="165893" name="Line 5"/>
          <p:cNvSpPr>
            <a:spLocks noChangeShapeType="1"/>
          </p:cNvSpPr>
          <p:nvPr/>
        </p:nvSpPr>
        <p:spPr bwMode="auto">
          <a:xfrm>
            <a:off x="3406775" y="4413250"/>
            <a:ext cx="0" cy="6477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894" name="Text Box 6"/>
          <p:cNvSpPr txBox="1">
            <a:spLocks noChangeArrowheads="1"/>
          </p:cNvSpPr>
          <p:nvPr/>
        </p:nvSpPr>
        <p:spPr bwMode="auto">
          <a:xfrm>
            <a:off x="2111375" y="4389438"/>
            <a:ext cx="2171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t>⇒</a:t>
            </a:r>
            <a:r>
              <a:rPr lang="ja-JP" altLang="en-US" sz="3200"/>
              <a:t>　</a:t>
            </a:r>
            <a:r>
              <a:rPr lang="en-US" altLang="ja-JP" sz="3200">
                <a:latin typeface="ＭＳ ゴシック" panose="020B0609070205080204" pitchFamily="49" charset="-128"/>
                <a:ea typeface="ＭＳ ゴシック" panose="020B0609070205080204" pitchFamily="49" charset="-128"/>
              </a:rPr>
              <a:t>0C 0B</a:t>
            </a:r>
            <a:r>
              <a:rPr lang="en-US" altLang="ja-JP" sz="3200" baseline="-25000"/>
              <a:t>16</a:t>
            </a:r>
            <a:endParaRPr lang="ja-JP" altLang="en-US" sz="3200" baseline="-25000"/>
          </a:p>
        </p:txBody>
      </p:sp>
      <p:sp>
        <p:nvSpPr>
          <p:cNvPr id="165895" name="Text Box 7"/>
          <p:cNvSpPr txBox="1">
            <a:spLocks noChangeArrowheads="1"/>
          </p:cNvSpPr>
          <p:nvPr/>
        </p:nvSpPr>
        <p:spPr bwMode="auto">
          <a:xfrm>
            <a:off x="2111375" y="5418138"/>
            <a:ext cx="6089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t>⇒</a:t>
            </a:r>
            <a:r>
              <a:rPr lang="ja-JP" altLang="en-US" sz="3200"/>
              <a:t>　</a:t>
            </a:r>
            <a:r>
              <a:rPr lang="en-US" altLang="ja-JP" sz="3200">
                <a:latin typeface="ＭＳ ゴシック" panose="020B0609070205080204" pitchFamily="49" charset="-128"/>
                <a:ea typeface="ＭＳ ゴシック" panose="020B0609070205080204" pitchFamily="49" charset="-128"/>
              </a:rPr>
              <a:t>0C</a:t>
            </a:r>
            <a:r>
              <a:rPr lang="en-US" altLang="ja-JP" sz="3200" baseline="-25000"/>
              <a:t>16</a:t>
            </a:r>
            <a:r>
              <a:rPr lang="en-US" altLang="ja-JP" sz="3200">
                <a:latin typeface="ＭＳ Ｐゴシック" panose="020B0600070205080204" pitchFamily="50" charset="-128"/>
              </a:rPr>
              <a:t>×</a:t>
            </a:r>
            <a:r>
              <a:rPr lang="en-US" altLang="ja-JP" sz="3200">
                <a:solidFill>
                  <a:srgbClr val="0000FF"/>
                </a:solidFill>
                <a:latin typeface="ＭＳ ゴシック" panose="020B0609070205080204" pitchFamily="49" charset="-128"/>
                <a:ea typeface="ＭＳ ゴシック" panose="020B0609070205080204" pitchFamily="49" charset="-128"/>
              </a:rPr>
              <a:t>C0</a:t>
            </a:r>
            <a:r>
              <a:rPr lang="en-US" altLang="ja-JP" sz="3200" baseline="-25000">
                <a:solidFill>
                  <a:srgbClr val="0000FF"/>
                </a:solidFill>
              </a:rPr>
              <a:t>16</a:t>
            </a:r>
            <a:r>
              <a:rPr lang="en-US" altLang="ja-JP" sz="3200">
                <a:latin typeface="ＭＳ Ｐゴシック" panose="020B0600070205080204" pitchFamily="50" charset="-128"/>
              </a:rPr>
              <a:t> </a:t>
            </a:r>
            <a:r>
              <a:rPr lang="ja-JP" altLang="en-US" sz="3200">
                <a:latin typeface="ＭＳ Ｐゴシック" panose="020B0600070205080204" pitchFamily="50" charset="-128"/>
              </a:rPr>
              <a:t>＋</a:t>
            </a:r>
            <a:r>
              <a:rPr lang="ja-JP" altLang="en-US" sz="3200">
                <a:latin typeface="ＭＳ ゴシック" panose="020B0609070205080204" pitchFamily="49" charset="-128"/>
                <a:ea typeface="ＭＳ ゴシック" panose="020B0609070205080204" pitchFamily="49" charset="-128"/>
              </a:rPr>
              <a:t> </a:t>
            </a:r>
            <a:r>
              <a:rPr lang="en-US" altLang="ja-JP" sz="3200">
                <a:latin typeface="ＭＳ ゴシック" panose="020B0609070205080204" pitchFamily="49" charset="-128"/>
                <a:ea typeface="ＭＳ ゴシック" panose="020B0609070205080204" pitchFamily="49" charset="-128"/>
              </a:rPr>
              <a:t>0B</a:t>
            </a:r>
            <a:r>
              <a:rPr lang="en-US" altLang="ja-JP" sz="3200" baseline="-25000">
                <a:ea typeface="ＭＳ ゴシック" panose="020B0609070205080204" pitchFamily="49" charset="-128"/>
              </a:rPr>
              <a:t>16</a:t>
            </a:r>
            <a:r>
              <a:rPr lang="ja-JP" altLang="en-US" sz="3200" baseline="-25000">
                <a:ea typeface="ＭＳ ゴシック" panose="020B0609070205080204" pitchFamily="49" charset="-128"/>
              </a:rPr>
              <a:t>　</a:t>
            </a:r>
            <a:r>
              <a:rPr lang="en-US" altLang="ja-JP" sz="3200">
                <a:ea typeface="ＭＳ ゴシック" panose="020B0609070205080204" pitchFamily="49" charset="-128"/>
              </a:rPr>
              <a:t>⇒</a:t>
            </a:r>
            <a:r>
              <a:rPr lang="ja-JP" altLang="en-US" sz="2400"/>
              <a:t>　</a:t>
            </a:r>
            <a:r>
              <a:rPr lang="en-US" altLang="ja-JP" sz="3200">
                <a:latin typeface="ＭＳ ゴシック" panose="020B0609070205080204" pitchFamily="49" charset="-128"/>
                <a:ea typeface="ＭＳ ゴシック" panose="020B0609070205080204" pitchFamily="49" charset="-128"/>
              </a:rPr>
              <a:t>090B</a:t>
            </a:r>
            <a:r>
              <a:rPr lang="en-US" altLang="ja-JP" sz="3200" baseline="-25000">
                <a:ea typeface="ＭＳ ゴシック" panose="020B0609070205080204" pitchFamily="49" charset="-128"/>
              </a:rPr>
              <a:t>16</a:t>
            </a:r>
            <a:endParaRPr lang="ja-JP" altLang="en-US" sz="3200" baseline="-25000">
              <a:ea typeface="ＭＳ ゴシック" panose="020B0609070205080204" pitchFamily="49" charset="-128"/>
            </a:endParaRPr>
          </a:p>
        </p:txBody>
      </p:sp>
      <p:sp>
        <p:nvSpPr>
          <p:cNvPr id="165896" name="Text Box 8"/>
          <p:cNvSpPr txBox="1">
            <a:spLocks noChangeArrowheads="1"/>
          </p:cNvSpPr>
          <p:nvPr/>
        </p:nvSpPr>
        <p:spPr bwMode="auto">
          <a:xfrm>
            <a:off x="2111375" y="3836988"/>
            <a:ext cx="370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t>⇒</a:t>
            </a:r>
            <a:r>
              <a:rPr lang="ja-JP" altLang="en-US" sz="3200"/>
              <a:t>　</a:t>
            </a:r>
            <a:r>
              <a:rPr lang="en-US" altLang="ja-JP" sz="3200">
                <a:latin typeface="ＭＳ ゴシック" panose="020B0609070205080204" pitchFamily="49" charset="-128"/>
                <a:ea typeface="ＭＳ ゴシック" panose="020B0609070205080204" pitchFamily="49" charset="-128"/>
              </a:rPr>
              <a:t>8D4B</a:t>
            </a:r>
            <a:r>
              <a:rPr lang="en-US" altLang="ja-JP" sz="3200" baseline="-25000"/>
              <a:t>16</a:t>
            </a:r>
            <a:r>
              <a:rPr lang="en-US" altLang="ja-JP" sz="3200"/>
              <a:t> </a:t>
            </a:r>
            <a:r>
              <a:rPr lang="ja-JP" altLang="en-US" sz="3200"/>
              <a:t>－</a:t>
            </a:r>
            <a:r>
              <a:rPr lang="ja-JP" altLang="en-US" sz="3200">
                <a:solidFill>
                  <a:srgbClr val="0000FF"/>
                </a:solidFill>
              </a:rPr>
              <a:t> </a:t>
            </a:r>
            <a:r>
              <a:rPr lang="en-US" altLang="ja-JP" sz="3200">
                <a:solidFill>
                  <a:srgbClr val="0000FF"/>
                </a:solidFill>
                <a:latin typeface="ＭＳ ゴシック" panose="020B0609070205080204" pitchFamily="49" charset="-128"/>
                <a:ea typeface="ＭＳ ゴシック" panose="020B0609070205080204" pitchFamily="49" charset="-128"/>
              </a:rPr>
              <a:t>8140</a:t>
            </a:r>
            <a:r>
              <a:rPr lang="en-US" altLang="ja-JP" sz="3200" baseline="-25000">
                <a:solidFill>
                  <a:srgbClr val="0000FF"/>
                </a:solidFill>
              </a:rPr>
              <a:t>16</a:t>
            </a:r>
            <a:endParaRPr lang="ja-JP" altLang="en-US" sz="3200" baseline="-25000">
              <a:solidFill>
                <a:srgbClr val="0000FF"/>
              </a:solidFill>
            </a:endParaRPr>
          </a:p>
        </p:txBody>
      </p:sp>
      <p:sp>
        <p:nvSpPr>
          <p:cNvPr id="165897" name="Line 9"/>
          <p:cNvSpPr>
            <a:spLocks noChangeShapeType="1"/>
          </p:cNvSpPr>
          <p:nvPr/>
        </p:nvSpPr>
        <p:spPr bwMode="auto">
          <a:xfrm>
            <a:off x="3119438" y="4989513"/>
            <a:ext cx="0" cy="50323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898" name="Line 10"/>
          <p:cNvSpPr>
            <a:spLocks noChangeShapeType="1"/>
          </p:cNvSpPr>
          <p:nvPr/>
        </p:nvSpPr>
        <p:spPr bwMode="auto">
          <a:xfrm>
            <a:off x="3767138" y="4989513"/>
            <a:ext cx="1728787" cy="46355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899" name="Text Box 11"/>
          <p:cNvSpPr txBox="1">
            <a:spLocks noChangeArrowheads="1"/>
          </p:cNvSpPr>
          <p:nvPr/>
        </p:nvSpPr>
        <p:spPr bwMode="auto">
          <a:xfrm>
            <a:off x="2124075" y="6092825"/>
            <a:ext cx="68532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t>⇒</a:t>
            </a:r>
            <a:r>
              <a:rPr lang="ja-JP" altLang="en-US" sz="3200"/>
              <a:t>　</a:t>
            </a:r>
            <a:r>
              <a:rPr lang="en-US" altLang="ja-JP" sz="3200">
                <a:latin typeface="ＭＳ ゴシック" panose="020B0609070205080204" pitchFamily="49" charset="-128"/>
                <a:ea typeface="ＭＳ ゴシック" panose="020B0609070205080204" pitchFamily="49" charset="-128"/>
              </a:rPr>
              <a:t>0100100001011</a:t>
            </a:r>
            <a:r>
              <a:rPr lang="en-US" altLang="ja-JP" sz="3200" baseline="-25000"/>
              <a:t>2</a:t>
            </a:r>
            <a:r>
              <a:rPr lang="ja-JP" altLang="en-US" sz="3200"/>
              <a:t>　（</a:t>
            </a:r>
            <a:r>
              <a:rPr lang="en-US" altLang="ja-JP" sz="3200"/>
              <a:t>13</a:t>
            </a:r>
            <a:r>
              <a:rPr lang="ja-JP" altLang="en-US" sz="3200"/>
              <a:t>ビットで表す）</a:t>
            </a:r>
            <a:endParaRPr lang="ja-JP" altLang="en-US" sz="3200" baseline="-25000">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(1-4)</a:t>
            </a:r>
            <a:r>
              <a:rPr kumimoji="1" lang="ja-JP" altLang="en-US" dirty="0"/>
              <a:t>の補足</a:t>
            </a:r>
          </a:p>
        </p:txBody>
      </p:sp>
      <p:sp>
        <p:nvSpPr>
          <p:cNvPr id="3" name="コンテンツ プレースホルダー 2"/>
          <p:cNvSpPr>
            <a:spLocks noGrp="1"/>
          </p:cNvSpPr>
          <p:nvPr>
            <p:ph idx="1"/>
          </p:nvPr>
        </p:nvSpPr>
        <p:spPr/>
        <p:txBody>
          <a:bodyPr/>
          <a:lstStyle/>
          <a:p>
            <a:r>
              <a:rPr lang="en-US" altLang="ja-JP" b="1" dirty="0"/>
              <a:t>8</a:t>
            </a:r>
            <a:r>
              <a:rPr lang="ja-JP" altLang="en-US" b="1" dirty="0"/>
              <a:t>ビットごとに区切った際に補う</a:t>
            </a:r>
            <a:r>
              <a:rPr lang="en-US" altLang="ja-JP" b="1" dirty="0"/>
              <a:t>0</a:t>
            </a:r>
            <a:r>
              <a:rPr lang="ja-JP" altLang="en-US" b="1" dirty="0"/>
              <a:t>の個数</a:t>
            </a:r>
            <a:br>
              <a:rPr lang="en-US" altLang="ja-JP" b="1" dirty="0"/>
            </a:br>
            <a:br>
              <a:rPr lang="en-US" altLang="ja-JP" b="1" dirty="0"/>
            </a:br>
            <a:r>
              <a:rPr lang="ja-JP" altLang="en-US" b="1" dirty="0"/>
              <a:t>２文字の人：</a:t>
            </a:r>
            <a:r>
              <a:rPr lang="en-US" altLang="ja-JP" b="1" dirty="0"/>
              <a:t>	000000	</a:t>
            </a:r>
            <a:r>
              <a:rPr lang="ja-JP" altLang="en-US" b="1" dirty="0"/>
              <a:t>（</a:t>
            </a:r>
            <a:r>
              <a:rPr lang="en-US" altLang="ja-JP" b="1" dirty="0"/>
              <a:t>0</a:t>
            </a:r>
            <a:r>
              <a:rPr lang="ja-JP" altLang="en-US" b="1" dirty="0"/>
              <a:t>を</a:t>
            </a:r>
            <a:r>
              <a:rPr lang="en-US" altLang="ja-JP" b="1" dirty="0"/>
              <a:t>6</a:t>
            </a:r>
            <a:r>
              <a:rPr lang="ja-JP" altLang="en-US" b="1" dirty="0"/>
              <a:t>つ）</a:t>
            </a:r>
            <a:br>
              <a:rPr lang="en-US" altLang="ja-JP" b="1" dirty="0"/>
            </a:br>
            <a:br>
              <a:rPr lang="en-US" altLang="ja-JP" b="1" dirty="0"/>
            </a:br>
            <a:r>
              <a:rPr lang="ja-JP" altLang="en-US" b="1" dirty="0"/>
              <a:t>３文字の人：</a:t>
            </a:r>
            <a:r>
              <a:rPr lang="en-US" altLang="ja-JP" b="1" dirty="0"/>
              <a:t>	0		</a:t>
            </a:r>
            <a:r>
              <a:rPr lang="ja-JP" altLang="en-US" b="1" dirty="0"/>
              <a:t>（</a:t>
            </a:r>
            <a:r>
              <a:rPr lang="en-US" altLang="ja-JP" b="1" dirty="0"/>
              <a:t>0</a:t>
            </a:r>
            <a:r>
              <a:rPr lang="ja-JP" altLang="en-US" b="1" dirty="0"/>
              <a:t>を</a:t>
            </a:r>
            <a:r>
              <a:rPr lang="en-US" altLang="ja-JP" b="1" dirty="0"/>
              <a:t>1</a:t>
            </a:r>
            <a:r>
              <a:rPr lang="ja-JP" altLang="en-US" b="1" dirty="0"/>
              <a:t>つ）</a:t>
            </a:r>
            <a:br>
              <a:rPr lang="en-US" altLang="ja-JP" b="1" dirty="0"/>
            </a:br>
            <a:br>
              <a:rPr lang="en-US" altLang="ja-JP" b="1" dirty="0"/>
            </a:br>
            <a:r>
              <a:rPr lang="ja-JP" altLang="en-US" b="1" dirty="0"/>
              <a:t>４文字の人：</a:t>
            </a:r>
            <a:r>
              <a:rPr lang="en-US" altLang="ja-JP" b="1" dirty="0"/>
              <a:t>	0000		</a:t>
            </a:r>
            <a:r>
              <a:rPr lang="ja-JP" altLang="en-US" b="1" dirty="0"/>
              <a:t>（</a:t>
            </a:r>
            <a:r>
              <a:rPr lang="en-US" altLang="ja-JP" b="1" dirty="0"/>
              <a:t>0</a:t>
            </a:r>
            <a:r>
              <a:rPr lang="ja-JP" altLang="en-US" b="1" dirty="0"/>
              <a:t>を</a:t>
            </a:r>
            <a:r>
              <a:rPr lang="en-US" altLang="ja-JP" b="1" dirty="0"/>
              <a:t>4</a:t>
            </a:r>
            <a:r>
              <a:rPr lang="ja-JP" altLang="en-US" b="1" dirty="0"/>
              <a:t>つ）</a:t>
            </a:r>
            <a:br>
              <a:rPr lang="en-US" altLang="ja-JP" b="1" dirty="0"/>
            </a:br>
            <a:br>
              <a:rPr lang="en-US" altLang="ja-JP" b="1" dirty="0"/>
            </a:br>
            <a:r>
              <a:rPr lang="ja-JP" altLang="en-US" b="1" dirty="0"/>
              <a:t>５文字の人：</a:t>
            </a:r>
            <a:r>
              <a:rPr lang="en-US" altLang="ja-JP" b="1" dirty="0"/>
              <a:t>	0000000	</a:t>
            </a:r>
            <a:r>
              <a:rPr lang="ja-JP" altLang="en-US" b="1" dirty="0"/>
              <a:t>（</a:t>
            </a:r>
            <a:r>
              <a:rPr lang="en-US" altLang="ja-JP" b="1" dirty="0"/>
              <a:t>0</a:t>
            </a:r>
            <a:r>
              <a:rPr lang="ja-JP" altLang="en-US" b="1" dirty="0"/>
              <a:t>を</a:t>
            </a:r>
            <a:r>
              <a:rPr lang="en-US" altLang="ja-JP" b="1" dirty="0"/>
              <a:t>7</a:t>
            </a:r>
            <a:r>
              <a:rPr lang="ja-JP" altLang="en-US" b="1" dirty="0"/>
              <a:t>つ）</a:t>
            </a:r>
            <a:endParaRPr lang="en-US" altLang="ja-JP" b="1" dirty="0"/>
          </a:p>
        </p:txBody>
      </p:sp>
    </p:spTree>
    <p:extLst>
      <p:ext uri="{BB962C8B-B14F-4D97-AF65-F5344CB8AC3E}">
        <p14:creationId xmlns:p14="http://schemas.microsoft.com/office/powerpoint/2010/main" val="317985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ja-JP" altLang="en-US" dirty="0"/>
              <a:t>マスク処理（マスクパターン）</a:t>
            </a:r>
          </a:p>
        </p:txBody>
      </p:sp>
      <p:pic>
        <p:nvPicPr>
          <p:cNvPr id="270339" name="Picture 3" descr="qrcode型番１の構造_12_マスク処理_0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4463" y="1681163"/>
            <a:ext cx="4437062" cy="4437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0344" name="Text Box 8"/>
          <p:cNvSpPr txBox="1">
            <a:spLocks noChangeArrowheads="1"/>
          </p:cNvSpPr>
          <p:nvPr/>
        </p:nvSpPr>
        <p:spPr bwMode="auto">
          <a:xfrm>
            <a:off x="4479925" y="1557338"/>
            <a:ext cx="43402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dirty="0"/>
              <a:t>マスク処理はデータおよび誤り訂正コード語の領域に排他的論理和の演算を施すことで行なわれる</a:t>
            </a:r>
          </a:p>
          <a:p>
            <a:endParaRPr lang="ja-JP" altLang="en-US" sz="2400" dirty="0"/>
          </a:p>
          <a:p>
            <a:r>
              <a:rPr lang="ja-JP" altLang="en-US" sz="2400" dirty="0"/>
              <a:t>マスクは</a:t>
            </a:r>
            <a:r>
              <a:rPr lang="en-US" altLang="ja-JP" sz="2400" dirty="0"/>
              <a:t>8</a:t>
            </a:r>
            <a:r>
              <a:rPr lang="ja-JP" altLang="en-US" sz="2400" dirty="0"/>
              <a:t>種類あり、評価基準にしたがって減点法で採点され、一番得点の高いマスク処理が施される</a:t>
            </a:r>
          </a:p>
          <a:p>
            <a:endParaRPr lang="ja-JP" altLang="en-US" sz="2400" dirty="0"/>
          </a:p>
          <a:p>
            <a:r>
              <a:rPr lang="ja-JP" altLang="en-US" sz="2400" dirty="0"/>
              <a:t>・黒と白の比が</a:t>
            </a:r>
            <a:r>
              <a:rPr lang="en-US" altLang="ja-JP" sz="2400" dirty="0"/>
              <a:t>1:1</a:t>
            </a:r>
            <a:endParaRPr lang="ja-JP" altLang="en-US" sz="2400" dirty="0"/>
          </a:p>
          <a:p>
            <a:r>
              <a:rPr lang="ja-JP" altLang="en-US" sz="2400" dirty="0"/>
              <a:t>・特殊なパターンの出現を抑える</a:t>
            </a:r>
          </a:p>
          <a:p>
            <a:r>
              <a:rPr lang="ja-JP" altLang="en-US" sz="2400" dirty="0"/>
              <a:t>・黒（白）の連続配置を抑える</a:t>
            </a:r>
          </a:p>
        </p:txBody>
      </p:sp>
      <p:sp>
        <p:nvSpPr>
          <p:cNvPr id="270345" name="Text Box 9"/>
          <p:cNvSpPr txBox="1">
            <a:spLocks noChangeArrowheads="1"/>
          </p:cNvSpPr>
          <p:nvPr/>
        </p:nvSpPr>
        <p:spPr bwMode="auto">
          <a:xfrm>
            <a:off x="455613" y="5984875"/>
            <a:ext cx="3579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マスクパターン：</a:t>
            </a:r>
            <a:r>
              <a:rPr lang="en-US" altLang="ja-JP" dirty="0"/>
              <a:t>000</a:t>
            </a:r>
            <a:r>
              <a:rPr lang="ja-JP" altLang="en-US" dirty="0"/>
              <a:t>（市松模様）</a:t>
            </a:r>
          </a:p>
        </p:txBody>
      </p:sp>
    </p:spTree>
    <p:extLst>
      <p:ext uri="{BB962C8B-B14F-4D97-AF65-F5344CB8AC3E}">
        <p14:creationId xmlns:p14="http://schemas.microsoft.com/office/powerpoint/2010/main" val="2104518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0" name="Group 2"/>
          <p:cNvGraphicFramePr>
            <a:graphicFrameLocks noGrp="1"/>
          </p:cNvGraphicFramePr>
          <p:nvPr/>
        </p:nvGraphicFramePr>
        <p:xfrm>
          <a:off x="468313" y="1628775"/>
          <a:ext cx="3970337" cy="3960815"/>
        </p:xfrm>
        <a:graphic>
          <a:graphicData uri="http://schemas.openxmlformats.org/drawingml/2006/table">
            <a:tbl>
              <a:tblPr/>
              <a:tblGrid>
                <a:gridCol w="1306512">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B</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    B</a:t>
                      </a:r>
                      <a:endPar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BB"/>
                    </a:solidFill>
                  </a:tcPr>
                </a:tc>
                <a:extLst>
                  <a:ext uri="{0D108BD9-81ED-4DB2-BD59-A6C34878D82A}">
                    <a16:rowId xmlns:a16="http://schemas.microsoft.com/office/drawing/2014/main" val="10001"/>
                  </a:ext>
                </a:extLst>
              </a:tr>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BB"/>
                    </a:solidFill>
                  </a:tcPr>
                </a:tc>
                <a:extLst>
                  <a:ext uri="{0D108BD9-81ED-4DB2-BD59-A6C34878D82A}">
                    <a16:rowId xmlns:a16="http://schemas.microsoft.com/office/drawing/2014/main" val="10002"/>
                  </a:ext>
                </a:extLst>
              </a:tr>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BB"/>
                    </a:solidFill>
                  </a:tcPr>
                </a:tc>
                <a:extLst>
                  <a:ext uri="{0D108BD9-81ED-4DB2-BD59-A6C34878D82A}">
                    <a16:rowId xmlns:a16="http://schemas.microsoft.com/office/drawing/2014/main" val="10003"/>
                  </a:ext>
                </a:extLst>
              </a:tr>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BBBB"/>
                    </a:solidFill>
                  </a:tcPr>
                </a:tc>
                <a:extLst>
                  <a:ext uri="{0D108BD9-81ED-4DB2-BD59-A6C34878D82A}">
                    <a16:rowId xmlns:a16="http://schemas.microsoft.com/office/drawing/2014/main" val="10004"/>
                  </a:ext>
                </a:extLst>
              </a:tr>
            </a:tbl>
          </a:graphicData>
        </a:graphic>
      </p:graphicFrame>
      <p:sp>
        <p:nvSpPr>
          <p:cNvPr id="176158" name="Rectangle 30"/>
          <p:cNvSpPr>
            <a:spLocks noGrp="1" noChangeArrowheads="1"/>
          </p:cNvSpPr>
          <p:nvPr>
            <p:ph type="title"/>
          </p:nvPr>
        </p:nvSpPr>
        <p:spPr/>
        <p:txBody>
          <a:bodyPr/>
          <a:lstStyle/>
          <a:p>
            <a:r>
              <a:rPr lang="ja-JP" altLang="en-US"/>
              <a:t>マスク処理（排他的論理和）</a:t>
            </a:r>
          </a:p>
        </p:txBody>
      </p:sp>
      <p:graphicFrame>
        <p:nvGraphicFramePr>
          <p:cNvPr id="176159" name="Group 31"/>
          <p:cNvGraphicFramePr>
            <a:graphicFrameLocks noGrp="1"/>
          </p:cNvGraphicFramePr>
          <p:nvPr>
            <p:ph type="tbl" idx="1"/>
          </p:nvPr>
        </p:nvGraphicFramePr>
        <p:xfrm>
          <a:off x="4778375" y="1628775"/>
          <a:ext cx="3970338" cy="3960815"/>
        </p:xfrm>
        <a:graphic>
          <a:graphicData uri="http://schemas.openxmlformats.org/drawingml/2006/table">
            <a:tbl>
              <a:tblPr/>
              <a:tblGrid>
                <a:gridCol w="1306513">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B</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    B</a:t>
                      </a:r>
                      <a:endPar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BB"/>
                    </a:solidFill>
                  </a:tcPr>
                </a:tc>
                <a:extLst>
                  <a:ext uri="{0D108BD9-81ED-4DB2-BD59-A6C34878D82A}">
                    <a16:rowId xmlns:a16="http://schemas.microsoft.com/office/drawing/2014/main" val="10001"/>
                  </a:ext>
                </a:extLst>
              </a:tr>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BB"/>
                    </a:solidFill>
                  </a:tcPr>
                </a:tc>
                <a:extLst>
                  <a:ext uri="{0D108BD9-81ED-4DB2-BD59-A6C34878D82A}">
                    <a16:rowId xmlns:a16="http://schemas.microsoft.com/office/drawing/2014/main" val="10002"/>
                  </a:ext>
                </a:extLst>
              </a:tr>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BBBB"/>
                    </a:solidFill>
                  </a:tcPr>
                </a:tc>
                <a:extLst>
                  <a:ext uri="{0D108BD9-81ED-4DB2-BD59-A6C34878D82A}">
                    <a16:rowId xmlns:a16="http://schemas.microsoft.com/office/drawing/2014/main" val="10003"/>
                  </a:ext>
                </a:extLst>
              </a:tr>
              <a:tr h="7921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BBBB"/>
                    </a:solidFill>
                  </a:tcPr>
                </a:tc>
                <a:extLst>
                  <a:ext uri="{0D108BD9-81ED-4DB2-BD59-A6C34878D82A}">
                    <a16:rowId xmlns:a16="http://schemas.microsoft.com/office/drawing/2014/main" val="10004"/>
                  </a:ext>
                </a:extLst>
              </a:tr>
            </a:tbl>
          </a:graphicData>
        </a:graphic>
      </p:graphicFrame>
      <p:grpSp>
        <p:nvGrpSpPr>
          <p:cNvPr id="176187" name="Group 59"/>
          <p:cNvGrpSpPr>
            <a:grpSpLocks/>
          </p:cNvGrpSpPr>
          <p:nvPr/>
        </p:nvGrpSpPr>
        <p:grpSpPr bwMode="auto">
          <a:xfrm>
            <a:off x="3635375" y="1844675"/>
            <a:ext cx="288925" cy="288925"/>
            <a:chOff x="3560" y="1162"/>
            <a:chExt cx="182" cy="182"/>
          </a:xfrm>
        </p:grpSpPr>
        <p:sp>
          <p:nvSpPr>
            <p:cNvPr id="176188" name="Oval 60"/>
            <p:cNvSpPr>
              <a:spLocks noChangeArrowheads="1"/>
            </p:cNvSpPr>
            <p:nvPr/>
          </p:nvSpPr>
          <p:spPr bwMode="auto">
            <a:xfrm>
              <a:off x="3561" y="1162"/>
              <a:ext cx="181" cy="18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189" name="Line 61"/>
            <p:cNvSpPr>
              <a:spLocks noChangeShapeType="1"/>
            </p:cNvSpPr>
            <p:nvPr/>
          </p:nvSpPr>
          <p:spPr bwMode="auto">
            <a:xfrm>
              <a:off x="3560" y="1253"/>
              <a:ext cx="18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190" name="Line 62"/>
            <p:cNvSpPr>
              <a:spLocks noChangeShapeType="1"/>
            </p:cNvSpPr>
            <p:nvPr/>
          </p:nvSpPr>
          <p:spPr bwMode="auto">
            <a:xfrm>
              <a:off x="3651" y="1162"/>
              <a:ext cx="0" cy="18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6191" name="Text Box 63"/>
          <p:cNvSpPr txBox="1">
            <a:spLocks noChangeArrowheads="1"/>
          </p:cNvSpPr>
          <p:nvPr/>
        </p:nvSpPr>
        <p:spPr bwMode="auto">
          <a:xfrm>
            <a:off x="1273175" y="6021388"/>
            <a:ext cx="659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sz="2400"/>
              <a:t>A</a:t>
            </a:r>
            <a:r>
              <a:rPr kumimoji="0" lang="ja-JP" altLang="en-US" sz="2400"/>
              <a:t>と</a:t>
            </a:r>
            <a:r>
              <a:rPr kumimoji="0" lang="en-US" altLang="ja-JP" sz="2400"/>
              <a:t>B</a:t>
            </a:r>
            <a:r>
              <a:rPr kumimoji="0" lang="ja-JP" altLang="en-US" sz="2400"/>
              <a:t>が同</a:t>
            </a:r>
            <a:r>
              <a:rPr lang="ja-JP" altLang="en-US" sz="2400"/>
              <a:t>じであれば白（</a:t>
            </a:r>
            <a:r>
              <a:rPr lang="en-US" altLang="ja-JP" sz="2400"/>
              <a:t>0</a:t>
            </a:r>
            <a:r>
              <a:rPr lang="ja-JP" altLang="en-US" sz="2400"/>
              <a:t>）、異なっていれば黒（</a:t>
            </a:r>
            <a:r>
              <a:rPr lang="en-US" altLang="ja-JP" sz="2400"/>
              <a:t>1</a:t>
            </a:r>
            <a:r>
              <a:rPr lang="ja-JP" altLang="en-US" sz="2400"/>
              <a:t>）</a:t>
            </a:r>
            <a:endParaRPr lang="en-US" altLang="ja-JP" sz="2400"/>
          </a:p>
        </p:txBody>
      </p:sp>
      <p:grpSp>
        <p:nvGrpSpPr>
          <p:cNvPr id="176192" name="Group 64"/>
          <p:cNvGrpSpPr>
            <a:grpSpLocks/>
          </p:cNvGrpSpPr>
          <p:nvPr/>
        </p:nvGrpSpPr>
        <p:grpSpPr bwMode="auto">
          <a:xfrm>
            <a:off x="7945438" y="1844675"/>
            <a:ext cx="288925" cy="288925"/>
            <a:chOff x="3560" y="1162"/>
            <a:chExt cx="182" cy="182"/>
          </a:xfrm>
        </p:grpSpPr>
        <p:sp>
          <p:nvSpPr>
            <p:cNvPr id="176193" name="Oval 65"/>
            <p:cNvSpPr>
              <a:spLocks noChangeArrowheads="1"/>
            </p:cNvSpPr>
            <p:nvPr/>
          </p:nvSpPr>
          <p:spPr bwMode="auto">
            <a:xfrm>
              <a:off x="3561" y="1162"/>
              <a:ext cx="181" cy="18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194" name="Line 66"/>
            <p:cNvSpPr>
              <a:spLocks noChangeShapeType="1"/>
            </p:cNvSpPr>
            <p:nvPr/>
          </p:nvSpPr>
          <p:spPr bwMode="auto">
            <a:xfrm>
              <a:off x="3560" y="1253"/>
              <a:ext cx="18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195" name="Line 67"/>
            <p:cNvSpPr>
              <a:spLocks noChangeShapeType="1"/>
            </p:cNvSpPr>
            <p:nvPr/>
          </p:nvSpPr>
          <p:spPr bwMode="auto">
            <a:xfrm>
              <a:off x="3651" y="1162"/>
              <a:ext cx="0" cy="18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extLst>
      <p:ext uri="{BB962C8B-B14F-4D97-AF65-F5344CB8AC3E}">
        <p14:creationId xmlns:p14="http://schemas.microsoft.com/office/powerpoint/2010/main" val="420600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0A3B2-2F34-41D1-963B-E8FEF26558F6}"/>
              </a:ext>
            </a:extLst>
          </p:cNvPr>
          <p:cNvSpPr>
            <a:spLocks noGrp="1"/>
          </p:cNvSpPr>
          <p:nvPr>
            <p:ph type="title"/>
          </p:nvPr>
        </p:nvSpPr>
        <p:spPr/>
        <p:txBody>
          <a:bodyPr/>
          <a:lstStyle/>
          <a:p>
            <a:r>
              <a:rPr kumimoji="1" lang="ja-JP" altLang="en-US" dirty="0"/>
              <a:t>世界の</a:t>
            </a:r>
            <a:r>
              <a:rPr lang="ja-JP" altLang="en-US" dirty="0"/>
              <a:t>２次元コード</a:t>
            </a:r>
            <a:endParaRPr kumimoji="1" lang="ja-JP" altLang="en-US" dirty="0"/>
          </a:p>
        </p:txBody>
      </p:sp>
      <p:pic>
        <p:nvPicPr>
          <p:cNvPr id="109572" name="Picture 4" descr="ECC200">
            <a:extLst>
              <a:ext uri="{FF2B5EF4-FFF2-40B4-BE49-F238E27FC236}">
                <a16:creationId xmlns:a16="http://schemas.microsoft.com/office/drawing/2014/main" id="{8C84D5DB-A976-4565-9B19-1F4A7546C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52" y="4244322"/>
            <a:ext cx="1638300" cy="16287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9AFE1F3-2E78-4CC8-8C27-5D4158EB6BB3}"/>
              </a:ext>
            </a:extLst>
          </p:cNvPr>
          <p:cNvSpPr txBox="1"/>
          <p:nvPr/>
        </p:nvSpPr>
        <p:spPr>
          <a:xfrm>
            <a:off x="425633" y="5880876"/>
            <a:ext cx="2037737" cy="400110"/>
          </a:xfrm>
          <a:prstGeom prst="rect">
            <a:avLst/>
          </a:prstGeom>
          <a:noFill/>
        </p:spPr>
        <p:txBody>
          <a:bodyPr wrap="none" rtlCol="0">
            <a:spAutoFit/>
          </a:bodyPr>
          <a:lstStyle/>
          <a:p>
            <a:r>
              <a:rPr lang="en-US" altLang="ja-JP" dirty="0"/>
              <a:t>DataMatrixCode</a:t>
            </a:r>
            <a:endParaRPr lang="ja-JP" altLang="en-US" dirty="0"/>
          </a:p>
        </p:txBody>
      </p:sp>
      <p:pic>
        <p:nvPicPr>
          <p:cNvPr id="109574" name="Picture 6" descr="PDF417">
            <a:extLst>
              <a:ext uri="{FF2B5EF4-FFF2-40B4-BE49-F238E27FC236}">
                <a16:creationId xmlns:a16="http://schemas.microsoft.com/office/drawing/2014/main" id="{67E64FBE-9932-4493-BFAB-4FFCC797B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186714"/>
            <a:ext cx="2857500" cy="8572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A3C3AE7-45A0-486D-AE35-3BC295E71ABA}"/>
              </a:ext>
            </a:extLst>
          </p:cNvPr>
          <p:cNvSpPr txBox="1"/>
          <p:nvPr/>
        </p:nvSpPr>
        <p:spPr>
          <a:xfrm>
            <a:off x="1464671" y="3025924"/>
            <a:ext cx="1151277" cy="400110"/>
          </a:xfrm>
          <a:prstGeom prst="rect">
            <a:avLst/>
          </a:prstGeom>
          <a:noFill/>
        </p:spPr>
        <p:txBody>
          <a:bodyPr wrap="none" rtlCol="0">
            <a:spAutoFit/>
          </a:bodyPr>
          <a:lstStyle/>
          <a:p>
            <a:r>
              <a:rPr lang="en-US" altLang="ja-JP" dirty="0"/>
              <a:t>PDF417</a:t>
            </a:r>
            <a:endParaRPr lang="ja-JP" altLang="en-US" dirty="0"/>
          </a:p>
        </p:txBody>
      </p:sp>
      <p:pic>
        <p:nvPicPr>
          <p:cNvPr id="109576" name="Picture 8" descr="CODE49">
            <a:extLst>
              <a:ext uri="{FF2B5EF4-FFF2-40B4-BE49-F238E27FC236}">
                <a16:creationId xmlns:a16="http://schemas.microsoft.com/office/drawing/2014/main" id="{CDB04230-A9FD-41BB-9F0B-FD3ED058F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366" y="1844824"/>
            <a:ext cx="2476500" cy="11811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F42242D2-7DDA-4DE1-A3B5-49E6FB792C11}"/>
              </a:ext>
            </a:extLst>
          </p:cNvPr>
          <p:cNvSpPr txBox="1"/>
          <p:nvPr/>
        </p:nvSpPr>
        <p:spPr>
          <a:xfrm>
            <a:off x="5864711" y="3025924"/>
            <a:ext cx="1221809" cy="400110"/>
          </a:xfrm>
          <a:prstGeom prst="rect">
            <a:avLst/>
          </a:prstGeom>
          <a:noFill/>
        </p:spPr>
        <p:txBody>
          <a:bodyPr wrap="none" rtlCol="0">
            <a:spAutoFit/>
          </a:bodyPr>
          <a:lstStyle/>
          <a:p>
            <a:r>
              <a:rPr lang="en-US" altLang="ja-JP" dirty="0"/>
              <a:t>CODE49</a:t>
            </a:r>
            <a:endParaRPr lang="ja-JP" altLang="en-US" dirty="0"/>
          </a:p>
        </p:txBody>
      </p:sp>
      <p:pic>
        <p:nvPicPr>
          <p:cNvPr id="109578" name="Picture 10" descr="VeriCode">
            <a:extLst>
              <a:ext uri="{FF2B5EF4-FFF2-40B4-BE49-F238E27FC236}">
                <a16:creationId xmlns:a16="http://schemas.microsoft.com/office/drawing/2014/main" id="{6B5FC10E-0631-4C35-BF7B-61E36BA819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4196697"/>
            <a:ext cx="1752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6E74BF72-246C-48A2-8A66-8953E4A649D2}"/>
              </a:ext>
            </a:extLst>
          </p:cNvPr>
          <p:cNvSpPr txBox="1"/>
          <p:nvPr/>
        </p:nvSpPr>
        <p:spPr>
          <a:xfrm>
            <a:off x="3951349" y="5873097"/>
            <a:ext cx="1241302" cy="400110"/>
          </a:xfrm>
          <a:prstGeom prst="rect">
            <a:avLst/>
          </a:prstGeom>
          <a:noFill/>
        </p:spPr>
        <p:txBody>
          <a:bodyPr wrap="none" rtlCol="0">
            <a:spAutoFit/>
          </a:bodyPr>
          <a:lstStyle/>
          <a:p>
            <a:r>
              <a:rPr lang="en-US" altLang="ja-JP" dirty="0"/>
              <a:t>VeriCode</a:t>
            </a:r>
            <a:endParaRPr lang="ja-JP" altLang="en-US" dirty="0"/>
          </a:p>
        </p:txBody>
      </p:sp>
      <p:pic>
        <p:nvPicPr>
          <p:cNvPr id="109580" name="Picture 12" descr="シールサンプル">
            <a:extLst>
              <a:ext uri="{FF2B5EF4-FFF2-40B4-BE49-F238E27FC236}">
                <a16:creationId xmlns:a16="http://schemas.microsoft.com/office/drawing/2014/main" id="{C4E7D8DF-F6CB-4A44-B7C3-E809380F79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9360" y="4149080"/>
            <a:ext cx="1783080" cy="1728216"/>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AAAA5397-1461-4D98-AA49-58CE9F597C7B}"/>
              </a:ext>
            </a:extLst>
          </p:cNvPr>
          <p:cNvSpPr txBox="1"/>
          <p:nvPr/>
        </p:nvSpPr>
        <p:spPr>
          <a:xfrm>
            <a:off x="6970684" y="5873097"/>
            <a:ext cx="1340432" cy="400110"/>
          </a:xfrm>
          <a:prstGeom prst="rect">
            <a:avLst/>
          </a:prstGeom>
          <a:noFill/>
        </p:spPr>
        <p:txBody>
          <a:bodyPr wrap="none" rtlCol="0">
            <a:spAutoFit/>
          </a:bodyPr>
          <a:lstStyle/>
          <a:p>
            <a:r>
              <a:rPr lang="en-US" altLang="ja-JP" dirty="0"/>
              <a:t>MaxiCode</a:t>
            </a:r>
            <a:endParaRPr lang="ja-JP" altLang="en-US" dirty="0"/>
          </a:p>
        </p:txBody>
      </p:sp>
    </p:spTree>
    <p:extLst>
      <p:ext uri="{BB962C8B-B14F-4D97-AF65-F5344CB8AC3E}">
        <p14:creationId xmlns:p14="http://schemas.microsoft.com/office/powerpoint/2010/main" val="376797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ja-JP" altLang="en-US"/>
              <a:t>なぜ「</a:t>
            </a:r>
            <a:r>
              <a:rPr lang="en-US" altLang="ja-JP"/>
              <a:t>QR</a:t>
            </a:r>
            <a:r>
              <a:rPr lang="ja-JP" altLang="en-US"/>
              <a:t>コード」なのか？</a:t>
            </a:r>
          </a:p>
        </p:txBody>
      </p:sp>
      <p:sp>
        <p:nvSpPr>
          <p:cNvPr id="377859" name="Text Box 3"/>
          <p:cNvSpPr txBox="1">
            <a:spLocks noChangeArrowheads="1"/>
          </p:cNvSpPr>
          <p:nvPr/>
        </p:nvSpPr>
        <p:spPr bwMode="auto">
          <a:xfrm>
            <a:off x="576263" y="1484313"/>
            <a:ext cx="7991475" cy="310854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bg2"/>
              </a:buClr>
              <a:buSzPct val="75000"/>
              <a:buFont typeface="Wingdings" panose="05000000000000000000" pitchFamily="2" charset="2"/>
              <a:buNone/>
            </a:pPr>
            <a:r>
              <a:rPr lang="ja-JP" altLang="en-US" sz="2800" dirty="0"/>
              <a:t>モバイルデバイスの普及と共に</a:t>
            </a:r>
            <a:r>
              <a:rPr lang="en-US" altLang="ja-JP" sz="2800" dirty="0"/>
              <a:t>QR</a:t>
            </a:r>
            <a:r>
              <a:rPr lang="ja-JP" altLang="en-US" sz="2800" dirty="0"/>
              <a:t>コードと呼ばれる</a:t>
            </a:r>
            <a:r>
              <a:rPr lang="en-US" altLang="ja-JP" sz="2800" dirty="0"/>
              <a:t>2</a:t>
            </a:r>
            <a:r>
              <a:rPr lang="ja-JP" altLang="en-US" sz="2800" dirty="0"/>
              <a:t>次元コードを見かけることが多くなってきました。また、近年では世界中で</a:t>
            </a:r>
            <a:r>
              <a:rPr lang="en-US" altLang="ja-JP" sz="2800" dirty="0"/>
              <a:t>QR</a:t>
            </a:r>
            <a:r>
              <a:rPr lang="ja-JP" altLang="en-US" sz="2800" dirty="0"/>
              <a:t>コード決済と呼ばれる電子決済が盛んに利用されるようになりました。さて、この</a:t>
            </a:r>
            <a:r>
              <a:rPr lang="en-US" altLang="ja-JP" sz="2800" dirty="0"/>
              <a:t>QR</a:t>
            </a:r>
            <a:r>
              <a:rPr lang="ja-JP" altLang="en-US" sz="2800" dirty="0"/>
              <a:t>コードにはいかなる秘密が隠されているのでしょうか。実は、緻密な数学の理論に基づいて構成された</a:t>
            </a:r>
            <a:r>
              <a:rPr lang="ja-JP" altLang="en-US" sz="2800" b="1" dirty="0">
                <a:solidFill>
                  <a:srgbClr val="0000FF"/>
                </a:solidFill>
              </a:rPr>
              <a:t>誤り訂正符号</a:t>
            </a:r>
            <a:r>
              <a:rPr lang="ja-JP" altLang="en-US" sz="2800" dirty="0"/>
              <a:t>と呼ばれる秘密が隠されています。</a:t>
            </a:r>
          </a:p>
        </p:txBody>
      </p:sp>
      <p:sp>
        <p:nvSpPr>
          <p:cNvPr id="377860" name="AutoShape 4"/>
          <p:cNvSpPr>
            <a:spLocks noChangeArrowheads="1"/>
          </p:cNvSpPr>
          <p:nvPr/>
        </p:nvSpPr>
        <p:spPr bwMode="auto">
          <a:xfrm>
            <a:off x="3924300" y="4653136"/>
            <a:ext cx="1296988" cy="976313"/>
          </a:xfrm>
          <a:prstGeom prst="downArrow">
            <a:avLst>
              <a:gd name="adj1" fmla="val 38565"/>
              <a:gd name="adj2" fmla="val 56750"/>
            </a:avLst>
          </a:prstGeom>
          <a:solidFill>
            <a:srgbClr val="0000FF"/>
          </a:solidFill>
          <a:ln w="381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7861" name="Text Box 5"/>
          <p:cNvSpPr txBox="1">
            <a:spLocks noChangeArrowheads="1"/>
          </p:cNvSpPr>
          <p:nvPr/>
        </p:nvSpPr>
        <p:spPr bwMode="auto">
          <a:xfrm>
            <a:off x="1014413" y="5718199"/>
            <a:ext cx="7115175" cy="5191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dirty="0"/>
              <a:t>数学が社会で役立っている１つの例として紹介</a:t>
            </a:r>
          </a:p>
        </p:txBody>
      </p:sp>
      <p:sp>
        <p:nvSpPr>
          <p:cNvPr id="377863" name="Text Box 7"/>
          <p:cNvSpPr txBox="1">
            <a:spLocks noChangeArrowheads="1"/>
          </p:cNvSpPr>
          <p:nvPr/>
        </p:nvSpPr>
        <p:spPr bwMode="auto">
          <a:xfrm>
            <a:off x="1290638" y="6223000"/>
            <a:ext cx="6562725" cy="5191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実際に目で見ることができて、手作りできる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7860"/>
                                        </p:tgtEl>
                                        <p:attrNameLst>
                                          <p:attrName>style.visibility</p:attrName>
                                        </p:attrNameLst>
                                      </p:cBhvr>
                                      <p:to>
                                        <p:strVal val="visible"/>
                                      </p:to>
                                    </p:set>
                                    <p:anim calcmode="lin" valueType="num">
                                      <p:cBhvr additive="base">
                                        <p:cTn id="7" dur="500" fill="hold"/>
                                        <p:tgtEl>
                                          <p:spTgt spid="377860"/>
                                        </p:tgtEl>
                                        <p:attrNameLst>
                                          <p:attrName>ppt_x</p:attrName>
                                        </p:attrNameLst>
                                      </p:cBhvr>
                                      <p:tavLst>
                                        <p:tav tm="0">
                                          <p:val>
                                            <p:strVal val="#ppt_x"/>
                                          </p:val>
                                        </p:tav>
                                        <p:tav tm="100000">
                                          <p:val>
                                            <p:strVal val="#ppt_x"/>
                                          </p:val>
                                        </p:tav>
                                      </p:tavLst>
                                    </p:anim>
                                    <p:anim calcmode="lin" valueType="num">
                                      <p:cBhvr additive="base">
                                        <p:cTn id="8" dur="500" fill="hold"/>
                                        <p:tgtEl>
                                          <p:spTgt spid="37786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7861"/>
                                        </p:tgtEl>
                                        <p:attrNameLst>
                                          <p:attrName>style.visibility</p:attrName>
                                        </p:attrNameLst>
                                      </p:cBhvr>
                                      <p:to>
                                        <p:strVal val="visible"/>
                                      </p:to>
                                    </p:set>
                                    <p:anim calcmode="lin" valueType="num">
                                      <p:cBhvr additive="base">
                                        <p:cTn id="13" dur="500" fill="hold"/>
                                        <p:tgtEl>
                                          <p:spTgt spid="377861"/>
                                        </p:tgtEl>
                                        <p:attrNameLst>
                                          <p:attrName>ppt_x</p:attrName>
                                        </p:attrNameLst>
                                      </p:cBhvr>
                                      <p:tavLst>
                                        <p:tav tm="0">
                                          <p:val>
                                            <p:strVal val="#ppt_x"/>
                                          </p:val>
                                        </p:tav>
                                        <p:tav tm="100000">
                                          <p:val>
                                            <p:strVal val="#ppt_x"/>
                                          </p:val>
                                        </p:tav>
                                      </p:tavLst>
                                    </p:anim>
                                    <p:anim calcmode="lin" valueType="num">
                                      <p:cBhvr additive="base">
                                        <p:cTn id="14" dur="500" fill="hold"/>
                                        <p:tgtEl>
                                          <p:spTgt spid="37786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7863"/>
                                        </p:tgtEl>
                                        <p:attrNameLst>
                                          <p:attrName>style.visibility</p:attrName>
                                        </p:attrNameLst>
                                      </p:cBhvr>
                                      <p:to>
                                        <p:strVal val="visible"/>
                                      </p:to>
                                    </p:set>
                                    <p:anim calcmode="lin" valueType="num">
                                      <p:cBhvr additive="base">
                                        <p:cTn id="19" dur="500" fill="hold"/>
                                        <p:tgtEl>
                                          <p:spTgt spid="377863"/>
                                        </p:tgtEl>
                                        <p:attrNameLst>
                                          <p:attrName>ppt_x</p:attrName>
                                        </p:attrNameLst>
                                      </p:cBhvr>
                                      <p:tavLst>
                                        <p:tav tm="0">
                                          <p:val>
                                            <p:strVal val="#ppt_x"/>
                                          </p:val>
                                        </p:tav>
                                        <p:tav tm="100000">
                                          <p:val>
                                            <p:strVal val="#ppt_x"/>
                                          </p:val>
                                        </p:tav>
                                      </p:tavLst>
                                    </p:anim>
                                    <p:anim calcmode="lin" valueType="num">
                                      <p:cBhvr additive="base">
                                        <p:cTn id="20" dur="500" fill="hold"/>
                                        <p:tgtEl>
                                          <p:spTgt spid="377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0" grpId="0" animBg="1"/>
      <p:bldP spid="377861" grpId="0"/>
      <p:bldP spid="3778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F7F2D9-653B-4B72-B737-42D0399F7FC8}"/>
              </a:ext>
            </a:extLst>
          </p:cNvPr>
          <p:cNvSpPr>
            <a:spLocks noGrp="1"/>
          </p:cNvSpPr>
          <p:nvPr>
            <p:ph type="title"/>
          </p:nvPr>
        </p:nvSpPr>
        <p:spPr/>
        <p:txBody>
          <a:bodyPr/>
          <a:lstStyle/>
          <a:p>
            <a:r>
              <a:rPr lang="ja-JP" altLang="en-US" dirty="0"/>
              <a:t>目には見えないけれども・・・</a:t>
            </a:r>
            <a:endParaRPr kumimoji="1" lang="ja-JP" altLang="en-US" dirty="0"/>
          </a:p>
        </p:txBody>
      </p:sp>
      <p:sp>
        <p:nvSpPr>
          <p:cNvPr id="3" name="コンテンツ プレースホルダー 2">
            <a:extLst>
              <a:ext uri="{FF2B5EF4-FFF2-40B4-BE49-F238E27FC236}">
                <a16:creationId xmlns:a16="http://schemas.microsoft.com/office/drawing/2014/main" id="{A2A8A78C-AB99-4752-A58F-3CCC402FBE2B}"/>
              </a:ext>
            </a:extLst>
          </p:cNvPr>
          <p:cNvSpPr>
            <a:spLocks noGrp="1"/>
          </p:cNvSpPr>
          <p:nvPr>
            <p:ph idx="1"/>
          </p:nvPr>
        </p:nvSpPr>
        <p:spPr>
          <a:xfrm>
            <a:off x="457200" y="1557338"/>
            <a:ext cx="8229600" cy="3599854"/>
          </a:xfrm>
        </p:spPr>
        <p:txBody>
          <a:bodyPr/>
          <a:lstStyle/>
          <a:p>
            <a:r>
              <a:rPr kumimoji="1" lang="en-US" altLang="ja-JP" sz="2800" dirty="0"/>
              <a:t>CD</a:t>
            </a:r>
            <a:r>
              <a:rPr kumimoji="1" lang="ja-JP" altLang="en-US" sz="2800" dirty="0"/>
              <a:t>（コンパクト・ディスク）</a:t>
            </a:r>
            <a:endParaRPr kumimoji="1" lang="en-US" altLang="ja-JP" sz="2800" dirty="0"/>
          </a:p>
          <a:p>
            <a:r>
              <a:rPr kumimoji="1" lang="en-US" altLang="ja-JP" sz="2800" dirty="0"/>
              <a:t>DVD</a:t>
            </a:r>
            <a:r>
              <a:rPr kumimoji="1" lang="ja-JP" altLang="en-US" sz="2800" dirty="0"/>
              <a:t>（</a:t>
            </a:r>
            <a:r>
              <a:rPr lang="ja-JP" altLang="en-US" sz="2800" dirty="0"/>
              <a:t>デジタル・バーサタイル・ディスク）</a:t>
            </a:r>
            <a:endParaRPr lang="en-US" altLang="ja-JP" sz="2800" dirty="0"/>
          </a:p>
          <a:p>
            <a:r>
              <a:rPr kumimoji="1" lang="en-US" altLang="ja-JP" sz="2800" dirty="0"/>
              <a:t>Blu-ray Disc</a:t>
            </a:r>
            <a:r>
              <a:rPr kumimoji="1" lang="ja-JP" altLang="en-US" sz="2800" dirty="0"/>
              <a:t>（ブルーレイ・ディスク）</a:t>
            </a:r>
            <a:endParaRPr kumimoji="1" lang="en-US" altLang="ja-JP" sz="2800" dirty="0"/>
          </a:p>
          <a:p>
            <a:r>
              <a:rPr kumimoji="1" lang="ja-JP" altLang="en-US" sz="2800" dirty="0"/>
              <a:t>地上デジタル放送</a:t>
            </a:r>
            <a:endParaRPr kumimoji="1" lang="en-US" altLang="ja-JP" sz="2800" dirty="0"/>
          </a:p>
          <a:p>
            <a:r>
              <a:rPr lang="ja-JP" altLang="en-US" sz="2800" dirty="0"/>
              <a:t>インターネット通信</a:t>
            </a:r>
            <a:endParaRPr lang="en-US" altLang="ja-JP" sz="2800" dirty="0"/>
          </a:p>
          <a:p>
            <a:r>
              <a:rPr kumimoji="1" lang="ja-JP" altLang="en-US" sz="2800" dirty="0"/>
              <a:t>惑星探査衛星「はやぶさ２」との通信</a:t>
            </a:r>
            <a:endParaRPr kumimoji="1" lang="en-US" altLang="ja-JP" sz="2800" dirty="0"/>
          </a:p>
          <a:p>
            <a:r>
              <a:rPr lang="en-US" altLang="ja-JP" sz="2800" dirty="0"/>
              <a:t>etc.</a:t>
            </a:r>
            <a:endParaRPr kumimoji="1" lang="ja-JP" altLang="en-US" sz="2800" dirty="0"/>
          </a:p>
        </p:txBody>
      </p:sp>
      <p:sp>
        <p:nvSpPr>
          <p:cNvPr id="4" name="テキスト ボックス 3">
            <a:extLst>
              <a:ext uri="{FF2B5EF4-FFF2-40B4-BE49-F238E27FC236}">
                <a16:creationId xmlns:a16="http://schemas.microsoft.com/office/drawing/2014/main" id="{99AE1191-4560-48EC-A815-961BDC90E81D}"/>
              </a:ext>
            </a:extLst>
          </p:cNvPr>
          <p:cNvSpPr txBox="1"/>
          <p:nvPr/>
        </p:nvSpPr>
        <p:spPr>
          <a:xfrm>
            <a:off x="635666" y="5300662"/>
            <a:ext cx="7872668" cy="1384995"/>
          </a:xfrm>
          <a:prstGeom prst="rect">
            <a:avLst/>
          </a:prstGeom>
          <a:noFill/>
        </p:spPr>
        <p:txBody>
          <a:bodyPr wrap="none" rtlCol="0">
            <a:spAutoFit/>
          </a:bodyPr>
          <a:lstStyle/>
          <a:p>
            <a:r>
              <a:rPr kumimoji="1" lang="ja-JP" altLang="en-US" sz="2800" dirty="0"/>
              <a:t>誤り訂正符号は、情報の</a:t>
            </a:r>
            <a:r>
              <a:rPr kumimoji="1" lang="ja-JP" altLang="en-US" sz="2800" dirty="0">
                <a:solidFill>
                  <a:srgbClr val="0000FF"/>
                </a:solidFill>
              </a:rPr>
              <a:t>正確性</a:t>
            </a:r>
            <a:r>
              <a:rPr kumimoji="1" lang="ja-JP" altLang="en-US" sz="2800" dirty="0"/>
              <a:t>や情報の</a:t>
            </a:r>
            <a:r>
              <a:rPr kumimoji="1" lang="ja-JP" altLang="en-US" sz="2800" dirty="0">
                <a:solidFill>
                  <a:srgbClr val="0000FF"/>
                </a:solidFill>
              </a:rPr>
              <a:t>即時性</a:t>
            </a:r>
            <a:r>
              <a:rPr kumimoji="1" lang="ja-JP" altLang="en-US" sz="2800" dirty="0"/>
              <a:t>が</a:t>
            </a:r>
            <a:endParaRPr kumimoji="1" lang="en-US" altLang="ja-JP" sz="2800" dirty="0"/>
          </a:p>
          <a:p>
            <a:r>
              <a:rPr kumimoji="1" lang="ja-JP" altLang="en-US" sz="2800" dirty="0"/>
              <a:t>必要な部分に用いられており、現在の情報化社会</a:t>
            </a:r>
            <a:endParaRPr kumimoji="1" lang="en-US" altLang="ja-JP" sz="2800" dirty="0"/>
          </a:p>
          <a:p>
            <a:r>
              <a:rPr kumimoji="1" lang="ja-JP" altLang="en-US" sz="2800" dirty="0"/>
              <a:t>に</a:t>
            </a:r>
            <a:r>
              <a:rPr lang="ja-JP" altLang="en-US" sz="2800" dirty="0"/>
              <a:t>おいて、</a:t>
            </a:r>
            <a:r>
              <a:rPr kumimoji="1" lang="ja-JP" altLang="en-US" sz="2800" dirty="0"/>
              <a:t>なくてはならない技術となっています。</a:t>
            </a:r>
          </a:p>
        </p:txBody>
      </p:sp>
    </p:spTree>
    <p:extLst>
      <p:ext uri="{BB962C8B-B14F-4D97-AF65-F5344CB8AC3E}">
        <p14:creationId xmlns:p14="http://schemas.microsoft.com/office/powerpoint/2010/main" val="134031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ja-JP" altLang="en-US"/>
              <a:t>日本生まれの</a:t>
            </a:r>
            <a:r>
              <a:rPr lang="en-US" altLang="ja-JP"/>
              <a:t>QR</a:t>
            </a:r>
            <a:r>
              <a:rPr lang="ja-JP" altLang="en-US"/>
              <a:t>コード</a:t>
            </a:r>
          </a:p>
        </p:txBody>
      </p:sp>
      <p:sp>
        <p:nvSpPr>
          <p:cNvPr id="375811" name="Rectangle 3"/>
          <p:cNvSpPr>
            <a:spLocks noGrp="1" noChangeArrowheads="1"/>
          </p:cNvSpPr>
          <p:nvPr>
            <p:ph type="body" idx="1"/>
          </p:nvPr>
        </p:nvSpPr>
        <p:spPr>
          <a:xfrm>
            <a:off x="457200" y="1557338"/>
            <a:ext cx="8229600" cy="5112022"/>
          </a:xfrm>
        </p:spPr>
        <p:txBody>
          <a:bodyPr/>
          <a:lstStyle/>
          <a:p>
            <a:r>
              <a:rPr lang="en-US" altLang="ja-JP" sz="2800" dirty="0"/>
              <a:t>(</a:t>
            </a:r>
            <a:r>
              <a:rPr lang="ja-JP" altLang="en-US" sz="2800" dirty="0"/>
              <a:t>株</a:t>
            </a:r>
            <a:r>
              <a:rPr lang="en-US" altLang="ja-JP" sz="2800" dirty="0"/>
              <a:t>)</a:t>
            </a:r>
            <a:r>
              <a:rPr lang="ja-JP" altLang="en-US" sz="2800" dirty="0"/>
              <a:t>デンソーウェーブ（旧デンソー）によって開発</a:t>
            </a:r>
            <a:br>
              <a:rPr lang="ja-JP" altLang="en-US" sz="2800" dirty="0"/>
            </a:br>
            <a:r>
              <a:rPr lang="ja-JP" altLang="en-US" sz="2800" dirty="0"/>
              <a:t> </a:t>
            </a:r>
            <a:r>
              <a:rPr lang="ja-JP" altLang="en-US" sz="2400" dirty="0"/>
              <a:t>自動車部品を効率的に管理するため</a:t>
            </a:r>
          </a:p>
          <a:p>
            <a:r>
              <a:rPr kumimoji="0" lang="ja-JP" altLang="en-US" sz="2800" dirty="0"/>
              <a:t>高速読み取りを重視</a:t>
            </a:r>
            <a:br>
              <a:rPr kumimoji="0" lang="en-US" altLang="ja-JP" sz="2800" dirty="0"/>
            </a:br>
            <a:r>
              <a:rPr kumimoji="0" lang="ja-JP" altLang="en-US" sz="2800" dirty="0"/>
              <a:t> </a:t>
            </a:r>
            <a:r>
              <a:rPr kumimoji="0" lang="en-US" altLang="ja-JP" sz="2400" dirty="0">
                <a:solidFill>
                  <a:srgbClr val="0000FF"/>
                </a:solidFill>
              </a:rPr>
              <a:t>Quick Response </a:t>
            </a:r>
            <a:r>
              <a:rPr kumimoji="0" lang="ja-JP" altLang="en-US" sz="2400" dirty="0"/>
              <a:t>が 「</a:t>
            </a:r>
            <a:r>
              <a:rPr kumimoji="0" lang="en-US" altLang="ja-JP" sz="2400" dirty="0"/>
              <a:t>QR</a:t>
            </a:r>
            <a:r>
              <a:rPr kumimoji="0" lang="ja-JP" altLang="en-US" sz="2400" dirty="0"/>
              <a:t>コード」の名称の由来 </a:t>
            </a:r>
            <a:endParaRPr lang="ja-JP" altLang="en-US" sz="2400" dirty="0"/>
          </a:p>
          <a:p>
            <a:r>
              <a:rPr lang="ja-JP" altLang="en-US" sz="2800" dirty="0"/>
              <a:t>日本工業規格（</a:t>
            </a:r>
            <a:r>
              <a:rPr lang="en-US" altLang="ja-JP" sz="2800" dirty="0"/>
              <a:t>JIS X 0510</a:t>
            </a:r>
            <a:r>
              <a:rPr lang="ja-JP" altLang="en-US" sz="2800" dirty="0"/>
              <a:t>）</a:t>
            </a:r>
            <a:br>
              <a:rPr lang="ja-JP" altLang="en-US" sz="2800" dirty="0"/>
            </a:br>
            <a:r>
              <a:rPr lang="ja-JP" altLang="en-US" sz="2800" dirty="0"/>
              <a:t> </a:t>
            </a:r>
            <a:r>
              <a:rPr lang="ja-JP" altLang="en-US" sz="2400" dirty="0"/>
              <a:t>「</a:t>
            </a:r>
            <a:r>
              <a:rPr lang="en-US" altLang="ja-JP" sz="2400" dirty="0"/>
              <a:t>QR</a:t>
            </a:r>
            <a:r>
              <a:rPr lang="ja-JP" altLang="en-US" sz="2400" dirty="0"/>
              <a:t>コード」という名称は商標登録されている</a:t>
            </a:r>
            <a:br>
              <a:rPr lang="ja-JP" altLang="en-US" sz="2400" dirty="0"/>
            </a:br>
            <a:r>
              <a:rPr lang="ja-JP" altLang="en-US" sz="2800" dirty="0"/>
              <a:t> </a:t>
            </a:r>
            <a:r>
              <a:rPr lang="ja-JP" altLang="en-US" sz="2400" dirty="0">
                <a:solidFill>
                  <a:srgbClr val="0000FF"/>
                </a:solidFill>
              </a:rPr>
              <a:t>「</a:t>
            </a:r>
            <a:r>
              <a:rPr lang="en-US" altLang="ja-JP" sz="2400" dirty="0">
                <a:solidFill>
                  <a:srgbClr val="0000FF"/>
                </a:solidFill>
              </a:rPr>
              <a:t>QR</a:t>
            </a:r>
            <a:r>
              <a:rPr lang="ja-JP" altLang="en-US" sz="2400" dirty="0">
                <a:solidFill>
                  <a:srgbClr val="0000FF"/>
                </a:solidFill>
              </a:rPr>
              <a:t>コード」は無料で利用できる（特許権を行使しなかった）</a:t>
            </a:r>
          </a:p>
          <a:p>
            <a:r>
              <a:rPr lang="ja-JP" altLang="en-US" sz="2800" dirty="0"/>
              <a:t>世界の規格へ（</a:t>
            </a:r>
            <a:r>
              <a:rPr lang="en-US" altLang="ja-JP" sz="2800" dirty="0"/>
              <a:t>ISO/IEC 18004</a:t>
            </a:r>
            <a:r>
              <a:rPr lang="ja-JP" altLang="en-US" sz="2800" dirty="0"/>
              <a:t>）</a:t>
            </a:r>
            <a:endParaRPr lang="en-US" altLang="ja-JP" sz="2800" dirty="0"/>
          </a:p>
          <a:p>
            <a:r>
              <a:rPr lang="ja-JP" altLang="en-US" sz="2800" dirty="0"/>
              <a:t>今後は・・・</a:t>
            </a:r>
            <a:br>
              <a:rPr lang="en-US" altLang="ja-JP" sz="2800" dirty="0"/>
            </a:br>
            <a:r>
              <a:rPr lang="ja-JP" altLang="en-US" sz="2400" dirty="0"/>
              <a:t>カラー化で情報量アップ</a:t>
            </a:r>
            <a:br>
              <a:rPr lang="en-US" altLang="ja-JP" sz="2800" dirty="0"/>
            </a:br>
            <a:r>
              <a:rPr lang="ja-JP" altLang="en-US" sz="2400" dirty="0"/>
              <a:t>セキュリーティ強化（なりすましの防止）</a:t>
            </a:r>
          </a:p>
        </p:txBody>
      </p:sp>
    </p:spTree>
    <p:extLst>
      <p:ext uri="{BB962C8B-B14F-4D97-AF65-F5344CB8AC3E}">
        <p14:creationId xmlns:p14="http://schemas.microsoft.com/office/powerpoint/2010/main" val="96245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anim calcmode="lin" valueType="num">
                                      <p:cBhvr additive="base">
                                        <p:cTn id="7" dur="500" fill="hold"/>
                                        <p:tgtEl>
                                          <p:spTgt spid="375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5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5811">
                                            <p:txEl>
                                              <p:pRg st="1" end="1"/>
                                            </p:txEl>
                                          </p:spTgt>
                                        </p:tgtEl>
                                        <p:attrNameLst>
                                          <p:attrName>style.visibility</p:attrName>
                                        </p:attrNameLst>
                                      </p:cBhvr>
                                      <p:to>
                                        <p:strVal val="visible"/>
                                      </p:to>
                                    </p:set>
                                    <p:anim calcmode="lin" valueType="num">
                                      <p:cBhvr additive="base">
                                        <p:cTn id="13" dur="500" fill="hold"/>
                                        <p:tgtEl>
                                          <p:spTgt spid="375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5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5811">
                                            <p:txEl>
                                              <p:pRg st="2" end="2"/>
                                            </p:txEl>
                                          </p:spTgt>
                                        </p:tgtEl>
                                        <p:attrNameLst>
                                          <p:attrName>style.visibility</p:attrName>
                                        </p:attrNameLst>
                                      </p:cBhvr>
                                      <p:to>
                                        <p:strVal val="visible"/>
                                      </p:to>
                                    </p:set>
                                    <p:anim calcmode="lin" valueType="num">
                                      <p:cBhvr additive="base">
                                        <p:cTn id="19" dur="500" fill="hold"/>
                                        <p:tgtEl>
                                          <p:spTgt spid="375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5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5811">
                                            <p:txEl>
                                              <p:pRg st="3" end="3"/>
                                            </p:txEl>
                                          </p:spTgt>
                                        </p:tgtEl>
                                        <p:attrNameLst>
                                          <p:attrName>style.visibility</p:attrName>
                                        </p:attrNameLst>
                                      </p:cBhvr>
                                      <p:to>
                                        <p:strVal val="visible"/>
                                      </p:to>
                                    </p:set>
                                    <p:anim calcmode="lin" valueType="num">
                                      <p:cBhvr additive="base">
                                        <p:cTn id="25" dur="500" fill="hold"/>
                                        <p:tgtEl>
                                          <p:spTgt spid="375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5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5811">
                                            <p:txEl>
                                              <p:pRg st="4" end="4"/>
                                            </p:txEl>
                                          </p:spTgt>
                                        </p:tgtEl>
                                        <p:attrNameLst>
                                          <p:attrName>style.visibility</p:attrName>
                                        </p:attrNameLst>
                                      </p:cBhvr>
                                      <p:to>
                                        <p:strVal val="visible"/>
                                      </p:to>
                                    </p:set>
                                    <p:anim calcmode="lin" valueType="num">
                                      <p:cBhvr additive="base">
                                        <p:cTn id="31" dur="500" fill="hold"/>
                                        <p:tgtEl>
                                          <p:spTgt spid="3758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58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98E5DD77-1AA0-88D8-3891-7607DCDFAB39}"/>
              </a:ext>
            </a:extLst>
          </p:cNvPr>
          <p:cNvSpPr>
            <a:spLocks noChangeArrowheads="1"/>
          </p:cNvSpPr>
          <p:nvPr/>
        </p:nvSpPr>
        <p:spPr bwMode="auto">
          <a:xfrm>
            <a:off x="539750" y="1617853"/>
            <a:ext cx="3114477" cy="2318666"/>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タイトル 1">
            <a:extLst>
              <a:ext uri="{FF2B5EF4-FFF2-40B4-BE49-F238E27FC236}">
                <a16:creationId xmlns:a16="http://schemas.microsoft.com/office/drawing/2014/main" id="{2508734D-4345-4D96-9E53-E7585E429D34}"/>
              </a:ext>
            </a:extLst>
          </p:cNvPr>
          <p:cNvSpPr>
            <a:spLocks noGrp="1"/>
          </p:cNvSpPr>
          <p:nvPr>
            <p:ph type="title"/>
          </p:nvPr>
        </p:nvSpPr>
        <p:spPr/>
        <p:txBody>
          <a:bodyPr/>
          <a:lstStyle/>
          <a:p>
            <a:r>
              <a:rPr kumimoji="1" lang="en-US" altLang="ja-JP" dirty="0"/>
              <a:t>QR</a:t>
            </a:r>
            <a:r>
              <a:rPr kumimoji="1" lang="ja-JP" altLang="en-US" dirty="0"/>
              <a:t>コードの生みの親</a:t>
            </a:r>
          </a:p>
        </p:txBody>
      </p:sp>
      <p:sp>
        <p:nvSpPr>
          <p:cNvPr id="4" name="テキスト ボックス 3">
            <a:extLst>
              <a:ext uri="{FF2B5EF4-FFF2-40B4-BE49-F238E27FC236}">
                <a16:creationId xmlns:a16="http://schemas.microsoft.com/office/drawing/2014/main" id="{2904A035-7419-4430-A49F-D3034DED3D0E}"/>
              </a:ext>
            </a:extLst>
          </p:cNvPr>
          <p:cNvSpPr txBox="1"/>
          <p:nvPr/>
        </p:nvSpPr>
        <p:spPr>
          <a:xfrm>
            <a:off x="693912" y="4024843"/>
            <a:ext cx="3159839" cy="400110"/>
          </a:xfrm>
          <a:prstGeom prst="rect">
            <a:avLst/>
          </a:prstGeom>
          <a:noFill/>
        </p:spPr>
        <p:txBody>
          <a:bodyPr wrap="none" rtlCol="0">
            <a:spAutoFit/>
          </a:bodyPr>
          <a:lstStyle/>
          <a:p>
            <a:r>
              <a:rPr lang="ja-JP" altLang="en-US" dirty="0"/>
              <a:t>原　昌宏（はら　まさひろ）氏</a:t>
            </a:r>
            <a:endParaRPr kumimoji="1" lang="ja-JP" altLang="en-US" dirty="0"/>
          </a:p>
        </p:txBody>
      </p:sp>
      <p:sp>
        <p:nvSpPr>
          <p:cNvPr id="5" name="テキスト ボックス 4">
            <a:extLst>
              <a:ext uri="{FF2B5EF4-FFF2-40B4-BE49-F238E27FC236}">
                <a16:creationId xmlns:a16="http://schemas.microsoft.com/office/drawing/2014/main" id="{D3A85104-A7EB-49F7-8CFA-1ECBD655B2C0}"/>
              </a:ext>
            </a:extLst>
          </p:cNvPr>
          <p:cNvSpPr txBox="1"/>
          <p:nvPr/>
        </p:nvSpPr>
        <p:spPr>
          <a:xfrm>
            <a:off x="4211960" y="1412776"/>
            <a:ext cx="4690864" cy="5324535"/>
          </a:xfrm>
          <a:prstGeom prst="rect">
            <a:avLst/>
          </a:prstGeom>
          <a:noFill/>
        </p:spPr>
        <p:txBody>
          <a:bodyPr wrap="square" rtlCol="0">
            <a:spAutoFit/>
          </a:bodyPr>
          <a:lstStyle/>
          <a:p>
            <a:r>
              <a:rPr lang="ja-JP" altLang="en-US" dirty="0"/>
              <a:t>開発秘話：コードに印を入れても同じような印が近くにあれば、読み取り機はそれをコードだと勘違いしてしまう。このような誤認をさけるため、切り出しシンボルは唯一無二の印でなくてはならない。そこで考え抜いたあげく、原たちはチラシや雑誌、段ボールなどに印刷されている絵や文字をすべて白黒に直して、その面積の比率を徹底的に調べ上げることにした。開発チームは数えきれないほどの印刷物の調査を日夜続け、とうとう印刷物の中で「一番使われていない比率」を突き止めた。それが</a:t>
            </a:r>
            <a:r>
              <a:rPr lang="en-US" altLang="ja-JP" dirty="0"/>
              <a:t>1</a:t>
            </a:r>
            <a:r>
              <a:rPr lang="ja-JP" altLang="en-US" dirty="0"/>
              <a:t>：</a:t>
            </a:r>
            <a:r>
              <a:rPr lang="en-US" altLang="ja-JP" dirty="0"/>
              <a:t>1</a:t>
            </a:r>
            <a:r>
              <a:rPr lang="ja-JP" altLang="en-US" dirty="0"/>
              <a:t>：</a:t>
            </a:r>
            <a:r>
              <a:rPr lang="en-US" altLang="ja-JP" dirty="0"/>
              <a:t>3</a:t>
            </a:r>
            <a:r>
              <a:rPr lang="ja-JP" altLang="en-US" dirty="0"/>
              <a:t>：</a:t>
            </a:r>
            <a:r>
              <a:rPr lang="en-US" altLang="ja-JP" dirty="0"/>
              <a:t>1</a:t>
            </a:r>
            <a:r>
              <a:rPr lang="ja-JP" altLang="en-US" dirty="0"/>
              <a:t>：</a:t>
            </a:r>
            <a:r>
              <a:rPr lang="en-US" altLang="ja-JP" dirty="0"/>
              <a:t>1</a:t>
            </a:r>
            <a:r>
              <a:rPr lang="ja-JP" altLang="en-US" dirty="0"/>
              <a:t>であった。かくして切り出しシンボルの白黒部分の幅の比率が決められた。走査線が</a:t>
            </a:r>
            <a:r>
              <a:rPr lang="en-US" altLang="ja-JP" dirty="0"/>
              <a:t>360</a:t>
            </a:r>
            <a:r>
              <a:rPr lang="ja-JP" altLang="en-US" dirty="0"/>
              <a:t>度どの方向から通っても、この独自の比率を探せばコードの位置が割り出せる仕組みが生まれたのだった。</a:t>
            </a:r>
            <a:endParaRPr kumimoji="1" lang="ja-JP" altLang="en-US" dirty="0"/>
          </a:p>
        </p:txBody>
      </p:sp>
      <p:sp>
        <p:nvSpPr>
          <p:cNvPr id="6" name="テキスト ボックス 5">
            <a:extLst>
              <a:ext uri="{FF2B5EF4-FFF2-40B4-BE49-F238E27FC236}">
                <a16:creationId xmlns:a16="http://schemas.microsoft.com/office/drawing/2014/main" id="{9FE22974-F973-4FF4-B0C0-CD67FC70AD71}"/>
              </a:ext>
            </a:extLst>
          </p:cNvPr>
          <p:cNvSpPr txBox="1"/>
          <p:nvPr/>
        </p:nvSpPr>
        <p:spPr>
          <a:xfrm>
            <a:off x="618540" y="5601434"/>
            <a:ext cx="3230628" cy="707886"/>
          </a:xfrm>
          <a:prstGeom prst="rect">
            <a:avLst/>
          </a:prstGeom>
          <a:noFill/>
        </p:spPr>
        <p:txBody>
          <a:bodyPr wrap="none" rtlCol="0">
            <a:spAutoFit/>
          </a:bodyPr>
          <a:lstStyle/>
          <a:p>
            <a:r>
              <a:rPr kumimoji="1" lang="en-US" altLang="ja-JP" dirty="0"/>
              <a:t>QR</a:t>
            </a:r>
            <a:r>
              <a:rPr kumimoji="1" lang="ja-JP" altLang="en-US" dirty="0"/>
              <a:t>コードドットコムより抜粋</a:t>
            </a:r>
            <a:endParaRPr kumimoji="1" lang="en-US" altLang="ja-JP" dirty="0"/>
          </a:p>
          <a:p>
            <a:r>
              <a:rPr lang="ja-JP" altLang="en-US" dirty="0"/>
              <a:t>（</a:t>
            </a:r>
            <a:r>
              <a:rPr lang="en-US" altLang="ja-JP" dirty="0"/>
              <a:t>https://www.qrcode.com/</a:t>
            </a:r>
            <a:r>
              <a:rPr lang="ja-JP" altLang="en-US" dirty="0"/>
              <a:t>）</a:t>
            </a:r>
            <a:endParaRPr kumimoji="1" lang="ja-JP" altLang="en-US" dirty="0"/>
          </a:p>
        </p:txBody>
      </p:sp>
      <p:sp>
        <p:nvSpPr>
          <p:cNvPr id="7" name="Text Box 6">
            <a:extLst>
              <a:ext uri="{FF2B5EF4-FFF2-40B4-BE49-F238E27FC236}">
                <a16:creationId xmlns:a16="http://schemas.microsoft.com/office/drawing/2014/main" id="{3AEA90B9-6EB7-59C5-8C69-AC691951FC21}"/>
              </a:ext>
            </a:extLst>
          </p:cNvPr>
          <p:cNvSpPr txBox="1">
            <a:spLocks noChangeArrowheads="1"/>
          </p:cNvSpPr>
          <p:nvPr/>
        </p:nvSpPr>
        <p:spPr bwMode="auto">
          <a:xfrm>
            <a:off x="618540" y="3465376"/>
            <a:ext cx="1962150"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著作権保護画像</a:t>
            </a:r>
          </a:p>
        </p:txBody>
      </p:sp>
      <p:sp>
        <p:nvSpPr>
          <p:cNvPr id="8" name="Text Box 8">
            <a:extLst>
              <a:ext uri="{FF2B5EF4-FFF2-40B4-BE49-F238E27FC236}">
                <a16:creationId xmlns:a16="http://schemas.microsoft.com/office/drawing/2014/main" id="{E52A4D9F-3390-91AF-D791-FEC9554FB346}"/>
              </a:ext>
            </a:extLst>
          </p:cNvPr>
          <p:cNvSpPr txBox="1">
            <a:spLocks noChangeArrowheads="1"/>
          </p:cNvSpPr>
          <p:nvPr/>
        </p:nvSpPr>
        <p:spPr bwMode="auto">
          <a:xfrm>
            <a:off x="713701" y="1932375"/>
            <a:ext cx="2766573" cy="91598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800" dirty="0">
                <a:latin typeface="ＭＳ ゴシック" panose="020B0609070205080204" pitchFamily="49" charset="-128"/>
                <a:ea typeface="ＭＳ ゴシック" panose="020B0609070205080204" pitchFamily="49" charset="-128"/>
                <a:hlinkClick r:id="rId2"/>
              </a:rPr>
              <a:t>https://www.qrcode.com/img/history/chapter1HaraImage.png</a:t>
            </a:r>
            <a:endParaRPr lang="en-US" altLang="ja-JP" sz="1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713818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4736</TotalTime>
  <Words>3712</Words>
  <Application>Microsoft Office PowerPoint</Application>
  <PresentationFormat>画面に合わせる (4:3)</PresentationFormat>
  <Paragraphs>531</Paragraphs>
  <Slides>44</Slides>
  <Notes>30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44</vt:i4>
      </vt:variant>
    </vt:vector>
  </HeadingPairs>
  <TitlesOfParts>
    <vt:vector size="52" baseType="lpstr">
      <vt:lpstr>ＭＳ Ｐゴシック</vt:lpstr>
      <vt:lpstr>ＭＳ ゴシック</vt:lpstr>
      <vt:lpstr>Arial</vt:lpstr>
      <vt:lpstr>Cambria Math</vt:lpstr>
      <vt:lpstr>Times New Roman</vt:lpstr>
      <vt:lpstr>Wingdings</vt:lpstr>
      <vt:lpstr>Pixel</vt:lpstr>
      <vt:lpstr>数式</vt:lpstr>
      <vt:lpstr>「QRコードの数理」</vt:lpstr>
      <vt:lpstr>概要</vt:lpstr>
      <vt:lpstr>QRコード（２次元コード）</vt:lpstr>
      <vt:lpstr>QRコード最大の特徴</vt:lpstr>
      <vt:lpstr>世界の２次元コード</vt:lpstr>
      <vt:lpstr>なぜ「QRコード」なのか？</vt:lpstr>
      <vt:lpstr>目には見えないけれども・・・</vt:lpstr>
      <vt:lpstr>日本生まれのQRコード</vt:lpstr>
      <vt:lpstr>QRコードの生みの親</vt:lpstr>
      <vt:lpstr>位置検出パターン（切り出しシンボル）</vt:lpstr>
      <vt:lpstr>QRコードの切り出し</vt:lpstr>
      <vt:lpstr>QRコードの主な特徴</vt:lpstr>
      <vt:lpstr>高度な誤り訂正機能</vt:lpstr>
      <vt:lpstr>誤り訂正符号の発端は？</vt:lpstr>
      <vt:lpstr>クロード　E.　シャノン</vt:lpstr>
      <vt:lpstr>シャノンの情報理論</vt:lpstr>
      <vt:lpstr>シャノンの通信系のモデル</vt:lpstr>
      <vt:lpstr>符号理論</vt:lpstr>
      <vt:lpstr>誤り訂正符号理論</vt:lpstr>
      <vt:lpstr>誤り訂正符号の構成方法は？</vt:lpstr>
      <vt:lpstr>ゲーム（誤り訂正符号を学ぶ前に）</vt:lpstr>
      <vt:lpstr>ハミング距離の導入</vt:lpstr>
      <vt:lpstr>最小距離</vt:lpstr>
      <vt:lpstr>誤り訂正符号（１）</vt:lpstr>
      <vt:lpstr>誤り訂正符号（２）</vt:lpstr>
      <vt:lpstr>誤り訂正（１）</vt:lpstr>
      <vt:lpstr>誤り訂正（２）</vt:lpstr>
      <vt:lpstr>ハミング距離による誤り訂正符号</vt:lpstr>
      <vt:lpstr>有限体（ガロア体）について</vt:lpstr>
      <vt:lpstr>ガロア拡大体について（１）</vt:lpstr>
      <vt:lpstr>ガロア拡大体について（２）</vt:lpstr>
      <vt:lpstr>ガロア拡大体GF(28)の元を係数とするxの多項式の計算例</vt:lpstr>
      <vt:lpstr>QRコードの作成条件</vt:lpstr>
      <vt:lpstr>型番</vt:lpstr>
      <vt:lpstr>タイミングパターン</vt:lpstr>
      <vt:lpstr>誤り訂正レベル</vt:lpstr>
      <vt:lpstr>マスクパターン（マスク処理）</vt:lpstr>
      <vt:lpstr>モード指示子（データの種類）</vt:lpstr>
      <vt:lpstr>QRコードのデータ構造</vt:lpstr>
      <vt:lpstr>作成するデータ列</vt:lpstr>
      <vt:lpstr>データの節約術（漢字）</vt:lpstr>
      <vt:lpstr>(1-4)の補足</vt:lpstr>
      <vt:lpstr>マスク処理（マスクパターン）</vt:lpstr>
      <vt:lpstr>マスク処理（排他的論理和）</vt:lpstr>
    </vt:vector>
  </TitlesOfParts>
  <Manager>幸山直人</Manager>
  <Company>富山大学理学部数学教室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情報数理特論</dc:title>
  <dc:subject>QRコードを作ろう!</dc:subject>
  <dc:creator>幸山直人</dc:creator>
  <cp:lastModifiedBy>KOUYAMA Naoto</cp:lastModifiedBy>
  <cp:revision>411</cp:revision>
  <dcterms:created xsi:type="dcterms:W3CDTF">1601-01-01T00:00:00Z</dcterms:created>
  <dcterms:modified xsi:type="dcterms:W3CDTF">2023-07-24T23:51:55Z</dcterms:modified>
</cp:coreProperties>
</file>